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1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094" y="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3B4-C894-4D40-8170-58D8B94C8D5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E3D-62F1-4E69-925E-93D29499D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4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3B4-C894-4D40-8170-58D8B94C8D5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E3D-62F1-4E69-925E-93D29499D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74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3B4-C894-4D40-8170-58D8B94C8D5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E3D-62F1-4E69-925E-93D29499D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11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3B4-C894-4D40-8170-58D8B94C8D5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E3D-62F1-4E69-925E-93D29499D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585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3B4-C894-4D40-8170-58D8B94C8D5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E3D-62F1-4E69-925E-93D29499D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39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3B4-C894-4D40-8170-58D8B94C8D5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E3D-62F1-4E69-925E-93D29499D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41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3B4-C894-4D40-8170-58D8B94C8D5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E3D-62F1-4E69-925E-93D29499D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3B4-C894-4D40-8170-58D8B94C8D5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E3D-62F1-4E69-925E-93D29499D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32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3B4-C894-4D40-8170-58D8B94C8D5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E3D-62F1-4E69-925E-93D29499D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4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3B4-C894-4D40-8170-58D8B94C8D5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E3D-62F1-4E69-925E-93D29499D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96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83B4-C894-4D40-8170-58D8B94C8D5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E3D-62F1-4E69-925E-93D29499D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41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83B4-C894-4D40-8170-58D8B94C8D5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B8E3D-62F1-4E69-925E-93D29499D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709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3075255" cy="1102659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075254" y="0"/>
            <a:ext cx="0" cy="11026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 flipV="1">
            <a:off x="-2" y="1102659"/>
            <a:ext cx="307525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747681" y="1102659"/>
            <a:ext cx="411031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93866">
            <a:off x="3290409" y="618566"/>
            <a:ext cx="4643358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600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‘</a:t>
            </a:r>
            <a:r>
              <a:rPr lang="en-US" sz="2800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’</a:t>
            </a:r>
            <a:r>
              <a:rPr lang="ru-RU" sz="2800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ДИАЛОГ С СЕМЬЕЙ</a:t>
            </a:r>
            <a:r>
              <a:rPr lang="en-US" sz="2800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’’</a:t>
            </a:r>
            <a:endParaRPr lang="ru-RU" sz="2800" b="1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80372" y="1102659"/>
            <a:ext cx="0" cy="754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" y="1856908"/>
            <a:ext cx="3680370" cy="22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1302911"/>
            <a:ext cx="3933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Газета основана: сентябрь 2007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3680372" y="1857939"/>
            <a:ext cx="3177627" cy="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264906">
            <a:off x="3418025" y="547657"/>
            <a:ext cx="3329758" cy="52322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2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ДИАЛОГ С СЕМЬЕЙ</a:t>
            </a:r>
            <a:r>
              <a:rPr lang="en-US" sz="28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’’</a:t>
            </a:r>
            <a:endParaRPr lang="ru-RU" sz="2800" b="1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00008" y="1313640"/>
            <a:ext cx="2500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4 2018 – 2019 уч.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0" y="2918012"/>
            <a:ext cx="6858000" cy="26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6645" y="2005411"/>
            <a:ext cx="6566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Издание: Муниципальное казенное дошкольное образовательное учреждение детский сад № 3 </a:t>
            </a:r>
            <a:r>
              <a:rPr lang="ru-RU" dirty="0" err="1" smtClean="0">
                <a:latin typeface="Georgia" pitchFamily="18" charset="0"/>
              </a:rPr>
              <a:t>Узловский</a:t>
            </a:r>
            <a:r>
              <a:rPr lang="ru-RU" dirty="0" smtClean="0">
                <a:latin typeface="Georgia" pitchFamily="18" charset="0"/>
              </a:rPr>
              <a:t> р-н, п. Дубовка, ул. Пионерская, д. 24А, т-н: 7-14-57 </a:t>
            </a:r>
            <a:endParaRPr lang="ru-RU" dirty="0">
              <a:latin typeface="Georgia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-26174" y="4649324"/>
            <a:ext cx="6858000" cy="40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42251" y="2944906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Тема номера</a:t>
            </a:r>
            <a:r>
              <a:rPr lang="en-US" sz="2000" dirty="0" smtClean="0">
                <a:latin typeface="Georgia" pitchFamily="18" charset="0"/>
              </a:rPr>
              <a:t>: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99956" y="3397005"/>
            <a:ext cx="6405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‘’</a:t>
            </a:r>
            <a:r>
              <a:rPr lang="ru-RU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Дети инвалиды</a:t>
            </a:r>
            <a:r>
              <a:rPr lang="en-US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,</a:t>
            </a:r>
            <a:r>
              <a:rPr lang="ru-RU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они такие же как мы</a:t>
            </a:r>
            <a:r>
              <a:rPr lang="en-US" sz="3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!’’</a:t>
            </a:r>
            <a:endParaRPr lang="ru-RU" sz="36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-13087" y="7596643"/>
            <a:ext cx="68841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820420" y="4696452"/>
            <a:ext cx="3748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Содержание номера: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956" y="5318503"/>
            <a:ext cx="215845" cy="21584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88823" y="5223796"/>
            <a:ext cx="543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Фестиваль детского творчества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Маленькие чудеса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034" y="5686131"/>
            <a:ext cx="215845" cy="21584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1088" y="5609387"/>
            <a:ext cx="404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инвалиды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они такие же как мы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955" y="6071722"/>
            <a:ext cx="215845" cy="2158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88823" y="5978719"/>
            <a:ext cx="390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Детская страничка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Играем в месте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955" y="6459922"/>
            <a:ext cx="215845" cy="2158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88823" y="6383178"/>
            <a:ext cx="254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умная страничка.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476" y="6845513"/>
            <a:ext cx="215845" cy="21584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15799" y="6752510"/>
            <a:ext cx="263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Говорят дети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Анекдоты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477" y="7214845"/>
            <a:ext cx="215845" cy="21584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11964" y="7138101"/>
            <a:ext cx="528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жизни нашего ДОУ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:,,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помоги книге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954" y="6845513"/>
            <a:ext cx="215845" cy="215845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2983051" y="7874675"/>
            <a:ext cx="38749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Georgia" pitchFamily="18" charset="0"/>
              </a:rPr>
              <a:t>Редакционная </a:t>
            </a:r>
            <a:r>
              <a:rPr lang="ru-RU" sz="1400" b="1" i="1" dirty="0" smtClean="0">
                <a:latin typeface="Georgia" pitchFamily="18" charset="0"/>
              </a:rPr>
              <a:t>коллегия:</a:t>
            </a:r>
            <a:endParaRPr lang="ru-RU" sz="1400" b="1" i="1" dirty="0" smtClean="0">
              <a:latin typeface="Georgia" pitchFamily="18" charset="0"/>
            </a:endParaRPr>
          </a:p>
          <a:p>
            <a:r>
              <a:rPr lang="ru-RU" sz="1400" b="1" i="1" dirty="0" smtClean="0">
                <a:latin typeface="Georgia" pitchFamily="18" charset="0"/>
              </a:rPr>
              <a:t>Тараканова Мария Викторовна</a:t>
            </a:r>
          </a:p>
          <a:p>
            <a:r>
              <a:rPr lang="ru-RU" sz="1400" b="1" i="1" dirty="0" smtClean="0">
                <a:latin typeface="Georgia" pitchFamily="18" charset="0"/>
              </a:rPr>
              <a:t>воспитатель</a:t>
            </a:r>
          </a:p>
          <a:p>
            <a:r>
              <a:rPr lang="ru-RU" sz="1400" b="1" i="1" dirty="0" smtClean="0">
                <a:latin typeface="Georgia" pitchFamily="18" charset="0"/>
              </a:rPr>
              <a:t>Экспертный </a:t>
            </a:r>
            <a:r>
              <a:rPr lang="ru-RU" sz="1400" b="1" i="1" dirty="0" smtClean="0">
                <a:latin typeface="Georgia" pitchFamily="18" charset="0"/>
              </a:rPr>
              <a:t>совет:</a:t>
            </a:r>
            <a:endParaRPr lang="ru-RU" sz="1400" b="1" i="1" dirty="0" smtClean="0">
              <a:latin typeface="Georgia" pitchFamily="18" charset="0"/>
            </a:endParaRPr>
          </a:p>
          <a:p>
            <a:r>
              <a:rPr lang="ru-RU" sz="1400" b="1" i="1" dirty="0" err="1" smtClean="0">
                <a:latin typeface="Georgia" pitchFamily="18" charset="0"/>
              </a:rPr>
              <a:t>Буцяк</a:t>
            </a:r>
            <a:r>
              <a:rPr lang="ru-RU" sz="1400" b="1" i="1" dirty="0" smtClean="0">
                <a:latin typeface="Georgia" pitchFamily="18" charset="0"/>
              </a:rPr>
              <a:t> Нина Николаевна, </a:t>
            </a:r>
            <a:r>
              <a:rPr lang="ru-RU" sz="1400" b="1" i="1" dirty="0" smtClean="0">
                <a:latin typeface="Georgia" pitchFamily="18" charset="0"/>
              </a:rPr>
              <a:t>заведующий МКДОУ </a:t>
            </a:r>
            <a:r>
              <a:rPr lang="ru-RU" sz="1400" b="1" i="1" dirty="0" err="1" smtClean="0">
                <a:latin typeface="Georgia" pitchFamily="18" charset="0"/>
              </a:rPr>
              <a:t>д</a:t>
            </a:r>
            <a:r>
              <a:rPr lang="ru-RU" sz="1400" b="1" i="1" dirty="0" smtClean="0">
                <a:latin typeface="Georgia" pitchFamily="18" charset="0"/>
              </a:rPr>
              <a:t>/с №3</a:t>
            </a:r>
            <a:endParaRPr lang="ru-RU" sz="1400" b="1" i="1" dirty="0" smtClean="0">
              <a:latin typeface="Georgia" pitchFamily="18" charset="0"/>
            </a:endParaRPr>
          </a:p>
          <a:p>
            <a:r>
              <a:rPr lang="ru-RU" sz="1400" b="1" i="1" dirty="0" smtClean="0">
                <a:latin typeface="Georgia" pitchFamily="18" charset="0"/>
              </a:rPr>
              <a:t>Седова Екатерина Сергеевна</a:t>
            </a:r>
            <a:r>
              <a:rPr lang="ru-RU" sz="1400" b="1" i="1" dirty="0" smtClean="0">
                <a:latin typeface="Georgia" pitchFamily="18" charset="0"/>
              </a:rPr>
              <a:t>,</a:t>
            </a:r>
          </a:p>
          <a:p>
            <a:r>
              <a:rPr lang="ru-RU" sz="1400" b="1" i="1" dirty="0" smtClean="0">
                <a:latin typeface="Georgia" pitchFamily="18" charset="0"/>
              </a:rPr>
              <a:t> зам. заведующего </a:t>
            </a:r>
            <a:r>
              <a:rPr lang="ru-RU" sz="1400" b="1" i="1" dirty="0" smtClean="0">
                <a:latin typeface="Georgia" pitchFamily="18" charset="0"/>
              </a:rPr>
              <a:t>по </a:t>
            </a:r>
            <a:r>
              <a:rPr lang="ru-RU" sz="1400" b="1" i="1" dirty="0" err="1" smtClean="0">
                <a:latin typeface="Georgia" pitchFamily="18" charset="0"/>
              </a:rPr>
              <a:t>ВиМР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97"/>
          <a:stretch/>
        </p:blipFill>
        <p:spPr>
          <a:xfrm>
            <a:off x="199954" y="7636203"/>
            <a:ext cx="2458364" cy="222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856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015"/>
            <a:ext cx="6858000" cy="969997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48486" y="2337818"/>
            <a:ext cx="49821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	8 </a:t>
            </a:r>
            <a:r>
              <a:rPr lang="ru-RU" sz="2000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апреля в ДОУ прошел «День здоровья».</a:t>
            </a:r>
          </a:p>
          <a:p>
            <a:r>
              <a:rPr lang="ru-RU" sz="2000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	«</a:t>
            </a:r>
            <a:r>
              <a:rPr lang="ru-RU" sz="2000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День здоровья» – ежегодный неотъемлемый праздник в нашем дошкольном учреждении.  Приобщение дошколят к спортивным занятиям и соревнованиям – залог их крепкого здоровья, а главное – правильного образа жизни.</a:t>
            </a:r>
          </a:p>
          <a:p>
            <a:pPr algn="r"/>
            <a:r>
              <a:rPr lang="ru-RU" sz="2000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     </a:t>
            </a:r>
            <a:r>
              <a:rPr lang="ru-RU" sz="2000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	«</a:t>
            </a:r>
            <a:r>
              <a:rPr lang="ru-RU" sz="2000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Забота о здоровье – это важный труд воспитателя. От жизнерадостности, бодрости детей зависит их духовная жизнь, прочность знаний, вера в свои силы». </a:t>
            </a:r>
            <a:endParaRPr lang="ru-RU" sz="2000" b="0" i="0" dirty="0" smtClean="0">
              <a:solidFill>
                <a:srgbClr val="2E2E2E"/>
              </a:solidFill>
              <a:effectLst/>
              <a:latin typeface="Georgia" panose="02040502050405020303" pitchFamily="18" charset="0"/>
            </a:endParaRPr>
          </a:p>
          <a:p>
            <a:pPr algn="r"/>
            <a:r>
              <a:rPr lang="ru-RU" sz="2000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(</a:t>
            </a:r>
            <a:r>
              <a:rPr lang="ru-RU" sz="2000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В.А. Сухомлинский)</a:t>
            </a:r>
            <a:endParaRPr lang="ru-RU" sz="2000" b="0" i="0" dirty="0">
              <a:solidFill>
                <a:srgbClr val="2E2E2E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571" y="7210802"/>
            <a:ext cx="3265394" cy="191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1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015"/>
            <a:ext cx="6858000" cy="969997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72966" y="2499183"/>
            <a:ext cx="59120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ДЕНЬ </a:t>
            </a:r>
            <a:r>
              <a:rPr lang="ru-RU" sz="2000" b="1" i="1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КОСМОНАВТИКИ</a:t>
            </a:r>
          </a:p>
          <a:p>
            <a:endParaRPr lang="ru-RU" sz="2000" b="1" i="1" dirty="0" smtClean="0">
              <a:solidFill>
                <a:srgbClr val="2E2E2E"/>
              </a:solidFill>
              <a:effectLst/>
              <a:latin typeface="Georgia" panose="02040502050405020303" pitchFamily="18" charset="0"/>
            </a:endParaRPr>
          </a:p>
          <a:p>
            <a:r>
              <a:rPr lang="ru-RU" sz="2000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         Космос всегда был и остается сегодня одной из наиболее волнующих человечество загадок. Его глубинные дали неустанно влекут к себе исследователей всех поколений, звездное небо завораживает своей красотой, а звезды издревле были верными проводниками для путешественников. Поэтому неудивительно, что День космонавтики весьма популярный праздник и интересен не только взрослым, но и детям.</a:t>
            </a:r>
            <a:endParaRPr lang="ru-RU" sz="2000" b="0" i="0" dirty="0">
              <a:solidFill>
                <a:srgbClr val="2E2E2E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819" y="2579173"/>
            <a:ext cx="215845" cy="215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2711" y="7208164"/>
            <a:ext cx="2639254" cy="20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6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015"/>
            <a:ext cx="6858000" cy="969997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51793" y="7096294"/>
            <a:ext cx="58963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Первоцвет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первая песня весны.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Цветок весны, идущий к нам по снегу, 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Простой цветок, но сколько он несет,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Добра и радости, и счастья человеку!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06" y="7245767"/>
            <a:ext cx="215845" cy="215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235" y="2375596"/>
            <a:ext cx="5717303" cy="417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0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015"/>
            <a:ext cx="6858000" cy="969997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3" name="Лента лицом вверх 2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09904" y="5533768"/>
            <a:ext cx="60697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Выставка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дидактического обеспечения «Площадка успешности. Разные виды театров»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художественно- краеведческом музее большой популярностью пользуется выставка    дидактического    обеспечения    реализуемых    в        программ дошкольного образования «Площадка успешности. Разные виды театров».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97" y="2182848"/>
            <a:ext cx="4858968" cy="3328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818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015"/>
            <a:ext cx="6858000" cy="969997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3" name="Лента лицом вверх 2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13423" y="2379519"/>
            <a:ext cx="4430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День открытых дверей «Мое призвание - педагог»</a:t>
            </a:r>
            <a:endParaRPr lang="ru-RU" sz="2400" b="0" i="0" dirty="0">
              <a:solidFill>
                <a:srgbClr val="2E2E2E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78" y="2485043"/>
            <a:ext cx="215845" cy="2158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13423" y="3210516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Безопасность детей – забота взрослых!</a:t>
            </a:r>
            <a:endParaRPr lang="ru-RU" sz="2400" b="0" i="0" dirty="0">
              <a:solidFill>
                <a:srgbClr val="2E2E2E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78" y="3357407"/>
            <a:ext cx="215845" cy="2158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74" y="4188404"/>
            <a:ext cx="3572542" cy="30009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7145" y="7270819"/>
            <a:ext cx="3302098" cy="17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1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7" y="206030"/>
            <a:ext cx="6858000" cy="969997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3" name="Лента лицом вверх 2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52248" y="2444114"/>
            <a:ext cx="6180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Пасха </a:t>
            </a:r>
            <a:r>
              <a:rPr lang="ru-RU" sz="2400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– Светлое Христово Воскресенье.</a:t>
            </a:r>
            <a:endParaRPr lang="ru-RU" sz="2400" b="0" i="0" dirty="0">
              <a:solidFill>
                <a:srgbClr val="2E2E2E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514" y="3237778"/>
            <a:ext cx="6100276" cy="32345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9010" y="6629926"/>
            <a:ext cx="4004248" cy="22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4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7" y="206030"/>
            <a:ext cx="6858000" cy="969997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3" name="Лента лицом вверх 2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552752" y="2207631"/>
            <a:ext cx="3973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9 мая – День Победы!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6907" y="2361318"/>
            <a:ext cx="215845" cy="2158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9545" y="2884538"/>
            <a:ext cx="61012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Праздник</a:t>
            </a:r>
            <a:r>
              <a:rPr lang="ru-RU" b="0" i="0" dirty="0" smtClean="0">
                <a:solidFill>
                  <a:srgbClr val="2E2E2E"/>
                </a:solidFill>
                <a:effectLst/>
                <a:latin typeface="Georgia" panose="02040502050405020303" pitchFamily="18" charset="0"/>
              </a:rPr>
              <a:t> «День Победы» стал итогом мероприятий, посвященных 9 мая. Утренник прошел торжественно, дети исполнили песни на военную тематику «Праздник Победы», «Катюша», «Прадедушка», «Песня о Родине», читали патриотические стихотворения. Память павших в войне почтили минутой молчания.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586" y="5167050"/>
            <a:ext cx="5036705" cy="3727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513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7" y="206030"/>
            <a:ext cx="6858000" cy="969997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3" name="Лента лицом вверх 2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347" y="2207631"/>
            <a:ext cx="5419243" cy="3048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296" y="5255955"/>
            <a:ext cx="427871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2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015"/>
            <a:ext cx="6858000" cy="96999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2614" y="1958592"/>
            <a:ext cx="59234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Фестиваль детского творчества «Маленькие чудеса»</a:t>
            </a:r>
          </a:p>
          <a:p>
            <a:r>
              <a:rPr lang="ru-RU" sz="2400" dirty="0" smtClean="0">
                <a:latin typeface="Georgia" pitchFamily="18" charset="0"/>
              </a:rPr>
              <a:t>Три  дня в Узловой проходил замечательный фестиваль детского творчества «Маленькие чудеса». Наш детский сад принял активное участие в номинации: песенное творчество и хореография.</a:t>
            </a:r>
          </a:p>
          <a:p>
            <a:r>
              <a:rPr lang="ru-RU" sz="2400" dirty="0" smtClean="0">
                <a:latin typeface="Georgia" pitchFamily="18" charset="0"/>
              </a:rPr>
              <a:t>      На высоком исполнительском уровне показаны большинство номеров. Наши малыши умеют продемонстрировать класс под руководством своих талантливых педагогов.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25" y="2158444"/>
            <a:ext cx="215845" cy="21584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6" name="Лента лицом вверх 5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221" y="7155479"/>
            <a:ext cx="3482690" cy="191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681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015"/>
            <a:ext cx="6858000" cy="969997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77012" y="2399728"/>
            <a:ext cx="572508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Проблема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детей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инвалидов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касается почти всех сторон нашего общества - от законодательных актов и социальных организаций, которые призваны оказывать помощь этим детям, до человеческой, моральной атмосферы, в которой живут их семьи. Все стороны требуют внимания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Положение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самой незащищенной части нашего общества является лакмусовой бумажкой благополучия, или, вернее, неблагополучия, общества; а наше отношение или отсутствие отношение к таким детям, является индикатором наших человеческих, моральных проблем, с которыми мы живем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Дети-инвалиды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это не абстрактные единицы, а реальные люди, имеющие лицо и характер. В тяжелых условиях, порой, катастрофической инвалидности, как бы на иссушенной почве, они живут свою единственную и неповторимую жизнь. Их тело, в случае серьезных, множественных нарушений развития, способное своим видом вызывать отторжение у здоровых людей, душа, живущая в предельной скудости возможностей, зачаточный интеллект (если речь идет о детях с серьезными нарушениями) – все это есть единственное, чем они владеют, это все, что им дано, что они знают – с первого дня и до конца жизни.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08" y="2494620"/>
            <a:ext cx="215845" cy="215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989" b="92136" l="9957" r="89982">
                        <a14:foregroundMark x1="49180" y1="14559" x2="49180" y2="14559"/>
                        <a14:foregroundMark x1="39162" y1="13496" x2="39162" y2="13496"/>
                        <a14:foregroundMark x1="36612" y1="48884" x2="36612" y2="48884"/>
                        <a14:foregroundMark x1="30723" y1="49203" x2="30723" y2="49203"/>
                        <a14:foregroundMark x1="46995" y1="32412" x2="46995" y2="32412"/>
                        <a14:foregroundMark x1="59138" y1="46440" x2="59138" y2="46440"/>
                        <a14:foregroundMark x1="32483" y1="92136" x2="32483" y2="92136"/>
                        <a14:backgroundMark x1="56831" y1="67375" x2="56831" y2="6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482" y="7750503"/>
            <a:ext cx="2899253" cy="16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3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7" y="0"/>
            <a:ext cx="6858000" cy="969997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70264" y="2109583"/>
            <a:ext cx="613858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вся тема тяжелых больных детей, детей с патологиями, с психическими и умственными серьезными патологиями, в конечном счете, целиком висит не на тех или иных социальных принципах, гарантиях, правах (людей, детей), крайне важных в решении возникающих проблем, которыми надо заниматься. Но сами принципы и права являются следствием человеческого, личностного аспекта проблемы, нашей способности видеть в этих детях людей, видеть личности.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Простейшим образом это проявляется в том, что именно родители таких детей, не отказавшиеся от них, любящие, и видящие в них именно детей, то есть имеющие к ним самое прямое и личное отношение, всегда были двигателями в этой проблеме. Не сверху спускались законодательные акты, но именно родители и, затем, присоединившиеся к ним психологи, медики, педагоги, юристы, часто сами прошедшие через такой же родительский опыт, знающие его изнутри, стоят у истоков всех социальных инициатив в этой области, от создания групп и центров поддержки до законодательных актов.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все это есть прямое следствие поворота, которое совершила религия и человеческие качества в отношении к людям, к детям. Поэтому эти дети, их появление в наших жизнях, в наших семьях, не только что-то отнимают от нас, требуют от нас (труда, помощи, отказа от каких-то жизненных перспектив), но и в свою очередь дают нам, что-то существенное дают.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человек – уникальный. Мы живем бок о бок , мы интересны друг другу от своей разности. Конфликтов и войн не будет, если ты уважаешь и знаешь другую культуру, традиции, обряды. Просто надо слышать и чувствовать друг друга.</a:t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419" y="2109583"/>
            <a:ext cx="215845" cy="215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989" b="92136" l="9957" r="89982">
                        <a14:foregroundMark x1="49180" y1="14559" x2="49180" y2="14559"/>
                        <a14:foregroundMark x1="39162" y1="13496" x2="39162" y2="13496"/>
                        <a14:foregroundMark x1="36612" y1="48884" x2="36612" y2="48884"/>
                        <a14:foregroundMark x1="30723" y1="49203" x2="30723" y2="49203"/>
                        <a14:foregroundMark x1="46995" y1="32412" x2="46995" y2="32412"/>
                        <a14:foregroundMark x1="59138" y1="46440" x2="59138" y2="46440"/>
                        <a14:foregroundMark x1="32483" y1="92136" x2="32483" y2="92136"/>
                        <a14:backgroundMark x1="56831" y1="67375" x2="56831" y2="6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885" y="7806213"/>
            <a:ext cx="2899253" cy="16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9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015"/>
            <a:ext cx="6858000" cy="969997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10586" y="2378865"/>
            <a:ext cx="605793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Существует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очень сложная проблема обучения детей-инвалидов, особенно с тяжелыми интеллектуальными нарушениями. От помещения их в адекватную среду развития, среду обучения, может кардинально зависеть их интеллектуальный уровень. Особенно это касается детей с аутизмом, с Даун-синдромом, и других. Часто они могут учиться, но по специальным индивидуальным планам, и специально подготовленными педагогами, знающими, как надо с такими детьми работать. Однако у нас в стране нет развитой системы обучения таких детей. Закон теоретически гарантирует их право на учебу, но реализовать его порой бывает очень трудно или не возможно.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	Нужно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помнить, что и что эти дети являются людьми, такими же, как мы!!!! Возникает вся проблема помощи им!!!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76" y="2488760"/>
            <a:ext cx="215845" cy="215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7" b="98438" l="977" r="99219">
                        <a14:foregroundMark x1="32422" y1="4297" x2="32422" y2="4297"/>
                        <a14:foregroundMark x1="46289" y1="977" x2="46289" y2="977"/>
                        <a14:foregroundMark x1="98047" y1="57813" x2="98047" y2="57813"/>
                        <a14:foregroundMark x1="99414" y1="49609" x2="99414" y2="49609"/>
                        <a14:foregroundMark x1="55078" y1="98438" x2="55078" y2="98438"/>
                        <a14:foregroundMark x1="977" y1="53906" x2="97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079" y="7068024"/>
            <a:ext cx="215845" cy="215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989" b="92136" l="9957" r="89982">
                        <a14:foregroundMark x1="49180" y1="14559" x2="49180" y2="14559"/>
                        <a14:foregroundMark x1="39162" y1="13496" x2="39162" y2="13496"/>
                        <a14:foregroundMark x1="36612" y1="48884" x2="36612" y2="48884"/>
                        <a14:foregroundMark x1="30723" y1="49203" x2="30723" y2="49203"/>
                        <a14:foregroundMark x1="46995" y1="32412" x2="46995" y2="32412"/>
                        <a14:foregroundMark x1="59138" y1="46440" x2="59138" y2="46440"/>
                        <a14:foregroundMark x1="32483" y1="92136" x2="32483" y2="92136"/>
                        <a14:backgroundMark x1="56831" y1="67375" x2="56831" y2="6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885" y="7806213"/>
            <a:ext cx="2899253" cy="16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1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015"/>
            <a:ext cx="6858000" cy="969997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11457" y="2207631"/>
            <a:ext cx="6071348" cy="5559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Поэтому государственная, экономическая, медицинская и всякая иная помощь таким детям должна, в конечном счете, быть фундаментом для помощи личной. А личная помощь лучше всего может осуществляться в семье, в нормальной, хорошей семье. Там ребенок может получить любовь, и быть желанным даже при его патологии. Поэтому для эффективной помощи ребенку-инвалиду, государство должно не отрывать ребенка от семьи, а поддерживать семью. На это должна быть ориентирована и законодательная, и юридическая, и экономическая, и психологическая поддержка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«Люди разные, как звезды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Я люблю всех,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Сердце вмещает все звезды Вселенной»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158" y="7229034"/>
            <a:ext cx="3292205" cy="191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94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015"/>
            <a:ext cx="6858000" cy="969997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86" y="3390706"/>
            <a:ext cx="4908523" cy="52690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6338" y="2379519"/>
            <a:ext cx="4923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,,</a:t>
            </a:r>
            <a:r>
              <a:rPr lang="ru-RU" sz="4800" b="1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Играем вместе</a:t>
            </a:r>
            <a:r>
              <a:rPr lang="en-US" sz="4800" b="1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’’.</a:t>
            </a:r>
            <a:endParaRPr lang="ru-RU" sz="4800" b="1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8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015"/>
            <a:ext cx="6858000" cy="969997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361" y="3630704"/>
            <a:ext cx="5910582" cy="47333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7017" y="2396344"/>
            <a:ext cx="4923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,,</a:t>
            </a:r>
            <a:r>
              <a:rPr lang="ru-RU" sz="48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Играем вместе</a:t>
            </a:r>
            <a:r>
              <a:rPr lang="en-US" sz="48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’’.</a:t>
            </a:r>
            <a:endParaRPr lang="ru-RU" sz="4800" b="1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8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015"/>
            <a:ext cx="6858000" cy="969997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12347" y="1021977"/>
            <a:ext cx="5432612" cy="854079"/>
            <a:chOff x="712347" y="1021977"/>
            <a:chExt cx="5432612" cy="854079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712347" y="1021977"/>
              <a:ext cx="5432612" cy="854079"/>
            </a:xfrm>
            <a:prstGeom prst="ribbon2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17145" y="1120025"/>
              <a:ext cx="2844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2700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ДИАЛОГ С СЕМЬЕЙ</a:t>
              </a:r>
              <a:endParaRPr 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27414" y="1353552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№ 4</a:t>
              </a:r>
              <a:endPara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66235" y="2109583"/>
            <a:ext cx="3724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Анекдоты.</a:t>
            </a:r>
            <a:endParaRPr lang="ru-RU" sz="6000" b="1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092" y="3125246"/>
            <a:ext cx="3416105" cy="2652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249" y="5777398"/>
            <a:ext cx="3512781" cy="30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2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516</Words>
  <Application>Microsoft Office PowerPoint</Application>
  <PresentationFormat>Лист A4 (210x297 мм)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Certified Windows</dc:creator>
  <cp:lastModifiedBy>User</cp:lastModifiedBy>
  <cp:revision>12</cp:revision>
  <dcterms:created xsi:type="dcterms:W3CDTF">2019-05-10T08:15:02Z</dcterms:created>
  <dcterms:modified xsi:type="dcterms:W3CDTF">2019-05-13T11:05:45Z</dcterms:modified>
</cp:coreProperties>
</file>