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2" r:id="rId2"/>
    <p:sldId id="256" r:id="rId3"/>
    <p:sldId id="257" r:id="rId4"/>
    <p:sldId id="258" r:id="rId5"/>
    <p:sldId id="259" r:id="rId6"/>
    <p:sldId id="280" r:id="rId7"/>
    <p:sldId id="281" r:id="rId8"/>
    <p:sldId id="282" r:id="rId9"/>
    <p:sldId id="283" r:id="rId10"/>
    <p:sldId id="284" r:id="rId11"/>
    <p:sldId id="260" r:id="rId12"/>
    <p:sldId id="261" r:id="rId13"/>
    <p:sldId id="263" r:id="rId14"/>
    <p:sldId id="264" r:id="rId15"/>
    <p:sldId id="265" r:id="rId16"/>
    <p:sldId id="273" r:id="rId17"/>
    <p:sldId id="266" r:id="rId18"/>
    <p:sldId id="272" r:id="rId19"/>
    <p:sldId id="271" r:id="rId20"/>
    <p:sldId id="285" r:id="rId21"/>
    <p:sldId id="286" r:id="rId22"/>
    <p:sldId id="290" r:id="rId23"/>
    <p:sldId id="287" r:id="rId24"/>
    <p:sldId id="288" r:id="rId25"/>
    <p:sldId id="270" r:id="rId26"/>
    <p:sldId id="269" r:id="rId27"/>
    <p:sldId id="268" r:id="rId28"/>
    <p:sldId id="267" r:id="rId29"/>
    <p:sldId id="274" r:id="rId30"/>
    <p:sldId id="275" r:id="rId31"/>
    <p:sldId id="276" r:id="rId32"/>
    <p:sldId id="277" r:id="rId33"/>
    <p:sldId id="278" r:id="rId34"/>
    <p:sldId id="291" r:id="rId35"/>
    <p:sldId id="279" r:id="rId36"/>
  </p:sldIdLst>
  <p:sldSz cx="10007600" cy="7380288"/>
  <p:notesSz cx="6858000" cy="9144000"/>
  <p:defaultTextStyle>
    <a:defPPr>
      <a:defRPr lang="ru-RU"/>
    </a:defPPr>
    <a:lvl1pPr marL="0" algn="l" defTabSz="993587" rtl="0" eaLnBrk="1" latinLnBrk="0" hangingPunct="1">
      <a:defRPr sz="1956" kern="1200">
        <a:solidFill>
          <a:schemeClr val="tx1"/>
        </a:solidFill>
        <a:latin typeface="+mn-lt"/>
        <a:ea typeface="+mn-ea"/>
        <a:cs typeface="+mn-cs"/>
      </a:defRPr>
    </a:lvl1pPr>
    <a:lvl2pPr marL="496794" algn="l" defTabSz="993587" rtl="0" eaLnBrk="1" latinLnBrk="0" hangingPunct="1">
      <a:defRPr sz="1956" kern="1200">
        <a:solidFill>
          <a:schemeClr val="tx1"/>
        </a:solidFill>
        <a:latin typeface="+mn-lt"/>
        <a:ea typeface="+mn-ea"/>
        <a:cs typeface="+mn-cs"/>
      </a:defRPr>
    </a:lvl2pPr>
    <a:lvl3pPr marL="993587" algn="l" defTabSz="993587" rtl="0" eaLnBrk="1" latinLnBrk="0" hangingPunct="1">
      <a:defRPr sz="1956" kern="1200">
        <a:solidFill>
          <a:schemeClr val="tx1"/>
        </a:solidFill>
        <a:latin typeface="+mn-lt"/>
        <a:ea typeface="+mn-ea"/>
        <a:cs typeface="+mn-cs"/>
      </a:defRPr>
    </a:lvl3pPr>
    <a:lvl4pPr marL="1490381" algn="l" defTabSz="993587" rtl="0" eaLnBrk="1" latinLnBrk="0" hangingPunct="1">
      <a:defRPr sz="1956" kern="1200">
        <a:solidFill>
          <a:schemeClr val="tx1"/>
        </a:solidFill>
        <a:latin typeface="+mn-lt"/>
        <a:ea typeface="+mn-ea"/>
        <a:cs typeface="+mn-cs"/>
      </a:defRPr>
    </a:lvl4pPr>
    <a:lvl5pPr marL="1987174" algn="l" defTabSz="993587" rtl="0" eaLnBrk="1" latinLnBrk="0" hangingPunct="1">
      <a:defRPr sz="1956" kern="1200">
        <a:solidFill>
          <a:schemeClr val="tx1"/>
        </a:solidFill>
        <a:latin typeface="+mn-lt"/>
        <a:ea typeface="+mn-ea"/>
        <a:cs typeface="+mn-cs"/>
      </a:defRPr>
    </a:lvl5pPr>
    <a:lvl6pPr marL="2483968" algn="l" defTabSz="993587" rtl="0" eaLnBrk="1" latinLnBrk="0" hangingPunct="1">
      <a:defRPr sz="1956" kern="1200">
        <a:solidFill>
          <a:schemeClr val="tx1"/>
        </a:solidFill>
        <a:latin typeface="+mn-lt"/>
        <a:ea typeface="+mn-ea"/>
        <a:cs typeface="+mn-cs"/>
      </a:defRPr>
    </a:lvl6pPr>
    <a:lvl7pPr marL="2980761" algn="l" defTabSz="993587" rtl="0" eaLnBrk="1" latinLnBrk="0" hangingPunct="1">
      <a:defRPr sz="1956" kern="1200">
        <a:solidFill>
          <a:schemeClr val="tx1"/>
        </a:solidFill>
        <a:latin typeface="+mn-lt"/>
        <a:ea typeface="+mn-ea"/>
        <a:cs typeface="+mn-cs"/>
      </a:defRPr>
    </a:lvl7pPr>
    <a:lvl8pPr marL="3477555" algn="l" defTabSz="993587" rtl="0" eaLnBrk="1" latinLnBrk="0" hangingPunct="1">
      <a:defRPr sz="1956" kern="1200">
        <a:solidFill>
          <a:schemeClr val="tx1"/>
        </a:solidFill>
        <a:latin typeface="+mn-lt"/>
        <a:ea typeface="+mn-ea"/>
        <a:cs typeface="+mn-cs"/>
      </a:defRPr>
    </a:lvl8pPr>
    <a:lvl9pPr marL="3974348" algn="l" defTabSz="993587" rtl="0" eaLnBrk="1" latinLnBrk="0" hangingPunct="1">
      <a:defRPr sz="195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32C0-42FA-8707-6688266A86E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32C0-42FA-8707-6688266A86ED}"/>
              </c:ext>
            </c:extLst>
          </c:dPt>
          <c:dLbls>
            <c:delete val="1"/>
          </c:dLbls>
          <c:cat>
            <c:strRef>
              <c:f>Лист1!$A$2:$A$3</c:f>
              <c:strCache>
                <c:ptCount val="2"/>
                <c:pt idx="0">
                  <c:v>Мальчики</c:v>
                </c:pt>
                <c:pt idx="1">
                  <c:v>Девочки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0.505</c:v>
                </c:pt>
                <c:pt idx="1">
                  <c:v>0.495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2C0-42FA-8707-6688266A86ED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2016-2017</c:v>
                </c:pt>
                <c:pt idx="1">
                  <c:v>2017-2018</c:v>
                </c:pt>
                <c:pt idx="2">
                  <c:v>2018-2019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9.1999999999999993</c:v>
                </c:pt>
                <c:pt idx="1">
                  <c:v>7.2</c:v>
                </c:pt>
                <c:pt idx="2">
                  <c:v>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4A-4976-B4FC-2A143A3637B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415013112"/>
        <c:axId val="441571584"/>
      </c:barChart>
      <c:catAx>
        <c:axId val="415013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1571584"/>
        <c:crosses val="autoZero"/>
        <c:auto val="1"/>
        <c:lblAlgn val="ctr"/>
        <c:lblOffset val="100"/>
        <c:noMultiLvlLbl val="0"/>
      </c:catAx>
      <c:valAx>
        <c:axId val="44157158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15013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0.72028</cdr:x>
      <cdr:y>0.556</cdr:y>
    </cdr:from>
    <cdr:to>
      <cdr:x>1</cdr:x>
      <cdr:y>0.7839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34596" y="1790197"/>
          <a:ext cx="1722156" cy="7337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0570" y="1207839"/>
            <a:ext cx="8506460" cy="2569434"/>
          </a:xfrm>
        </p:spPr>
        <p:txBody>
          <a:bodyPr anchor="b"/>
          <a:lstStyle>
            <a:lvl1pPr algn="ctr">
              <a:defRPr sz="645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0950" y="3876360"/>
            <a:ext cx="7505700" cy="1781861"/>
          </a:xfrm>
        </p:spPr>
        <p:txBody>
          <a:bodyPr/>
          <a:lstStyle>
            <a:lvl1pPr marL="0" indent="0" algn="ctr">
              <a:buNone/>
              <a:defRPr sz="2583"/>
            </a:lvl1pPr>
            <a:lvl2pPr marL="492039" indent="0" algn="ctr">
              <a:buNone/>
              <a:defRPr sz="2152"/>
            </a:lvl2pPr>
            <a:lvl3pPr marL="984077" indent="0" algn="ctr">
              <a:buNone/>
              <a:defRPr sz="1937"/>
            </a:lvl3pPr>
            <a:lvl4pPr marL="1476116" indent="0" algn="ctr">
              <a:buNone/>
              <a:defRPr sz="1722"/>
            </a:lvl4pPr>
            <a:lvl5pPr marL="1968155" indent="0" algn="ctr">
              <a:buNone/>
              <a:defRPr sz="1722"/>
            </a:lvl5pPr>
            <a:lvl6pPr marL="2460193" indent="0" algn="ctr">
              <a:buNone/>
              <a:defRPr sz="1722"/>
            </a:lvl6pPr>
            <a:lvl7pPr marL="2952232" indent="0" algn="ctr">
              <a:buNone/>
              <a:defRPr sz="1722"/>
            </a:lvl7pPr>
            <a:lvl8pPr marL="3444270" indent="0" algn="ctr">
              <a:buNone/>
              <a:defRPr sz="1722"/>
            </a:lvl8pPr>
            <a:lvl9pPr marL="3936309" indent="0" algn="ctr">
              <a:buNone/>
              <a:defRPr sz="1722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7896-FB79-436D-896E-69C89E13D5EF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68BEC-41AE-45E2-80B9-9DB6545FB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661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7896-FB79-436D-896E-69C89E13D5EF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68BEC-41AE-45E2-80B9-9DB6545FB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200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1689" y="392932"/>
            <a:ext cx="2157889" cy="625445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023" y="392932"/>
            <a:ext cx="6348571" cy="625445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7896-FB79-436D-896E-69C89E13D5EF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68BEC-41AE-45E2-80B9-9DB6545FB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299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7896-FB79-436D-896E-69C89E13D5EF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68BEC-41AE-45E2-80B9-9DB6545FB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886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811" y="1839949"/>
            <a:ext cx="8631555" cy="3069994"/>
          </a:xfrm>
        </p:spPr>
        <p:txBody>
          <a:bodyPr anchor="b"/>
          <a:lstStyle>
            <a:lvl1pPr>
              <a:defRPr sz="645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811" y="4938987"/>
            <a:ext cx="8631555" cy="1614437"/>
          </a:xfrm>
        </p:spPr>
        <p:txBody>
          <a:bodyPr/>
          <a:lstStyle>
            <a:lvl1pPr marL="0" indent="0">
              <a:buNone/>
              <a:defRPr sz="2583">
                <a:solidFill>
                  <a:schemeClr val="tx1"/>
                </a:solidFill>
              </a:defRPr>
            </a:lvl1pPr>
            <a:lvl2pPr marL="492039" indent="0">
              <a:buNone/>
              <a:defRPr sz="2152">
                <a:solidFill>
                  <a:schemeClr val="tx1">
                    <a:tint val="75000"/>
                  </a:schemeClr>
                </a:solidFill>
              </a:defRPr>
            </a:lvl2pPr>
            <a:lvl3pPr marL="984077" indent="0">
              <a:buNone/>
              <a:defRPr sz="1937">
                <a:solidFill>
                  <a:schemeClr val="tx1">
                    <a:tint val="75000"/>
                  </a:schemeClr>
                </a:solidFill>
              </a:defRPr>
            </a:lvl3pPr>
            <a:lvl4pPr marL="1476116" indent="0">
              <a:buNone/>
              <a:defRPr sz="1722">
                <a:solidFill>
                  <a:schemeClr val="tx1">
                    <a:tint val="75000"/>
                  </a:schemeClr>
                </a:solidFill>
              </a:defRPr>
            </a:lvl4pPr>
            <a:lvl5pPr marL="1968155" indent="0">
              <a:buNone/>
              <a:defRPr sz="1722">
                <a:solidFill>
                  <a:schemeClr val="tx1">
                    <a:tint val="75000"/>
                  </a:schemeClr>
                </a:solidFill>
              </a:defRPr>
            </a:lvl5pPr>
            <a:lvl6pPr marL="2460193" indent="0">
              <a:buNone/>
              <a:defRPr sz="1722">
                <a:solidFill>
                  <a:schemeClr val="tx1">
                    <a:tint val="75000"/>
                  </a:schemeClr>
                </a:solidFill>
              </a:defRPr>
            </a:lvl6pPr>
            <a:lvl7pPr marL="2952232" indent="0">
              <a:buNone/>
              <a:defRPr sz="1722">
                <a:solidFill>
                  <a:schemeClr val="tx1">
                    <a:tint val="75000"/>
                  </a:schemeClr>
                </a:solidFill>
              </a:defRPr>
            </a:lvl7pPr>
            <a:lvl8pPr marL="3444270" indent="0">
              <a:buNone/>
              <a:defRPr sz="1722">
                <a:solidFill>
                  <a:schemeClr val="tx1">
                    <a:tint val="75000"/>
                  </a:schemeClr>
                </a:solidFill>
              </a:defRPr>
            </a:lvl8pPr>
            <a:lvl9pPr marL="3936309" indent="0">
              <a:buNone/>
              <a:defRPr sz="17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7896-FB79-436D-896E-69C89E13D5EF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68BEC-41AE-45E2-80B9-9DB6545FB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919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8023" y="1964660"/>
            <a:ext cx="4253230" cy="4682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6348" y="1964660"/>
            <a:ext cx="4253230" cy="4682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7896-FB79-436D-896E-69C89E13D5EF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68BEC-41AE-45E2-80B9-9DB6545FB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181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326" y="392933"/>
            <a:ext cx="8631555" cy="142651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327" y="1809196"/>
            <a:ext cx="4233683" cy="886659"/>
          </a:xfrm>
        </p:spPr>
        <p:txBody>
          <a:bodyPr anchor="b"/>
          <a:lstStyle>
            <a:lvl1pPr marL="0" indent="0">
              <a:buNone/>
              <a:defRPr sz="2583" b="1"/>
            </a:lvl1pPr>
            <a:lvl2pPr marL="492039" indent="0">
              <a:buNone/>
              <a:defRPr sz="2152" b="1"/>
            </a:lvl2pPr>
            <a:lvl3pPr marL="984077" indent="0">
              <a:buNone/>
              <a:defRPr sz="1937" b="1"/>
            </a:lvl3pPr>
            <a:lvl4pPr marL="1476116" indent="0">
              <a:buNone/>
              <a:defRPr sz="1722" b="1"/>
            </a:lvl4pPr>
            <a:lvl5pPr marL="1968155" indent="0">
              <a:buNone/>
              <a:defRPr sz="1722" b="1"/>
            </a:lvl5pPr>
            <a:lvl6pPr marL="2460193" indent="0">
              <a:buNone/>
              <a:defRPr sz="1722" b="1"/>
            </a:lvl6pPr>
            <a:lvl7pPr marL="2952232" indent="0">
              <a:buNone/>
              <a:defRPr sz="1722" b="1"/>
            </a:lvl7pPr>
            <a:lvl8pPr marL="3444270" indent="0">
              <a:buNone/>
              <a:defRPr sz="1722" b="1"/>
            </a:lvl8pPr>
            <a:lvl9pPr marL="3936309" indent="0">
              <a:buNone/>
              <a:defRPr sz="172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9327" y="2695855"/>
            <a:ext cx="4233683" cy="39651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66348" y="1809196"/>
            <a:ext cx="4254533" cy="886659"/>
          </a:xfrm>
        </p:spPr>
        <p:txBody>
          <a:bodyPr anchor="b"/>
          <a:lstStyle>
            <a:lvl1pPr marL="0" indent="0">
              <a:buNone/>
              <a:defRPr sz="2583" b="1"/>
            </a:lvl1pPr>
            <a:lvl2pPr marL="492039" indent="0">
              <a:buNone/>
              <a:defRPr sz="2152" b="1"/>
            </a:lvl2pPr>
            <a:lvl3pPr marL="984077" indent="0">
              <a:buNone/>
              <a:defRPr sz="1937" b="1"/>
            </a:lvl3pPr>
            <a:lvl4pPr marL="1476116" indent="0">
              <a:buNone/>
              <a:defRPr sz="1722" b="1"/>
            </a:lvl4pPr>
            <a:lvl5pPr marL="1968155" indent="0">
              <a:buNone/>
              <a:defRPr sz="1722" b="1"/>
            </a:lvl5pPr>
            <a:lvl6pPr marL="2460193" indent="0">
              <a:buNone/>
              <a:defRPr sz="1722" b="1"/>
            </a:lvl6pPr>
            <a:lvl7pPr marL="2952232" indent="0">
              <a:buNone/>
              <a:defRPr sz="1722" b="1"/>
            </a:lvl7pPr>
            <a:lvl8pPr marL="3444270" indent="0">
              <a:buNone/>
              <a:defRPr sz="1722" b="1"/>
            </a:lvl8pPr>
            <a:lvl9pPr marL="3936309" indent="0">
              <a:buNone/>
              <a:defRPr sz="172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66348" y="2695855"/>
            <a:ext cx="4254533" cy="39651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7896-FB79-436D-896E-69C89E13D5EF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68BEC-41AE-45E2-80B9-9DB6545FB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202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7896-FB79-436D-896E-69C89E13D5EF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68BEC-41AE-45E2-80B9-9DB6545FB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9994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7896-FB79-436D-896E-69C89E13D5EF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68BEC-41AE-45E2-80B9-9DB6545FB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650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326" y="492019"/>
            <a:ext cx="3227711" cy="1722067"/>
          </a:xfrm>
        </p:spPr>
        <p:txBody>
          <a:bodyPr anchor="b"/>
          <a:lstStyle>
            <a:lvl1pPr>
              <a:defRPr sz="344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4533" y="1062626"/>
            <a:ext cx="5066348" cy="5244788"/>
          </a:xfrm>
        </p:spPr>
        <p:txBody>
          <a:bodyPr/>
          <a:lstStyle>
            <a:lvl1pPr>
              <a:defRPr sz="3444"/>
            </a:lvl1pPr>
            <a:lvl2pPr>
              <a:defRPr sz="3013"/>
            </a:lvl2pPr>
            <a:lvl3pPr>
              <a:defRPr sz="2583"/>
            </a:lvl3pPr>
            <a:lvl4pPr>
              <a:defRPr sz="2152"/>
            </a:lvl4pPr>
            <a:lvl5pPr>
              <a:defRPr sz="2152"/>
            </a:lvl5pPr>
            <a:lvl6pPr>
              <a:defRPr sz="2152"/>
            </a:lvl6pPr>
            <a:lvl7pPr>
              <a:defRPr sz="2152"/>
            </a:lvl7pPr>
            <a:lvl8pPr>
              <a:defRPr sz="2152"/>
            </a:lvl8pPr>
            <a:lvl9pPr>
              <a:defRPr sz="215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9326" y="2214086"/>
            <a:ext cx="3227711" cy="4101869"/>
          </a:xfrm>
        </p:spPr>
        <p:txBody>
          <a:bodyPr/>
          <a:lstStyle>
            <a:lvl1pPr marL="0" indent="0">
              <a:buNone/>
              <a:defRPr sz="1722"/>
            </a:lvl1pPr>
            <a:lvl2pPr marL="492039" indent="0">
              <a:buNone/>
              <a:defRPr sz="1507"/>
            </a:lvl2pPr>
            <a:lvl3pPr marL="984077" indent="0">
              <a:buNone/>
              <a:defRPr sz="1291"/>
            </a:lvl3pPr>
            <a:lvl4pPr marL="1476116" indent="0">
              <a:buNone/>
              <a:defRPr sz="1076"/>
            </a:lvl4pPr>
            <a:lvl5pPr marL="1968155" indent="0">
              <a:buNone/>
              <a:defRPr sz="1076"/>
            </a:lvl5pPr>
            <a:lvl6pPr marL="2460193" indent="0">
              <a:buNone/>
              <a:defRPr sz="1076"/>
            </a:lvl6pPr>
            <a:lvl7pPr marL="2952232" indent="0">
              <a:buNone/>
              <a:defRPr sz="1076"/>
            </a:lvl7pPr>
            <a:lvl8pPr marL="3444270" indent="0">
              <a:buNone/>
              <a:defRPr sz="1076"/>
            </a:lvl8pPr>
            <a:lvl9pPr marL="3936309" indent="0">
              <a:buNone/>
              <a:defRPr sz="107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7896-FB79-436D-896E-69C89E13D5EF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68BEC-41AE-45E2-80B9-9DB6545FB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627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326" y="492019"/>
            <a:ext cx="3227711" cy="1722067"/>
          </a:xfrm>
        </p:spPr>
        <p:txBody>
          <a:bodyPr anchor="b"/>
          <a:lstStyle>
            <a:lvl1pPr>
              <a:defRPr sz="344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54533" y="1062626"/>
            <a:ext cx="5066348" cy="5244788"/>
          </a:xfrm>
        </p:spPr>
        <p:txBody>
          <a:bodyPr anchor="t"/>
          <a:lstStyle>
            <a:lvl1pPr marL="0" indent="0">
              <a:buNone/>
              <a:defRPr sz="3444"/>
            </a:lvl1pPr>
            <a:lvl2pPr marL="492039" indent="0">
              <a:buNone/>
              <a:defRPr sz="3013"/>
            </a:lvl2pPr>
            <a:lvl3pPr marL="984077" indent="0">
              <a:buNone/>
              <a:defRPr sz="2583"/>
            </a:lvl3pPr>
            <a:lvl4pPr marL="1476116" indent="0">
              <a:buNone/>
              <a:defRPr sz="2152"/>
            </a:lvl4pPr>
            <a:lvl5pPr marL="1968155" indent="0">
              <a:buNone/>
              <a:defRPr sz="2152"/>
            </a:lvl5pPr>
            <a:lvl6pPr marL="2460193" indent="0">
              <a:buNone/>
              <a:defRPr sz="2152"/>
            </a:lvl6pPr>
            <a:lvl7pPr marL="2952232" indent="0">
              <a:buNone/>
              <a:defRPr sz="2152"/>
            </a:lvl7pPr>
            <a:lvl8pPr marL="3444270" indent="0">
              <a:buNone/>
              <a:defRPr sz="2152"/>
            </a:lvl8pPr>
            <a:lvl9pPr marL="3936309" indent="0">
              <a:buNone/>
              <a:defRPr sz="2152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9326" y="2214086"/>
            <a:ext cx="3227711" cy="4101869"/>
          </a:xfrm>
        </p:spPr>
        <p:txBody>
          <a:bodyPr/>
          <a:lstStyle>
            <a:lvl1pPr marL="0" indent="0">
              <a:buNone/>
              <a:defRPr sz="1722"/>
            </a:lvl1pPr>
            <a:lvl2pPr marL="492039" indent="0">
              <a:buNone/>
              <a:defRPr sz="1507"/>
            </a:lvl2pPr>
            <a:lvl3pPr marL="984077" indent="0">
              <a:buNone/>
              <a:defRPr sz="1291"/>
            </a:lvl3pPr>
            <a:lvl4pPr marL="1476116" indent="0">
              <a:buNone/>
              <a:defRPr sz="1076"/>
            </a:lvl4pPr>
            <a:lvl5pPr marL="1968155" indent="0">
              <a:buNone/>
              <a:defRPr sz="1076"/>
            </a:lvl5pPr>
            <a:lvl6pPr marL="2460193" indent="0">
              <a:buNone/>
              <a:defRPr sz="1076"/>
            </a:lvl6pPr>
            <a:lvl7pPr marL="2952232" indent="0">
              <a:buNone/>
              <a:defRPr sz="1076"/>
            </a:lvl7pPr>
            <a:lvl8pPr marL="3444270" indent="0">
              <a:buNone/>
              <a:defRPr sz="1076"/>
            </a:lvl8pPr>
            <a:lvl9pPr marL="3936309" indent="0">
              <a:buNone/>
              <a:defRPr sz="107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07896-FB79-436D-896E-69C89E13D5EF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68BEC-41AE-45E2-80B9-9DB6545FB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568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023" y="392933"/>
            <a:ext cx="8631555" cy="1426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023" y="1964660"/>
            <a:ext cx="8631555" cy="4682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023" y="6840435"/>
            <a:ext cx="2251710" cy="39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07896-FB79-436D-896E-69C89E13D5EF}" type="datetimeFigureOut">
              <a:rPr lang="ru-RU" smtClean="0"/>
              <a:t>04.06.2019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5018" y="6840435"/>
            <a:ext cx="3377565" cy="39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67868" y="6840435"/>
            <a:ext cx="2251710" cy="39293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9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68BEC-41AE-45E2-80B9-9DB6545FB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704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84077" rtl="0" eaLnBrk="1" latinLnBrk="0" hangingPunct="1">
        <a:lnSpc>
          <a:spcPct val="90000"/>
        </a:lnSpc>
        <a:spcBef>
          <a:spcPct val="0"/>
        </a:spcBef>
        <a:buNone/>
        <a:defRPr sz="47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019" indent="-246019" algn="l" defTabSz="984077" rtl="0" eaLnBrk="1" latinLnBrk="0" hangingPunct="1">
        <a:lnSpc>
          <a:spcPct val="90000"/>
        </a:lnSpc>
        <a:spcBef>
          <a:spcPts val="1076"/>
        </a:spcBef>
        <a:buFont typeface="Arial" panose="020B0604020202020204" pitchFamily="34" charset="0"/>
        <a:buChar char="•"/>
        <a:defRPr sz="3013" kern="1200">
          <a:solidFill>
            <a:schemeClr val="tx1"/>
          </a:solidFill>
          <a:latin typeface="+mn-lt"/>
          <a:ea typeface="+mn-ea"/>
          <a:cs typeface="+mn-cs"/>
        </a:defRPr>
      </a:lvl1pPr>
      <a:lvl2pPr marL="738058" indent="-246019" algn="l" defTabSz="984077" rtl="0" eaLnBrk="1" latinLnBrk="0" hangingPunct="1">
        <a:lnSpc>
          <a:spcPct val="90000"/>
        </a:lnSpc>
        <a:spcBef>
          <a:spcPts val="538"/>
        </a:spcBef>
        <a:buFont typeface="Arial" panose="020B0604020202020204" pitchFamily="34" charset="0"/>
        <a:buChar char="•"/>
        <a:defRPr sz="2583" kern="1200">
          <a:solidFill>
            <a:schemeClr val="tx1"/>
          </a:solidFill>
          <a:latin typeface="+mn-lt"/>
          <a:ea typeface="+mn-ea"/>
          <a:cs typeface="+mn-cs"/>
        </a:defRPr>
      </a:lvl2pPr>
      <a:lvl3pPr marL="1230097" indent="-246019" algn="l" defTabSz="984077" rtl="0" eaLnBrk="1" latinLnBrk="0" hangingPunct="1">
        <a:lnSpc>
          <a:spcPct val="90000"/>
        </a:lnSpc>
        <a:spcBef>
          <a:spcPts val="538"/>
        </a:spcBef>
        <a:buFont typeface="Arial" panose="020B0604020202020204" pitchFamily="34" charset="0"/>
        <a:buChar char="•"/>
        <a:defRPr sz="2152" kern="1200">
          <a:solidFill>
            <a:schemeClr val="tx1"/>
          </a:solidFill>
          <a:latin typeface="+mn-lt"/>
          <a:ea typeface="+mn-ea"/>
          <a:cs typeface="+mn-cs"/>
        </a:defRPr>
      </a:lvl3pPr>
      <a:lvl4pPr marL="1722135" indent="-246019" algn="l" defTabSz="984077" rtl="0" eaLnBrk="1" latinLnBrk="0" hangingPunct="1">
        <a:lnSpc>
          <a:spcPct val="90000"/>
        </a:lnSpc>
        <a:spcBef>
          <a:spcPts val="538"/>
        </a:spcBef>
        <a:buFont typeface="Arial" panose="020B0604020202020204" pitchFamily="34" charset="0"/>
        <a:buChar char="•"/>
        <a:defRPr sz="1937" kern="1200">
          <a:solidFill>
            <a:schemeClr val="tx1"/>
          </a:solidFill>
          <a:latin typeface="+mn-lt"/>
          <a:ea typeface="+mn-ea"/>
          <a:cs typeface="+mn-cs"/>
        </a:defRPr>
      </a:lvl4pPr>
      <a:lvl5pPr marL="2214174" indent="-246019" algn="l" defTabSz="984077" rtl="0" eaLnBrk="1" latinLnBrk="0" hangingPunct="1">
        <a:lnSpc>
          <a:spcPct val="90000"/>
        </a:lnSpc>
        <a:spcBef>
          <a:spcPts val="538"/>
        </a:spcBef>
        <a:buFont typeface="Arial" panose="020B0604020202020204" pitchFamily="34" charset="0"/>
        <a:buChar char="•"/>
        <a:defRPr sz="1937" kern="1200">
          <a:solidFill>
            <a:schemeClr val="tx1"/>
          </a:solidFill>
          <a:latin typeface="+mn-lt"/>
          <a:ea typeface="+mn-ea"/>
          <a:cs typeface="+mn-cs"/>
        </a:defRPr>
      </a:lvl5pPr>
      <a:lvl6pPr marL="2706213" indent="-246019" algn="l" defTabSz="984077" rtl="0" eaLnBrk="1" latinLnBrk="0" hangingPunct="1">
        <a:lnSpc>
          <a:spcPct val="90000"/>
        </a:lnSpc>
        <a:spcBef>
          <a:spcPts val="538"/>
        </a:spcBef>
        <a:buFont typeface="Arial" panose="020B0604020202020204" pitchFamily="34" charset="0"/>
        <a:buChar char="•"/>
        <a:defRPr sz="1937" kern="1200">
          <a:solidFill>
            <a:schemeClr val="tx1"/>
          </a:solidFill>
          <a:latin typeface="+mn-lt"/>
          <a:ea typeface="+mn-ea"/>
          <a:cs typeface="+mn-cs"/>
        </a:defRPr>
      </a:lvl6pPr>
      <a:lvl7pPr marL="3198251" indent="-246019" algn="l" defTabSz="984077" rtl="0" eaLnBrk="1" latinLnBrk="0" hangingPunct="1">
        <a:lnSpc>
          <a:spcPct val="90000"/>
        </a:lnSpc>
        <a:spcBef>
          <a:spcPts val="538"/>
        </a:spcBef>
        <a:buFont typeface="Arial" panose="020B0604020202020204" pitchFamily="34" charset="0"/>
        <a:buChar char="•"/>
        <a:defRPr sz="1937" kern="1200">
          <a:solidFill>
            <a:schemeClr val="tx1"/>
          </a:solidFill>
          <a:latin typeface="+mn-lt"/>
          <a:ea typeface="+mn-ea"/>
          <a:cs typeface="+mn-cs"/>
        </a:defRPr>
      </a:lvl7pPr>
      <a:lvl8pPr marL="3690290" indent="-246019" algn="l" defTabSz="984077" rtl="0" eaLnBrk="1" latinLnBrk="0" hangingPunct="1">
        <a:lnSpc>
          <a:spcPct val="90000"/>
        </a:lnSpc>
        <a:spcBef>
          <a:spcPts val="538"/>
        </a:spcBef>
        <a:buFont typeface="Arial" panose="020B0604020202020204" pitchFamily="34" charset="0"/>
        <a:buChar char="•"/>
        <a:defRPr sz="1937" kern="1200">
          <a:solidFill>
            <a:schemeClr val="tx1"/>
          </a:solidFill>
          <a:latin typeface="+mn-lt"/>
          <a:ea typeface="+mn-ea"/>
          <a:cs typeface="+mn-cs"/>
        </a:defRPr>
      </a:lvl8pPr>
      <a:lvl9pPr marL="4182328" indent="-246019" algn="l" defTabSz="984077" rtl="0" eaLnBrk="1" latinLnBrk="0" hangingPunct="1">
        <a:lnSpc>
          <a:spcPct val="90000"/>
        </a:lnSpc>
        <a:spcBef>
          <a:spcPts val="538"/>
        </a:spcBef>
        <a:buFont typeface="Arial" panose="020B0604020202020204" pitchFamily="34" charset="0"/>
        <a:buChar char="•"/>
        <a:defRPr sz="19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84077" rtl="0" eaLnBrk="1" latinLnBrk="0" hangingPunct="1">
        <a:defRPr sz="1937" kern="1200">
          <a:solidFill>
            <a:schemeClr val="tx1"/>
          </a:solidFill>
          <a:latin typeface="+mn-lt"/>
          <a:ea typeface="+mn-ea"/>
          <a:cs typeface="+mn-cs"/>
        </a:defRPr>
      </a:lvl1pPr>
      <a:lvl2pPr marL="492039" algn="l" defTabSz="984077" rtl="0" eaLnBrk="1" latinLnBrk="0" hangingPunct="1">
        <a:defRPr sz="1937" kern="1200">
          <a:solidFill>
            <a:schemeClr val="tx1"/>
          </a:solidFill>
          <a:latin typeface="+mn-lt"/>
          <a:ea typeface="+mn-ea"/>
          <a:cs typeface="+mn-cs"/>
        </a:defRPr>
      </a:lvl2pPr>
      <a:lvl3pPr marL="984077" algn="l" defTabSz="984077" rtl="0" eaLnBrk="1" latinLnBrk="0" hangingPunct="1">
        <a:defRPr sz="1937" kern="1200">
          <a:solidFill>
            <a:schemeClr val="tx1"/>
          </a:solidFill>
          <a:latin typeface="+mn-lt"/>
          <a:ea typeface="+mn-ea"/>
          <a:cs typeface="+mn-cs"/>
        </a:defRPr>
      </a:lvl3pPr>
      <a:lvl4pPr marL="1476116" algn="l" defTabSz="984077" rtl="0" eaLnBrk="1" latinLnBrk="0" hangingPunct="1">
        <a:defRPr sz="1937" kern="1200">
          <a:solidFill>
            <a:schemeClr val="tx1"/>
          </a:solidFill>
          <a:latin typeface="+mn-lt"/>
          <a:ea typeface="+mn-ea"/>
          <a:cs typeface="+mn-cs"/>
        </a:defRPr>
      </a:lvl4pPr>
      <a:lvl5pPr marL="1968155" algn="l" defTabSz="984077" rtl="0" eaLnBrk="1" latinLnBrk="0" hangingPunct="1">
        <a:defRPr sz="1937" kern="1200">
          <a:solidFill>
            <a:schemeClr val="tx1"/>
          </a:solidFill>
          <a:latin typeface="+mn-lt"/>
          <a:ea typeface="+mn-ea"/>
          <a:cs typeface="+mn-cs"/>
        </a:defRPr>
      </a:lvl5pPr>
      <a:lvl6pPr marL="2460193" algn="l" defTabSz="984077" rtl="0" eaLnBrk="1" latinLnBrk="0" hangingPunct="1">
        <a:defRPr sz="1937" kern="1200">
          <a:solidFill>
            <a:schemeClr val="tx1"/>
          </a:solidFill>
          <a:latin typeface="+mn-lt"/>
          <a:ea typeface="+mn-ea"/>
          <a:cs typeface="+mn-cs"/>
        </a:defRPr>
      </a:lvl6pPr>
      <a:lvl7pPr marL="2952232" algn="l" defTabSz="984077" rtl="0" eaLnBrk="1" latinLnBrk="0" hangingPunct="1">
        <a:defRPr sz="1937" kern="1200">
          <a:solidFill>
            <a:schemeClr val="tx1"/>
          </a:solidFill>
          <a:latin typeface="+mn-lt"/>
          <a:ea typeface="+mn-ea"/>
          <a:cs typeface="+mn-cs"/>
        </a:defRPr>
      </a:lvl7pPr>
      <a:lvl8pPr marL="3444270" algn="l" defTabSz="984077" rtl="0" eaLnBrk="1" latinLnBrk="0" hangingPunct="1">
        <a:defRPr sz="1937" kern="1200">
          <a:solidFill>
            <a:schemeClr val="tx1"/>
          </a:solidFill>
          <a:latin typeface="+mn-lt"/>
          <a:ea typeface="+mn-ea"/>
          <a:cs typeface="+mn-cs"/>
        </a:defRPr>
      </a:lvl8pPr>
      <a:lvl9pPr marL="3936309" algn="l" defTabSz="984077" rtl="0" eaLnBrk="1" latinLnBrk="0" hangingPunct="1">
        <a:defRPr sz="19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gif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.jpe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microsoft.com/office/2007/relationships/hdphoto" Target="../media/hdphoto2.wdp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69156" y="392933"/>
            <a:ext cx="6818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казённое дошкольное образовательное учреждение детский сад № 3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4645" y="2528470"/>
            <a:ext cx="59040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Публичный доклад заведующего о деятельности муниципального казённого дошкольного образовательного учреждения детского сада № 3 за 2018 – 2019 учебный год</a:t>
            </a:r>
            <a:endParaRPr lang="ru-RU" sz="3200" b="1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122" name="Picture 2" descr="http://uzlovaya3.russia-sad.ru/upload/photo/28-12-15/305_10_46_12_t4e0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355" y="2212381"/>
            <a:ext cx="2314223" cy="3471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1" y="6647385"/>
            <a:ext cx="4075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Узловский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2019 год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14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i.mycdn.me/i?r=AyH4iRPQ2q0otWIFepML2LxRbSONpH4P_EVtBmPTcPR-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i.mycdn.me/i?r=AyH4iRPQ2q0otWIFepML2LxRbSONpH4P_EVtBmPTcPR-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170" y="242101"/>
            <a:ext cx="4811174" cy="3608381"/>
          </a:xfrm>
          <a:prstGeom prst="rect">
            <a:avLst/>
          </a:prstGeom>
        </p:spPr>
      </p:pic>
      <p:sp>
        <p:nvSpPr>
          <p:cNvPr id="8" name="AutoShape 6" descr="https://i.mycdn.me/i?r=AyH4iRPQ2q0otWIFepML2LxRB8N549dlOL79ngSUM8lJWw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7344" y="3690144"/>
            <a:ext cx="4713647" cy="3535235"/>
          </a:xfrm>
          <a:prstGeom prst="rect">
            <a:avLst/>
          </a:prstGeom>
        </p:spPr>
      </p:pic>
      <p:pic>
        <p:nvPicPr>
          <p:cNvPr id="10" name="Picture 7" descr="DSCF476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807" y="4092583"/>
            <a:ext cx="3343537" cy="2964626"/>
          </a:xfrm>
          <a:prstGeom prst="rect">
            <a:avLst/>
          </a:prstGeom>
          <a:noFill/>
          <a:ln w="76200" cmpd="tri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508" y="553923"/>
            <a:ext cx="4139718" cy="2819975"/>
          </a:xfrm>
          <a:prstGeom prst="rect">
            <a:avLst/>
          </a:prstGeom>
          <a:solidFill>
            <a:srgbClr val="660066"/>
          </a:solidFill>
          <a:ln w="38100">
            <a:solidFill>
              <a:srgbClr val="66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99587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66333" y="247721"/>
            <a:ext cx="6874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состав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35943" y="770941"/>
            <a:ext cx="865152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Педагогический коллектив нашего ДОУ в данный период времени составляет</a:t>
            </a:r>
          </a:p>
          <a:p>
            <a:pPr algn="just"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7 педагогов, и 2 административных работника, из них:</a:t>
            </a:r>
          </a:p>
          <a:p>
            <a:pPr algn="just"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Заведующий – 1,</a:t>
            </a:r>
          </a:p>
          <a:p>
            <a:pPr algn="just"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Заместитель заведующего по </a:t>
            </a:r>
            <a:r>
              <a:rPr lang="ru-RU" sz="1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ВиМР</a:t>
            </a: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1,</a:t>
            </a:r>
          </a:p>
          <a:p>
            <a:pPr algn="just"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Музыкальный руководитель – 1,</a:t>
            </a:r>
          </a:p>
          <a:p>
            <a:pPr algn="just"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Воспитатели – 6.</a:t>
            </a:r>
          </a:p>
          <a:p>
            <a:pPr algn="just">
              <a:spcAft>
                <a:spcPts val="0"/>
              </a:spcAft>
            </a:pPr>
            <a:r>
              <a:rPr lang="ru-RU" sz="1600" b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Возрастной ценз педагогического состава:</a:t>
            </a:r>
            <a:endParaRPr lang="ru-RU" sz="16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-114300" algn="l"/>
              </a:tabLs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25 до 35 лет – 1 педагог (14,3%)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-114300" algn="l"/>
              </a:tabLs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35 до 50 лет -  1 педагог (14,3%)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-114300" algn="l"/>
              </a:tabLs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50 лет и выше – 5 педагогов (71,4%)</a:t>
            </a:r>
          </a:p>
          <a:p>
            <a:pPr indent="-76200" algn="just">
              <a:spcAft>
                <a:spcPts val="0"/>
              </a:spcAft>
            </a:pPr>
            <a:r>
              <a:rPr lang="ru-RU" sz="1600" b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Квалификационные характеристики педагогов: </a:t>
            </a:r>
            <a:endParaRPr lang="ru-RU" sz="16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-76200" algn="just"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● Высшая категория – 1 педагог (14,3%)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-114300" algn="l"/>
              </a:tabLs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Первая категория - 3 педагога (42,9%)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-114300" algn="l"/>
              </a:tabLs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Соответствуют занимаемой должности - 3 педагога (42,9 %)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-114300" algn="l"/>
              </a:tabLs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Без категории – 0</a:t>
            </a:r>
          </a:p>
          <a:p>
            <a:pPr algn="just">
              <a:spcAft>
                <a:spcPts val="0"/>
              </a:spcAft>
            </a:pPr>
            <a:r>
              <a:rPr lang="ru-RU" sz="1600" b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Дифференциация педагогических кадров по образованию:</a:t>
            </a:r>
            <a:endParaRPr lang="ru-RU" sz="16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2 - (28,6 %) педагогов имеют высшее образование;</a:t>
            </a:r>
          </a:p>
          <a:p>
            <a:pPr algn="just"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5 - (71,4 %) педагогов имеют среднее специальное образование, из них, двое обучаются в ВУЗе.</a:t>
            </a:r>
          </a:p>
          <a:p>
            <a:pPr algn="just">
              <a:spcAft>
                <a:spcPts val="0"/>
              </a:spcAft>
            </a:pPr>
            <a:r>
              <a:rPr lang="ru-RU" sz="1600" b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Дифференциация педагогических кадров по педагогическому стажу:</a:t>
            </a:r>
            <a:endParaRPr lang="ru-RU" sz="16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 0 до 5 лет – 1 педагог (14,3 %)</a:t>
            </a:r>
          </a:p>
          <a:p>
            <a:pPr algn="just"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 5 до 10 лет – 1 педагога (14,3%)</a:t>
            </a:r>
          </a:p>
          <a:p>
            <a:pPr algn="just"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 10 до 15 лет – 0 (0%)</a:t>
            </a:r>
          </a:p>
          <a:p>
            <a:pPr algn="just"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 15 до 20 лет – 0 (0 %)</a:t>
            </a:r>
          </a:p>
          <a:p>
            <a:pPr algn="just"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 20 лет свыше – 5 (42,9 %)</a:t>
            </a:r>
            <a:endParaRPr lang="ru-RU" sz="16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0425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66333" y="247721"/>
            <a:ext cx="6874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оздоровительной работы в ДОУ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DSCF2875">
            <a:extLst>
              <a:ext uri="{FF2B5EF4-FFF2-40B4-BE49-F238E27FC236}">
                <a16:creationId xmlns:a16="http://schemas.microsoft.com/office/drawing/2014/main" id="{5AF02FF6-FFC0-4C01-882E-43823DE1F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254" y="1347040"/>
            <a:ext cx="3782350" cy="283916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SCF1831">
            <a:extLst>
              <a:ext uri="{FF2B5EF4-FFF2-40B4-BE49-F238E27FC236}">
                <a16:creationId xmlns:a16="http://schemas.microsoft.com/office/drawing/2014/main" id="{AEC9A523-85C0-48A5-B237-101ED7696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783" y="1347040"/>
            <a:ext cx="4103973" cy="2736651"/>
          </a:xfrm>
          <a:prstGeom prst="rect">
            <a:avLst/>
          </a:prstGeom>
          <a:noFill/>
          <a:ln w="76200">
            <a:solidFill>
              <a:srgbClr val="0099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SCF3886">
            <a:extLst>
              <a:ext uri="{FF2B5EF4-FFF2-40B4-BE49-F238E27FC236}">
                <a16:creationId xmlns:a16="http://schemas.microsoft.com/office/drawing/2014/main" id="{980CC3A1-BBB9-48EE-96D2-6D41624FA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952" y="4373913"/>
            <a:ext cx="5348154" cy="2824645"/>
          </a:xfrm>
          <a:prstGeom prst="rect">
            <a:avLst/>
          </a:prstGeom>
          <a:noFill/>
          <a:ln w="76200">
            <a:solidFill>
              <a:srgbClr val="1F497D">
                <a:lumMod val="60000"/>
                <a:lumOff val="40000"/>
              </a:srgb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E1833F-D1CC-4D22-9D08-8DA3778D8B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68" y="4808074"/>
            <a:ext cx="2402639" cy="211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07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SCF4086">
            <a:extLst>
              <a:ext uri="{FF2B5EF4-FFF2-40B4-BE49-F238E27FC236}">
                <a16:creationId xmlns:a16="http://schemas.microsoft.com/office/drawing/2014/main" id="{BB2DC09B-4D04-4E5B-B9B8-904E17580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489" y="349674"/>
            <a:ext cx="4884990" cy="3088634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38100" cmpd="tri">
            <a:solidFill>
              <a:srgbClr val="1F497D">
                <a:lumMod val="60000"/>
                <a:lumOff val="40000"/>
              </a:srgbClr>
            </a:solidFill>
            <a:prstDash val="solid"/>
            <a:miter lim="800000"/>
            <a:headEnd/>
            <a:tailEnd/>
          </a:ln>
          <a:ex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990927A-D25F-4828-90B2-D403A1EAD1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699" y="1802952"/>
            <a:ext cx="2740890" cy="4111335"/>
          </a:xfrm>
          <a:prstGeom prst="rect">
            <a:avLst/>
          </a:prstGeom>
          <a:ln w="38100">
            <a:solidFill>
              <a:srgbClr val="4BACC6">
                <a:lumMod val="75000"/>
              </a:srgb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765631-5E6B-4C1C-AF92-3C63E8C34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924" y="3858620"/>
            <a:ext cx="4959764" cy="3306509"/>
          </a:xfrm>
          <a:prstGeom prst="rect">
            <a:avLst/>
          </a:prstGeom>
          <a:ln w="38100">
            <a:solidFill>
              <a:srgbClr val="9BBB59">
                <a:lumMod val="75000"/>
              </a:srgb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08E237-461E-482B-9356-9FF84F0937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945" y="287905"/>
            <a:ext cx="2380464" cy="16365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F3B8B3-8B8F-46F6-9055-79661031A9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51222" y="6215434"/>
            <a:ext cx="3240361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48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C7AA08-D9A8-4EC6-8D85-B216FAC922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85" y="282931"/>
            <a:ext cx="4290994" cy="3218246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80360C-66E5-4F61-A39A-978D48E8E1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23" y="3780866"/>
            <a:ext cx="5932279" cy="3263401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D0EB64-6E07-42EC-9D44-55998076E6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417" y="3770918"/>
            <a:ext cx="2455011" cy="3273349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8" name="Picture 2" descr="DSCF2859">
            <a:extLst>
              <a:ext uri="{FF2B5EF4-FFF2-40B4-BE49-F238E27FC236}">
                <a16:creationId xmlns:a16="http://schemas.microsoft.com/office/drawing/2014/main" id="{15DA1A7C-E73A-4629-BDBC-543C4BB92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551" y="407067"/>
            <a:ext cx="3106877" cy="3034409"/>
          </a:xfrm>
          <a:prstGeom prst="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237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32D7C6-8946-4EB0-80A9-401E9F1BB5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23" y="170932"/>
            <a:ext cx="4682298" cy="3306045"/>
          </a:xfrm>
          <a:prstGeom prst="rect">
            <a:avLst/>
          </a:prstGeom>
          <a:ln w="38100">
            <a:solidFill>
              <a:srgbClr val="9BBB59">
                <a:lumMod val="75000"/>
              </a:srgb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4818A2-287B-4E83-97DD-CD68A89FBE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78" y="3976428"/>
            <a:ext cx="5015960" cy="3220957"/>
          </a:xfrm>
          <a:prstGeom prst="rect">
            <a:avLst/>
          </a:prstGeom>
          <a:solidFill>
            <a:srgbClr val="92D050"/>
          </a:solidFill>
          <a:ln w="38100">
            <a:solidFill>
              <a:srgbClr val="92D05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B4850D-1E7D-4C03-8FB8-795859BB21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15" y="3748873"/>
            <a:ext cx="4231349" cy="3173512"/>
          </a:xfrm>
          <a:prstGeom prst="rect">
            <a:avLst/>
          </a:prstGeom>
          <a:ln w="38100">
            <a:solidFill>
              <a:srgbClr val="92D05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9087" y="137608"/>
            <a:ext cx="4459746" cy="370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15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26255" y="803785"/>
            <a:ext cx="72065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2016-2017 </a:t>
            </a:r>
            <a:r>
              <a:rPr lang="ru-RU" sz="20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уч.г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(по май месяц) – 9,2 д/дня (ветряная оспа)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2017-2018 </a:t>
            </a:r>
            <a:r>
              <a:rPr lang="ru-RU" sz="20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уч.г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(по май месяц) – 7,2 д/дня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2018-2019 </a:t>
            </a:r>
            <a:r>
              <a:rPr lang="ru-RU" sz="20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уч.г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(по май месяц) - 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5,7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д/дня</a:t>
            </a:r>
            <a:endParaRPr lang="ru-RU" sz="20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27627" y="280565"/>
            <a:ext cx="50038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Заболеваемость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2" name="Объект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8932910"/>
              </p:ext>
            </p:extLst>
          </p:nvPr>
        </p:nvGraphicFramePr>
        <p:xfrm>
          <a:off x="1365956" y="1964659"/>
          <a:ext cx="7953622" cy="4978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2" descr="C:\Users\Nina\Downloads\shkolnye_kartinki_0.gif">
            <a:extLst>
              <a:ext uri="{FF2B5EF4-FFF2-40B4-BE49-F238E27FC236}">
                <a16:creationId xmlns:a16="http://schemas.microsoft.com/office/drawing/2014/main" id="{3724719B-9962-4F63-9950-D80572624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/>
          <a:srcRect l="5654" t="4345" r="7766" b="1660"/>
          <a:stretch>
            <a:fillRect/>
          </a:stretch>
        </p:blipFill>
        <p:spPr bwMode="auto">
          <a:xfrm rot="1101447" flipH="1">
            <a:off x="8119043" y="480268"/>
            <a:ext cx="1333232" cy="2276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12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299119"/>
              </p:ext>
            </p:extLst>
          </p:nvPr>
        </p:nvGraphicFramePr>
        <p:xfrm>
          <a:off x="1555044" y="392933"/>
          <a:ext cx="6671735" cy="1108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5867">
                  <a:extLst>
                    <a:ext uri="{9D8B030D-6E8A-4147-A177-3AD203B41FA5}">
                      <a16:colId xmlns:a16="http://schemas.microsoft.com/office/drawing/2014/main" val="785421217"/>
                    </a:ext>
                  </a:extLst>
                </a:gridCol>
                <a:gridCol w="1035756">
                  <a:extLst>
                    <a:ext uri="{9D8B030D-6E8A-4147-A177-3AD203B41FA5}">
                      <a16:colId xmlns:a16="http://schemas.microsoft.com/office/drawing/2014/main" val="1854532397"/>
                    </a:ext>
                  </a:extLst>
                </a:gridCol>
                <a:gridCol w="1207911">
                  <a:extLst>
                    <a:ext uri="{9D8B030D-6E8A-4147-A177-3AD203B41FA5}">
                      <a16:colId xmlns:a16="http://schemas.microsoft.com/office/drawing/2014/main" val="111890583"/>
                    </a:ext>
                  </a:extLst>
                </a:gridCol>
                <a:gridCol w="1092201">
                  <a:extLst>
                    <a:ext uri="{9D8B030D-6E8A-4147-A177-3AD203B41FA5}">
                      <a16:colId xmlns:a16="http://schemas.microsoft.com/office/drawing/2014/main" val="25544223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Образовательная область</a:t>
                      </a:r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2-ая младшая группа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05898"/>
                  </a:ext>
                </a:extLst>
              </a:tr>
              <a:tr h="193326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      Физическое развитие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высокий</a:t>
                      </a:r>
                      <a:endParaRPr lang="ru-RU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средний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низкий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6978239"/>
                  </a:ext>
                </a:extLst>
              </a:tr>
              <a:tr h="19332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35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65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76382164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09376"/>
              </p:ext>
            </p:extLst>
          </p:nvPr>
        </p:nvGraphicFramePr>
        <p:xfrm>
          <a:off x="1555043" y="1705747"/>
          <a:ext cx="6671735" cy="1108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5867">
                  <a:extLst>
                    <a:ext uri="{9D8B030D-6E8A-4147-A177-3AD203B41FA5}">
                      <a16:colId xmlns:a16="http://schemas.microsoft.com/office/drawing/2014/main" val="785421217"/>
                    </a:ext>
                  </a:extLst>
                </a:gridCol>
                <a:gridCol w="1035756">
                  <a:extLst>
                    <a:ext uri="{9D8B030D-6E8A-4147-A177-3AD203B41FA5}">
                      <a16:colId xmlns:a16="http://schemas.microsoft.com/office/drawing/2014/main" val="1854532397"/>
                    </a:ext>
                  </a:extLst>
                </a:gridCol>
                <a:gridCol w="1207911">
                  <a:extLst>
                    <a:ext uri="{9D8B030D-6E8A-4147-A177-3AD203B41FA5}">
                      <a16:colId xmlns:a16="http://schemas.microsoft.com/office/drawing/2014/main" val="111890583"/>
                    </a:ext>
                  </a:extLst>
                </a:gridCol>
                <a:gridCol w="1092201">
                  <a:extLst>
                    <a:ext uri="{9D8B030D-6E8A-4147-A177-3AD203B41FA5}">
                      <a16:colId xmlns:a16="http://schemas.microsoft.com/office/drawing/2014/main" val="25544223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Образовательная область</a:t>
                      </a:r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Средняя группа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05898"/>
                  </a:ext>
                </a:extLst>
              </a:tr>
              <a:tr h="193326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      Физическое развитие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высокий</a:t>
                      </a:r>
                      <a:endParaRPr lang="ru-RU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средний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низкий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6978239"/>
                  </a:ext>
                </a:extLst>
              </a:tr>
              <a:tr h="19332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54,5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45,5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76382164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2136074"/>
              </p:ext>
            </p:extLst>
          </p:nvPr>
        </p:nvGraphicFramePr>
        <p:xfrm>
          <a:off x="1555043" y="2993842"/>
          <a:ext cx="6671735" cy="1108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5867">
                  <a:extLst>
                    <a:ext uri="{9D8B030D-6E8A-4147-A177-3AD203B41FA5}">
                      <a16:colId xmlns:a16="http://schemas.microsoft.com/office/drawing/2014/main" val="785421217"/>
                    </a:ext>
                  </a:extLst>
                </a:gridCol>
                <a:gridCol w="1035756">
                  <a:extLst>
                    <a:ext uri="{9D8B030D-6E8A-4147-A177-3AD203B41FA5}">
                      <a16:colId xmlns:a16="http://schemas.microsoft.com/office/drawing/2014/main" val="1854532397"/>
                    </a:ext>
                  </a:extLst>
                </a:gridCol>
                <a:gridCol w="1207911">
                  <a:extLst>
                    <a:ext uri="{9D8B030D-6E8A-4147-A177-3AD203B41FA5}">
                      <a16:colId xmlns:a16="http://schemas.microsoft.com/office/drawing/2014/main" val="111890583"/>
                    </a:ext>
                  </a:extLst>
                </a:gridCol>
                <a:gridCol w="1092201">
                  <a:extLst>
                    <a:ext uri="{9D8B030D-6E8A-4147-A177-3AD203B41FA5}">
                      <a16:colId xmlns:a16="http://schemas.microsoft.com/office/drawing/2014/main" val="25544223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Образовательная область</a:t>
                      </a:r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Старшая группа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05898"/>
                  </a:ext>
                </a:extLst>
              </a:tr>
              <a:tr h="193326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      Физическое развитие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высокий</a:t>
                      </a:r>
                      <a:endParaRPr lang="ru-RU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средний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низкий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6978239"/>
                  </a:ext>
                </a:extLst>
              </a:tr>
              <a:tr h="19332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64,7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35,3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76382164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303055"/>
              </p:ext>
            </p:extLst>
          </p:nvPr>
        </p:nvGraphicFramePr>
        <p:xfrm>
          <a:off x="1555042" y="4281937"/>
          <a:ext cx="6671735" cy="1108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5867">
                  <a:extLst>
                    <a:ext uri="{9D8B030D-6E8A-4147-A177-3AD203B41FA5}">
                      <a16:colId xmlns:a16="http://schemas.microsoft.com/office/drawing/2014/main" val="785421217"/>
                    </a:ext>
                  </a:extLst>
                </a:gridCol>
                <a:gridCol w="1035756">
                  <a:extLst>
                    <a:ext uri="{9D8B030D-6E8A-4147-A177-3AD203B41FA5}">
                      <a16:colId xmlns:a16="http://schemas.microsoft.com/office/drawing/2014/main" val="1854532397"/>
                    </a:ext>
                  </a:extLst>
                </a:gridCol>
                <a:gridCol w="1207911">
                  <a:extLst>
                    <a:ext uri="{9D8B030D-6E8A-4147-A177-3AD203B41FA5}">
                      <a16:colId xmlns:a16="http://schemas.microsoft.com/office/drawing/2014/main" val="111890583"/>
                    </a:ext>
                  </a:extLst>
                </a:gridCol>
                <a:gridCol w="1092201">
                  <a:extLst>
                    <a:ext uri="{9D8B030D-6E8A-4147-A177-3AD203B41FA5}">
                      <a16:colId xmlns:a16="http://schemas.microsoft.com/office/drawing/2014/main" val="25544223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Образовательная область</a:t>
                      </a:r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Подготовительная группа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05898"/>
                  </a:ext>
                </a:extLst>
              </a:tr>
              <a:tr h="193326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      Физическое развитие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высокий</a:t>
                      </a:r>
                      <a:endParaRPr lang="ru-RU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средний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низкий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6978239"/>
                  </a:ext>
                </a:extLst>
              </a:tr>
              <a:tr h="19332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88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76382164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93360"/>
              </p:ext>
            </p:extLst>
          </p:nvPr>
        </p:nvGraphicFramePr>
        <p:xfrm>
          <a:off x="1555041" y="5570032"/>
          <a:ext cx="6671735" cy="1108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5867">
                  <a:extLst>
                    <a:ext uri="{9D8B030D-6E8A-4147-A177-3AD203B41FA5}">
                      <a16:colId xmlns:a16="http://schemas.microsoft.com/office/drawing/2014/main" val="785421217"/>
                    </a:ext>
                  </a:extLst>
                </a:gridCol>
                <a:gridCol w="1035756">
                  <a:extLst>
                    <a:ext uri="{9D8B030D-6E8A-4147-A177-3AD203B41FA5}">
                      <a16:colId xmlns:a16="http://schemas.microsoft.com/office/drawing/2014/main" val="1854532397"/>
                    </a:ext>
                  </a:extLst>
                </a:gridCol>
                <a:gridCol w="1207911">
                  <a:extLst>
                    <a:ext uri="{9D8B030D-6E8A-4147-A177-3AD203B41FA5}">
                      <a16:colId xmlns:a16="http://schemas.microsoft.com/office/drawing/2014/main" val="111890583"/>
                    </a:ext>
                  </a:extLst>
                </a:gridCol>
                <a:gridCol w="1092201">
                  <a:extLst>
                    <a:ext uri="{9D8B030D-6E8A-4147-A177-3AD203B41FA5}">
                      <a16:colId xmlns:a16="http://schemas.microsoft.com/office/drawing/2014/main" val="25544223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Образовательная область</a:t>
                      </a:r>
                      <a:endParaRPr lang="ru-RU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Итого по</a:t>
                      </a:r>
                      <a:r>
                        <a:rPr lang="ru-RU" baseline="0" dirty="0" smtClean="0"/>
                        <a:t> ДОУ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605898"/>
                  </a:ext>
                </a:extLst>
              </a:tr>
              <a:tr h="193326">
                <a:tc row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      Физическое развитие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высокий</a:t>
                      </a:r>
                      <a:endParaRPr lang="ru-RU" sz="16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средний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низкий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6978239"/>
                  </a:ext>
                </a:extLst>
              </a:tr>
              <a:tr h="19332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60,6</a:t>
                      </a:r>
                      <a:endParaRPr lang="ru-RU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39,4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76382164"/>
                  </a:ext>
                </a:extLst>
              </a:tr>
            </a:tbl>
          </a:graphicData>
        </a:graphic>
      </p:graphicFrame>
      <p:pic>
        <p:nvPicPr>
          <p:cNvPr id="16" name="Picture 40" descr="Анимашки Дети">
            <a:extLst>
              <a:ext uri="{FF2B5EF4-FFF2-40B4-BE49-F238E27FC236}">
                <a16:creationId xmlns:a16="http://schemas.microsoft.com/office/drawing/2014/main" id="{DBCAB761-60DA-4EC8-BA9F-DE318B7F9A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97026" y="2814331"/>
            <a:ext cx="857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63157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40604" y="247721"/>
            <a:ext cx="68615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питания воспитанников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1593" y="410388"/>
            <a:ext cx="8621996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  <a:spcAft>
                <a:spcPts val="0"/>
              </a:spcAft>
            </a:pPr>
            <a:r>
              <a:rPr lang="ru-RU" sz="1200" b="1" u="none" strike="noStrik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Индивидуального питания нет.</a:t>
            </a:r>
          </a:p>
          <a:p>
            <a:pPr algn="just">
              <a:spcAft>
                <a:spcPts val="0"/>
              </a:spcAft>
            </a:pP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Питание детей в ДОУ осуществлялось в соответствии с медицинскими требованиями. Меню разнообразное, составлено на 20 дней. В ДОУ выполнялись принципы рационального здорового питания детей: регулярность, полноценность, разнообразие, путем соблюдения режима питания, гигиены питания. </a:t>
            </a:r>
          </a:p>
          <a:p>
            <a:pPr algn="just">
              <a:spcAft>
                <a:spcPts val="0"/>
              </a:spcAft>
            </a:pP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В ежедневное меню широко использовались продукты, содержащие микроэлементы (йодированная соль, хлеб), </a:t>
            </a:r>
            <a:r>
              <a:rPr lang="ru-RU" sz="1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бифидобактерии</a:t>
            </a: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(кефир, йогурт), витамины и растительные клетчатки (салаты, фрукты), способствующих функционированию пищеварения. Такой подход к детскому питанию позволяет нам добиваться укрепления физического развития детей, повышения иммунологической защиты детского организма.</a:t>
            </a:r>
          </a:p>
          <a:p>
            <a:pPr algn="just">
              <a:spcAft>
                <a:spcPts val="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29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8"/>
          <a:stretch/>
        </p:blipFill>
        <p:spPr bwMode="auto">
          <a:xfrm>
            <a:off x="3012886" y="4306022"/>
            <a:ext cx="4319132" cy="284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023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8023" y="247721"/>
            <a:ext cx="810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социальными институтами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20"/>
          <p:cNvSpPr>
            <a:spLocks noChangeArrowheads="1"/>
          </p:cNvSpPr>
          <p:nvPr/>
        </p:nvSpPr>
        <p:spPr bwMode="auto">
          <a:xfrm>
            <a:off x="4149460" y="2699280"/>
            <a:ext cx="2049463" cy="1257300"/>
          </a:xfrm>
          <a:prstGeom prst="ellipse">
            <a:avLst/>
          </a:prstGeom>
          <a:solidFill>
            <a:srgbClr val="9BBB59"/>
          </a:solidFill>
          <a:ln w="127000" cmpd="dbl">
            <a:solidFill>
              <a:srgbClr val="9BBB5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МКДОУ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д/с № 3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3100917" y="841297"/>
            <a:ext cx="4146550" cy="163513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alt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МБОУ СОШ № 18,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altLang="ru-RU" sz="1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МКОУ СОШ № 3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Преемственность МКДОУ и начальной школы, подготовка детей к школе, совместные мероприятия: концерты, театральные постановки, совместное проведение спортивных досугов, педагогических  советов педагогов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tabLst/>
            </a:pP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6402918" y="2848867"/>
            <a:ext cx="3277306" cy="1682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МКУК «</a:t>
            </a:r>
            <a:r>
              <a:rPr kumimoji="0" lang="ru-RU" altLang="ru-RU" sz="16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Дубовская</a:t>
            </a:r>
            <a:r>
              <a:rPr kumimoji="0" lang="ru-RU" altLang="ru-RU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ru-RU" altLang="ru-RU" sz="16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поселеческая</a:t>
            </a:r>
            <a:r>
              <a:rPr kumimoji="0" lang="ru-RU" altLang="ru-RU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 библиотека»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детей к чтению, расширению кругозора, развитие интеллектуальных и творческих способностей детей</a:t>
            </a:r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310444" y="2628047"/>
            <a:ext cx="3635021" cy="197273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МУЗ «УРБ»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поликлиника № 3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Оздоровление детей: медицинские осмотры детей, прививки, организация профилактических мероприятий, обработка десен </a:t>
            </a:r>
            <a:r>
              <a:rPr kumimoji="0" lang="ru-RU" alt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протикариесным</a:t>
            </a: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препаратом.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230489" y="4982629"/>
            <a:ext cx="4233333" cy="181636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МБУК Молодежный театр</a:t>
            </a:r>
            <a:endParaRPr kumimoji="0" lang="ru-RU" alt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 мероприятия: концерты, тематические праздники. Показ театральных постановок, консультативная помощь педагогам по проведению утренников и вечеров досугов</a:t>
            </a:r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5723467" y="5055655"/>
            <a:ext cx="3431822" cy="139030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МБУК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kumimoji="0" lang="ru-RU" altLang="ru-RU" sz="1600" b="1" i="0" u="sng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Узловский</a:t>
            </a:r>
            <a:r>
              <a:rPr kumimoji="0" lang="ru-RU" altLang="ru-RU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краеведческий музей»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и посещение выставок, тематических  мероприятия</a:t>
            </a:r>
          </a:p>
        </p:txBody>
      </p:sp>
    </p:spTree>
    <p:extLst>
      <p:ext uri="{BB962C8B-B14F-4D97-AF65-F5344CB8AC3E}">
        <p14:creationId xmlns:p14="http://schemas.microsoft.com/office/powerpoint/2010/main" val="2814475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3367" y="395185"/>
            <a:ext cx="86063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казённое дошкольное образовательное учреждение детский сад № 3, является муниципальным  дошкольным образовательным учреждением, имеющим государственную лицензию и свидетельство о государственной регистрации.</a:t>
            </a:r>
          </a:p>
          <a:p>
            <a:pPr algn="just">
              <a:spcAft>
                <a:spcPts val="0"/>
              </a:spcAft>
            </a:pPr>
            <a:r>
              <a:rPr lang="ru-RU" sz="1800" b="1" u="sng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Дата создания</a:t>
            </a: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1957 год.</a:t>
            </a:r>
          </a:p>
          <a:p>
            <a:pPr marL="179705" algn="just">
              <a:spcAft>
                <a:spcPts val="0"/>
              </a:spcAft>
              <a:tabLst>
                <a:tab pos="800100" algn="l"/>
              </a:tabLst>
            </a:pP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Предельная численность контингента воспитанников – 111 человек.</a:t>
            </a:r>
          </a:p>
          <a:p>
            <a:pPr marL="179705" algn="just">
              <a:spcAft>
                <a:spcPts val="0"/>
              </a:spcAft>
              <a:tabLst>
                <a:tab pos="800100" algn="l"/>
              </a:tabLst>
            </a:pP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Регистрационное свидетельство: № 756-96 от 28.05.1996 г. Решение (постановление) главы муниципального образования г. Узловая и </a:t>
            </a:r>
            <a:r>
              <a:rPr lang="ru-RU" sz="1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Узловский</a:t>
            </a: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район от 24.06 2002 № 474.</a:t>
            </a:r>
          </a:p>
          <a:p>
            <a:pPr algn="just">
              <a:spcAft>
                <a:spcPts val="0"/>
              </a:spcAft>
              <a:tabLst>
                <a:tab pos="800100" algn="l"/>
              </a:tabLst>
            </a:pP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Лицензия: серия71ЛО1 № 0001945, регистрационный номер 0133/02725от 23 сентября 2015 года, срок действия   -  бессрочно, выдана: Министерством образования Тульской области.</a:t>
            </a:r>
          </a:p>
          <a:p>
            <a:pPr algn="just">
              <a:spcAft>
                <a:spcPts val="0"/>
              </a:spcAft>
              <a:tabLst>
                <a:tab pos="800100" algn="l"/>
              </a:tabLst>
            </a:pP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Устав МКДОУ д/с №3 (новая редакция) - приказ № 95-д от 15.06.2015 г.</a:t>
            </a:r>
          </a:p>
          <a:p>
            <a:pPr algn="just">
              <a:spcAft>
                <a:spcPts val="0"/>
              </a:spcAft>
            </a:pP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Режим работы Детского сада: пятидневная рабочая неделя с двумя выходными днями, продолжительность работы – 10,5 часов в день (с 7.00 до 17.30).</a:t>
            </a:r>
          </a:p>
          <a:p>
            <a:pPr algn="just"/>
            <a:endParaRPr lang="ru-RU" sz="1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3" t="32576" r="29949" b="16085"/>
          <a:stretch/>
        </p:blipFill>
        <p:spPr>
          <a:xfrm>
            <a:off x="1250950" y="4589927"/>
            <a:ext cx="3781778" cy="26165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-1" b="15370"/>
          <a:stretch/>
        </p:blipFill>
        <p:spPr>
          <a:xfrm>
            <a:off x="5381626" y="4598614"/>
            <a:ext cx="4000499" cy="253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9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300" y="3667919"/>
            <a:ext cx="1905000" cy="1276350"/>
          </a:xfrm>
        </p:spPr>
      </p:pic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851" y="198161"/>
            <a:ext cx="4323432" cy="32425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1" t="24554" r="26678" b="23105"/>
          <a:stretch/>
        </p:blipFill>
        <p:spPr>
          <a:xfrm>
            <a:off x="1851238" y="3517935"/>
            <a:ext cx="6305124" cy="38720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3" t="19141" r="23519" b="18692"/>
          <a:stretch/>
        </p:blipFill>
        <p:spPr>
          <a:xfrm>
            <a:off x="495690" y="308915"/>
            <a:ext cx="4933844" cy="317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00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33" y="1965325"/>
            <a:ext cx="8322734" cy="4681538"/>
          </a:xfrm>
        </p:spPr>
      </p:pic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81" t="22349" r="26678" b="18692"/>
          <a:stretch/>
        </p:blipFill>
        <p:spPr>
          <a:xfrm>
            <a:off x="440266" y="232920"/>
            <a:ext cx="4797778" cy="33189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3" b="9142"/>
          <a:stretch/>
        </p:blipFill>
        <p:spPr>
          <a:xfrm>
            <a:off x="5427909" y="337344"/>
            <a:ext cx="4312885" cy="33528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9" t="24154" r="28257" b="21500"/>
          <a:stretch/>
        </p:blipFill>
        <p:spPr>
          <a:xfrm>
            <a:off x="349955" y="3784773"/>
            <a:ext cx="5006834" cy="33836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8" t="22349" r="30626" b="17288"/>
          <a:stretch/>
        </p:blipFill>
        <p:spPr>
          <a:xfrm>
            <a:off x="5427909" y="3822554"/>
            <a:ext cx="4492979" cy="339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54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33" y="1965325"/>
            <a:ext cx="8322734" cy="4681538"/>
          </a:xfrm>
        </p:spPr>
      </p:pic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490" y="127911"/>
            <a:ext cx="5271643" cy="35289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1"/>
          <a:stretch/>
        </p:blipFill>
        <p:spPr>
          <a:xfrm>
            <a:off x="4526844" y="3826933"/>
            <a:ext cx="5192622" cy="34313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23" y="3930649"/>
            <a:ext cx="3604392" cy="304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25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95785" y="6133568"/>
            <a:ext cx="32512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736" y="2886652"/>
            <a:ext cx="325120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«Дни добрых дел»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61306" y="6133567"/>
            <a:ext cx="344371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68019" y="4643166"/>
            <a:ext cx="325120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Родительские собрания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796" y="4643166"/>
            <a:ext cx="325120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3476724" y="2463928"/>
            <a:ext cx="3420533" cy="17272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632481" y="2732904"/>
            <a:ext cx="312361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Формы работы </a:t>
            </a:r>
            <a:endParaRPr lang="ru-RU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39062" y="623942"/>
            <a:ext cx="3251200" cy="138499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Периодическое издание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«Диалог с семьей»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71191" y="3654785"/>
            <a:ext cx="283915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Конкурсы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21081" y="2724919"/>
            <a:ext cx="2731916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6678" y="1729302"/>
            <a:ext cx="2599258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21081" y="1466393"/>
            <a:ext cx="2731916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Проектная деятельность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410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33" y="1965325"/>
            <a:ext cx="8322734" cy="4681538"/>
          </a:xfrm>
        </p:spPr>
      </p:pic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5" t="19141" r="23745" b="17088"/>
          <a:stretch/>
        </p:blipFill>
        <p:spPr>
          <a:xfrm>
            <a:off x="304800" y="170392"/>
            <a:ext cx="5396089" cy="35898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4" t="19341" r="19459" b="17490"/>
          <a:stretch/>
        </p:blipFill>
        <p:spPr>
          <a:xfrm>
            <a:off x="1806222" y="3760258"/>
            <a:ext cx="6152445" cy="3556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503" y="1522472"/>
            <a:ext cx="4597097" cy="307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42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</p:nvPr>
        </p:nvGraphicFramePr>
        <p:xfrm>
          <a:off x="2754948" y="3483134"/>
          <a:ext cx="4497705" cy="1645920"/>
        </p:xfrm>
        <a:graphic>
          <a:graphicData uri="http://schemas.openxmlformats.org/drawingml/2006/table">
            <a:tbl>
              <a:tblPr firstRow="1" firstCol="1" bandRow="1"/>
              <a:tblGrid>
                <a:gridCol w="2247265">
                  <a:extLst>
                    <a:ext uri="{9D8B030D-6E8A-4147-A177-3AD203B41FA5}">
                      <a16:colId xmlns:a16="http://schemas.microsoft.com/office/drawing/2014/main" val="1403234844"/>
                    </a:ext>
                  </a:extLst>
                </a:gridCol>
                <a:gridCol w="2250440">
                  <a:extLst>
                    <a:ext uri="{9D8B030D-6E8A-4147-A177-3AD203B41FA5}">
                      <a16:colId xmlns:a16="http://schemas.microsoft.com/office/drawing/2014/main" val="6820507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Наименование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Стоимость, руб.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32091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Спортивно-игровое оборудование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195907,42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24741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Канцелярские товары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61587,82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34938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Картриджы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5568,90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39336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Игрушки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50400,56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75413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Музыкальные инструменты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50361,00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16534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Обслуживание сайта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58056,00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9468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Итого: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421881,70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5727737"/>
                  </a:ext>
                </a:extLst>
              </a:tr>
            </a:tbl>
          </a:graphicData>
        </a:graphic>
      </p:graphicFrame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09922" y="281728"/>
            <a:ext cx="810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151193"/>
              </p:ext>
            </p:extLst>
          </p:nvPr>
        </p:nvGraphicFramePr>
        <p:xfrm>
          <a:off x="1128889" y="1867694"/>
          <a:ext cx="8190689" cy="4876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92454">
                  <a:extLst>
                    <a:ext uri="{9D8B030D-6E8A-4147-A177-3AD203B41FA5}">
                      <a16:colId xmlns:a16="http://schemas.microsoft.com/office/drawing/2014/main" val="1828479277"/>
                    </a:ext>
                  </a:extLst>
                </a:gridCol>
                <a:gridCol w="4098235">
                  <a:extLst>
                    <a:ext uri="{9D8B030D-6E8A-4147-A177-3AD203B41FA5}">
                      <a16:colId xmlns:a16="http://schemas.microsoft.com/office/drawing/2014/main" val="38411933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Наименование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Стоимость, руб.</a:t>
                      </a:r>
                      <a:endParaRPr lang="ru-RU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71833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Спортивно-игровое оборудование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195907,42</a:t>
                      </a:r>
                      <a:endParaRPr lang="ru-RU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96839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Канцелярские товары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61587,82</a:t>
                      </a:r>
                      <a:endParaRPr lang="ru-RU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59329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err="1">
                          <a:effectLst/>
                        </a:rPr>
                        <a:t>Картриджы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5568,90</a:t>
                      </a:r>
                      <a:endParaRPr lang="ru-RU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63381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Игрушки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50400,56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7581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Музыкальные инструменты</a:t>
                      </a:r>
                      <a:endParaRPr lang="ru-RU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50361,00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88933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Обслуживание сайта</a:t>
                      </a:r>
                      <a:endParaRPr lang="ru-RU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58056,00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37404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Итого:</a:t>
                      </a:r>
                      <a:endParaRPr lang="ru-RU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</a:rPr>
                        <a:t>421881,70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2212258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49033" y="1145123"/>
            <a:ext cx="7857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Выделено из бюджета Тульской области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1127" y="264095"/>
            <a:ext cx="2013743" cy="138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7025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2754948" y="3208814"/>
          <a:ext cx="4497705" cy="2194560"/>
        </p:xfrm>
        <a:graphic>
          <a:graphicData uri="http://schemas.openxmlformats.org/drawingml/2006/table">
            <a:tbl>
              <a:tblPr firstRow="1" firstCol="1" bandRow="1"/>
              <a:tblGrid>
                <a:gridCol w="2247265">
                  <a:extLst>
                    <a:ext uri="{9D8B030D-6E8A-4147-A177-3AD203B41FA5}">
                      <a16:colId xmlns:a16="http://schemas.microsoft.com/office/drawing/2014/main" val="3381248507"/>
                    </a:ext>
                  </a:extLst>
                </a:gridCol>
                <a:gridCol w="2250440">
                  <a:extLst>
                    <a:ext uri="{9D8B030D-6E8A-4147-A177-3AD203B41FA5}">
                      <a16:colId xmlns:a16="http://schemas.microsoft.com/office/drawing/2014/main" val="10582001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Постельное белье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42120,29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157418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Моющие средства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55267,00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9629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Замер сопротивления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5668,00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79017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Обработка чердачного помещения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19041,00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65956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Исследование щепы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1500,00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68335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Огнетушители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3900,00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39177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Люк на чердак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21800,00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2596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Автоматическая пожарная сигнализация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154119,00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3305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Опиловка деревьев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89002,00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26070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Итого: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392417,29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8856759"/>
                  </a:ext>
                </a:extLst>
              </a:tr>
            </a:tbl>
          </a:graphicData>
        </a:graphic>
      </p:graphicFrame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098890"/>
              </p:ext>
            </p:extLst>
          </p:nvPr>
        </p:nvGraphicFramePr>
        <p:xfrm>
          <a:off x="688023" y="1035999"/>
          <a:ext cx="9020421" cy="5852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07027">
                  <a:extLst>
                    <a:ext uri="{9D8B030D-6E8A-4147-A177-3AD203B41FA5}">
                      <a16:colId xmlns:a16="http://schemas.microsoft.com/office/drawing/2014/main" val="551335302"/>
                    </a:ext>
                  </a:extLst>
                </a:gridCol>
                <a:gridCol w="4513394">
                  <a:extLst>
                    <a:ext uri="{9D8B030D-6E8A-4147-A177-3AD203B41FA5}">
                      <a16:colId xmlns:a16="http://schemas.microsoft.com/office/drawing/2014/main" val="25450047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Постельное белье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42120,29</a:t>
                      </a:r>
                      <a:endParaRPr lang="ru-RU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157940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Моющие средства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55267,00</a:t>
                      </a:r>
                      <a:endParaRPr lang="ru-RU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41438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Замер сопротивления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5668,00</a:t>
                      </a:r>
                      <a:endParaRPr lang="ru-RU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237051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Обработка чердачного помещения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19041,00</a:t>
                      </a:r>
                      <a:endParaRPr lang="ru-RU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1163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Исследование щепы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1500,00</a:t>
                      </a:r>
                      <a:endParaRPr lang="ru-RU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93582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Огнетушители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3900,00</a:t>
                      </a:r>
                      <a:endParaRPr lang="ru-RU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66122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Люк на чердак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21800,00</a:t>
                      </a:r>
                      <a:endParaRPr lang="ru-RU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2326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Автоматическая пожарная сигнализация</a:t>
                      </a:r>
                      <a:endParaRPr lang="ru-RU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154119,00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125516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Опиловка деревьев</a:t>
                      </a:r>
                      <a:endParaRPr lang="ru-RU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89002,00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08101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</a:rPr>
                        <a:t>Итого:</a:t>
                      </a:r>
                      <a:endParaRPr lang="ru-RU" sz="3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b="1" dirty="0">
                          <a:effectLst/>
                        </a:rPr>
                        <a:t>392417,29</a:t>
                      </a:r>
                      <a:endParaRPr lang="ru-RU" sz="3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069001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88023" y="287167"/>
            <a:ext cx="7857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Выделено из бюджета МО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Узловский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6600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3084858" y="1965325"/>
          <a:ext cx="3837885" cy="48266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17588">
                  <a:extLst>
                    <a:ext uri="{9D8B030D-6E8A-4147-A177-3AD203B41FA5}">
                      <a16:colId xmlns:a16="http://schemas.microsoft.com/office/drawing/2014/main" val="3674589459"/>
                    </a:ext>
                  </a:extLst>
                </a:gridCol>
                <a:gridCol w="1920297">
                  <a:extLst>
                    <a:ext uri="{9D8B030D-6E8A-4147-A177-3AD203B41FA5}">
                      <a16:colId xmlns:a16="http://schemas.microsoft.com/office/drawing/2014/main" val="3009276868"/>
                    </a:ext>
                  </a:extLst>
                </a:gridCol>
              </a:tblGrid>
              <a:tr h="3121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Цветы (петунии, фуксия, гайлардия, розы); семена цветов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3300,00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318325932"/>
                  </a:ext>
                </a:extLst>
              </a:tr>
              <a:tr h="156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Малые архитектурные формы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2750,00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2444094447"/>
                  </a:ext>
                </a:extLst>
              </a:tr>
              <a:tr h="3121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ТЭН (3 шт.) и соответствующие расходные материалы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5722,00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1401862717"/>
                  </a:ext>
                </a:extLst>
              </a:tr>
              <a:tr h="3121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Шпатлевка, штукатурка, краска фасадная, бронзовая, краска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7290,00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1585478042"/>
                  </a:ext>
                </a:extLst>
              </a:tr>
              <a:tr h="156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Тачка одноколесная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2220,00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1756686117"/>
                  </a:ext>
                </a:extLst>
              </a:tr>
              <a:tr h="156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Пена монтажная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360,00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3681583621"/>
                  </a:ext>
                </a:extLst>
              </a:tr>
              <a:tr h="156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Благодарственные письма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300,00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365710797"/>
                  </a:ext>
                </a:extLst>
              </a:tr>
              <a:tr h="3121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Аскорбиновая кислота для С-витаминизации третьего блюда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928,00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2327638520"/>
                  </a:ext>
                </a:extLst>
              </a:tr>
              <a:tr h="3121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Расходные материалы для макета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990,00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3374760072"/>
                  </a:ext>
                </a:extLst>
              </a:tr>
              <a:tr h="156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Гирлянда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680,00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1701756455"/>
                  </a:ext>
                </a:extLst>
              </a:tr>
              <a:tr h="156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Таз (2 шт.), ершик туалетный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665,00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985301485"/>
                  </a:ext>
                </a:extLst>
              </a:tr>
              <a:tr h="156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Каски (3 шт.)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600,00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3083490661"/>
                  </a:ext>
                </a:extLst>
              </a:tr>
              <a:tr h="4681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Замок врезной, телефонный кабель, коврик, ткань, колодка электрическая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2012,50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1038725022"/>
                  </a:ext>
                </a:extLst>
              </a:tr>
              <a:tr h="3121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Печать автоматическая, чернила для печати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1100,00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1325886325"/>
                  </a:ext>
                </a:extLst>
              </a:tr>
              <a:tr h="3121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Ламинатор, расходные материалы 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2149,00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797050897"/>
                  </a:ext>
                </a:extLst>
              </a:tr>
              <a:tr h="156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Доски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1000,00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2820012938"/>
                  </a:ext>
                </a:extLst>
              </a:tr>
              <a:tr h="3121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Холодильник, стиральная машина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6000,00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4103834651"/>
                  </a:ext>
                </a:extLst>
              </a:tr>
              <a:tr h="156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Светодиодные светильники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6000,00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1910002523"/>
                  </a:ext>
                </a:extLst>
              </a:tr>
              <a:tr h="156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Грунт для рассады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920,00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2838670585"/>
                  </a:ext>
                </a:extLst>
              </a:tr>
              <a:tr h="156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Итого: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44986,00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3579482972"/>
                  </a:ext>
                </a:extLst>
              </a:tr>
            </a:tbl>
          </a:graphicData>
        </a:graphic>
      </p:graphicFrame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753736"/>
              </p:ext>
            </p:extLst>
          </p:nvPr>
        </p:nvGraphicFramePr>
        <p:xfrm>
          <a:off x="169334" y="734836"/>
          <a:ext cx="9629422" cy="64592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95632">
                  <a:extLst>
                    <a:ext uri="{9D8B030D-6E8A-4147-A177-3AD203B41FA5}">
                      <a16:colId xmlns:a16="http://schemas.microsoft.com/office/drawing/2014/main" val="155752852"/>
                    </a:ext>
                  </a:extLst>
                </a:gridCol>
                <a:gridCol w="2633790">
                  <a:extLst>
                    <a:ext uri="{9D8B030D-6E8A-4147-A177-3AD203B41FA5}">
                      <a16:colId xmlns:a16="http://schemas.microsoft.com/office/drawing/2014/main" val="2945636315"/>
                    </a:ext>
                  </a:extLst>
                </a:gridCol>
              </a:tblGrid>
              <a:tr h="3121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Цветы (петунии, фуксия, </a:t>
                      </a:r>
                      <a:r>
                        <a:rPr lang="ru-RU" sz="2000" dirty="0" err="1">
                          <a:effectLst/>
                        </a:rPr>
                        <a:t>гайлардия</a:t>
                      </a:r>
                      <a:r>
                        <a:rPr lang="ru-RU" sz="2000" dirty="0">
                          <a:effectLst/>
                        </a:rPr>
                        <a:t>, розы); семена цветов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3300,00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1711592377"/>
                  </a:ext>
                </a:extLst>
              </a:tr>
              <a:tr h="156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Малые архитектурные формы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2750,00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2476730074"/>
                  </a:ext>
                </a:extLst>
              </a:tr>
              <a:tr h="3121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ТЭН (3 шт.) и соответствующие расходные материалы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5722,00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570018072"/>
                  </a:ext>
                </a:extLst>
              </a:tr>
              <a:tr h="3121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Шпатлевка, штукатурка, краска фасадная, бронзовая, краска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7290,00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1724048457"/>
                  </a:ext>
                </a:extLst>
              </a:tr>
              <a:tr h="156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Тачка одноколесная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2220,00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4138818682"/>
                  </a:ext>
                </a:extLst>
              </a:tr>
              <a:tr h="156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Пена монтажная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360,00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2670226603"/>
                  </a:ext>
                </a:extLst>
              </a:tr>
              <a:tr h="156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Благодарственные письма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300,00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3883326424"/>
                  </a:ext>
                </a:extLst>
              </a:tr>
              <a:tr h="3121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Аскорбиновая кислота для С-витаминизации третьего блюда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928,00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4135600820"/>
                  </a:ext>
                </a:extLst>
              </a:tr>
              <a:tr h="3121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Расходные материалы для макета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990,00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1147685684"/>
                  </a:ext>
                </a:extLst>
              </a:tr>
              <a:tr h="156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Гирлянда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680,00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930388579"/>
                  </a:ext>
                </a:extLst>
              </a:tr>
              <a:tr h="156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Таз (2 шт.), ершик туалетный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665,00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1050541506"/>
                  </a:ext>
                </a:extLst>
              </a:tr>
              <a:tr h="156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Каски (3 шт.)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600,00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3658928247"/>
                  </a:ext>
                </a:extLst>
              </a:tr>
              <a:tr h="4681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Замок врезной, телефонный кабель, коврик, ткань, колодка электрическая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2012,50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1361608479"/>
                  </a:ext>
                </a:extLst>
              </a:tr>
              <a:tr h="3121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Печать автоматическая, чернила для печати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1100,00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1675278370"/>
                  </a:ext>
                </a:extLst>
              </a:tr>
              <a:tr h="3121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Ламинатор, расходные материалы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2149,00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1101877924"/>
                  </a:ext>
                </a:extLst>
              </a:tr>
              <a:tr h="156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Доски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1000,00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1810808706"/>
                  </a:ext>
                </a:extLst>
              </a:tr>
              <a:tr h="3121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Холодильник, стиральная машина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6000,00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1382821418"/>
                  </a:ext>
                </a:extLst>
              </a:tr>
              <a:tr h="156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Светодиодные светильники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6000,00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3240810093"/>
                  </a:ext>
                </a:extLst>
              </a:tr>
              <a:tr h="156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Грунт для рассады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920,00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2075628265"/>
                  </a:ext>
                </a:extLst>
              </a:tr>
              <a:tr h="156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Итого: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44986,00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519" marR="58519" marT="0" marB="0"/>
                </a:tc>
                <a:extLst>
                  <a:ext uri="{0D108BD9-81ED-4DB2-BD59-A6C34878D82A}">
                    <a16:rowId xmlns:a16="http://schemas.microsoft.com/office/drawing/2014/main" val="1845651968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88023" y="287167"/>
            <a:ext cx="7857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Спонсорская помощь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069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96" y="1965325"/>
            <a:ext cx="6993408" cy="4681538"/>
          </a:xfrm>
        </p:spPr>
      </p:pic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16302" y="392933"/>
            <a:ext cx="84663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По  народному  бюджету была произведена 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замена асфальтового покрытия – </a:t>
            </a:r>
            <a:r>
              <a:rPr lang="ru-RU" sz="2400" b="1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444757,69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руб., замена старых оконных блоков на пластиковые окна – </a:t>
            </a:r>
            <a:r>
              <a:rPr lang="ru-RU" sz="2400" b="1" u="sng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330851,92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руб.</a:t>
            </a:r>
          </a:p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В средней группе отштукатурен, побелен потолок, выкрашены стены, заменены светильники на светодиодные. Отремонтирована старшая и подготовительная раздевальные комнаты.</a:t>
            </a:r>
          </a:p>
          <a:p>
            <a:pPr algn="just">
              <a:spcAft>
                <a:spcPts val="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Отремонтирован центральный вход (оштукатурены и покрашены ступеньки, колонны), произведен ремонт фундамента здания детского сада.</a:t>
            </a:r>
          </a:p>
          <a:p>
            <a:pPr algn="just">
              <a:spcAft>
                <a:spcPts val="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Отремонтированы бассейны.</a:t>
            </a:r>
          </a:p>
          <a:p>
            <a:pPr algn="just">
              <a:spcAft>
                <a:spcPts val="0"/>
              </a:spcAft>
            </a:pP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73" y="4469724"/>
            <a:ext cx="4186929" cy="28028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267" y="4361981"/>
            <a:ext cx="3880751" cy="291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065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33" y="1965325"/>
            <a:ext cx="8322734" cy="4681538"/>
          </a:xfrm>
        </p:spPr>
      </p:pic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06312" y="392933"/>
            <a:ext cx="82973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В 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2019 – 2020 учебном году планируется обложить входную группу кафелем, заменить теплицу, сделать костюмерную.</a:t>
            </a:r>
          </a:p>
          <a:p>
            <a:pPr lvl="0" algn="just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На средства областного бюджета планируется приобрести конструкторы 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Lego 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Education</a:t>
            </a: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театрализованные костюмы, интерактивное оборудование.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458" name="Picture 2" descr="ÐÐ°ÑÑÐ¸Ð½ÐºÐ¸ Ð¿Ð¾ Ð·Ð°Ð¿ÑÐ¾ÑÑ Ð»ÐµÐ³Ð¾ ÑÐ´ÑÑÐºÐµÐ¹ÑÐ½ ÑÐµÐ½Ð°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0" b="11045"/>
          <a:stretch/>
        </p:blipFill>
        <p:spPr bwMode="auto">
          <a:xfrm>
            <a:off x="4226946" y="2658539"/>
            <a:ext cx="2745670" cy="220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9" t="19542" r="27467" b="16887"/>
          <a:stretch/>
        </p:blipFill>
        <p:spPr>
          <a:xfrm>
            <a:off x="272483" y="4447822"/>
            <a:ext cx="3536174" cy="2656319"/>
          </a:xfrm>
          <a:prstGeom prst="rect">
            <a:avLst/>
          </a:prstGeom>
        </p:spPr>
      </p:pic>
      <p:pic>
        <p:nvPicPr>
          <p:cNvPr id="19460" name="Picture 4" descr="ÐÐ°ÑÑÐ¸Ð½ÐºÐ¸ Ð¿Ð¾ Ð·Ð°Ð¿ÑÐ¾ÑÑ Ð½Ð¾ÑÑÐ±ÑÐºÐ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685" y="5115938"/>
            <a:ext cx="4043482" cy="22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36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33" y="1965325"/>
            <a:ext cx="8322734" cy="4681538"/>
          </a:xfrm>
        </p:spPr>
      </p:pic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t="14127" r="48336" b="10671"/>
          <a:stretch/>
        </p:blipFill>
        <p:spPr>
          <a:xfrm>
            <a:off x="1100621" y="958509"/>
            <a:ext cx="8506223" cy="60970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6333" y="414111"/>
            <a:ext cx="6874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управления МКДОУ д/с № 3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38262" y="4772302"/>
            <a:ext cx="2539501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Совет родителей</a:t>
            </a:r>
            <a:endParaRPr lang="ru-RU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038262" y="3899024"/>
            <a:ext cx="2539501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Административный совет</a:t>
            </a:r>
            <a:endParaRPr lang="ru-RU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038263" y="3005637"/>
            <a:ext cx="2539501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Педагогический совет</a:t>
            </a:r>
            <a:endParaRPr lang="ru-RU" sz="2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038264" y="2212381"/>
            <a:ext cx="2539501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Общее собрание</a:t>
            </a:r>
          </a:p>
          <a:p>
            <a:pPr algn="ctr"/>
            <a:endParaRPr lang="ru-RU" sz="1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209254" y="3359580"/>
            <a:ext cx="2504789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Заместитель заведующего по </a:t>
            </a:r>
            <a:r>
              <a:rPr lang="ru-RU" sz="2000" b="1" dirty="0" err="1" smtClean="0"/>
              <a:t>ВиМР</a:t>
            </a:r>
            <a:endParaRPr lang="ru-RU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970940" y="3457296"/>
            <a:ext cx="2517012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Заведующий хозяйством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042364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27588" y="755915"/>
            <a:ext cx="8636001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tabLst>
                <a:tab pos="457200" algn="l"/>
              </a:tabLst>
            </a:pP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Согласно Постановлению Правительства Тульской области от 11.03.2019 № 89 «О внесении изменения в постановление правительства Тульской области от 16.10.2013 № 550 «Об утверждении Порядка обращения за получением компенсации платы, взимаемой с родителей (законных представителей) за присмотр и уход за детьми, посещающими образовательные организации, реализующие образовательную программу дошкольного образования и расположенные на территории Тульской области, и порядка ее выплаты и Положения об определении среднего размера платы, взимаемой с родителей (законных представителей) за присмотр и уход за детьми, осваивающими образовательные программы дошкольного образования в государственных образовательных организациях, находящихся в ведении Тульской области, и муниципальных образовательных организациях, расположенных на территории Тульской области» расчет компенсации с 1 января 2019 года исчисляется из суммы 2083,94 рубля».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ru-RU" sz="18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20% внесенной родительской платы на   первого ребенка;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50 % внесенной родительской  платы  на второго ребенка;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70 % внесенной родительской платы на третьего ребенка и последующих детей в семье; </a:t>
            </a:r>
          </a:p>
          <a:p>
            <a:pPr lvl="0" algn="just">
              <a:spcAft>
                <a:spcPts val="0"/>
              </a:spcAft>
              <a:tabLst>
                <a:tab pos="457200" algn="l"/>
              </a:tabLst>
            </a:pPr>
            <a:endParaRPr lang="ru-RU" sz="24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Родители (законные представители) имеют право на получение компенсации в городском отделе социального обеспечения по достижению ребенком 3-х лет.</a:t>
            </a:r>
          </a:p>
          <a:p>
            <a:pPr algn="just">
              <a:lnSpc>
                <a:spcPct val="200000"/>
              </a:lnSpc>
              <a:spcAft>
                <a:spcPts val="0"/>
              </a:spcAft>
            </a:pPr>
            <a:r>
              <a:rPr lang="ru-RU" sz="1200" b="1" u="none" strike="noStrike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09922" y="281728"/>
            <a:ext cx="810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Льготы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6816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09922" y="281728"/>
            <a:ext cx="81096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достижения</a:t>
            </a:r>
          </a:p>
          <a:p>
            <a:pPr lvl="0" algn="ctr"/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09922" y="758781"/>
            <a:ext cx="839692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Воспитанники нашего ДОУ приняли участие в следующих мероприятиях: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районной Спартакиаде,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конкурсе чтецов «Болдинская осень» - 3 место,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конкурсе «Самый умный»,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фестивале детского творчества «Маленькие чудеса»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участие в районной выставке детско-родительских работ «Символ года - 2019» - благодарность принявшим участие семьям от председателя Комитета образования </a:t>
            </a:r>
            <a:r>
              <a:rPr lang="ru-RU" sz="16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г.Узловая</a:t>
            </a:r>
            <a:endParaRPr lang="ru-RU" sz="16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участие в районном конкурсе «Не оставим без дворца ни синицу, ни скворца» - сертификат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85800" algn="l"/>
              </a:tabLs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педагоги нашего ДОУ принимали активное участие в РМО комитета образования г. Узловая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85800" algn="l"/>
              </a:tabLst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 </a:t>
            </a: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педагоги приняли участие в ежегодной выставке дидактического и методического обеспечения «Площадка успешности» (апрель 2019) «Различные виды театра», за что получили благодарность от председателя комитета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85800" algn="l"/>
              </a:tabLs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Конкурс проектов по благоустройству общественных территорий города Узловая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 семей (апрель 2019) – 1 место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85800" algn="l"/>
              </a:tabLst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Всероссийский марафон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Экопереработка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«Сдай макулатуру – спаси дерево!» - благодарность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85800" algn="l"/>
              </a:tabLst>
            </a:pPr>
            <a:r>
              <a:rPr lang="ru-RU" sz="1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Всероссийский конкурс «Звездочка в ладошке» - победители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85800" algn="l"/>
              </a:tabLst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Всероссийский творческий конкурс по 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Лего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-конструированию в номинации «</a:t>
            </a:r>
            <a:r>
              <a:rPr lang="ru-RU" sz="1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Лего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дом» - 2 место</a:t>
            </a:r>
            <a:endParaRPr lang="ru-RU" sz="16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0313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33" y="1965325"/>
            <a:ext cx="8322734" cy="4681538"/>
          </a:xfrm>
        </p:spPr>
      </p:pic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0" t="22349" r="26340" b="18091"/>
          <a:stretch/>
        </p:blipFill>
        <p:spPr>
          <a:xfrm>
            <a:off x="453036" y="215987"/>
            <a:ext cx="4955822" cy="33528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2" t="18739" r="37845" b="17489"/>
          <a:stretch/>
        </p:blipFill>
        <p:spPr>
          <a:xfrm>
            <a:off x="5676794" y="215987"/>
            <a:ext cx="4062870" cy="53833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2" t="41200" r="42695" b="38947"/>
          <a:stretch/>
        </p:blipFill>
        <p:spPr>
          <a:xfrm>
            <a:off x="688023" y="3808953"/>
            <a:ext cx="4710748" cy="333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08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775" y="1965325"/>
            <a:ext cx="6242050" cy="4681538"/>
          </a:xfrm>
        </p:spPr>
      </p:pic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63" y="293511"/>
            <a:ext cx="4828117" cy="3621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0" t="19943" r="19458" b="17489"/>
          <a:stretch/>
        </p:blipFill>
        <p:spPr>
          <a:xfrm>
            <a:off x="2132982" y="4014021"/>
            <a:ext cx="5741635" cy="33235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1"/>
          <a:stretch/>
        </p:blipFill>
        <p:spPr>
          <a:xfrm>
            <a:off x="5468573" y="607422"/>
            <a:ext cx="4332133" cy="358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304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775" y="1965325"/>
            <a:ext cx="6242050" cy="4681538"/>
          </a:xfrm>
        </p:spPr>
      </p:pic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50"/>
          <a:stretch/>
        </p:blipFill>
        <p:spPr>
          <a:xfrm>
            <a:off x="83608" y="857955"/>
            <a:ext cx="9840384" cy="566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78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0E2435-4F0C-458E-AF9B-B6E58D292B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997364" cy="738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4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69811" y="958509"/>
            <a:ext cx="841445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Общее количество воспитанников - 97 воспитанников, 49 мальчиков (50,5%) и 48 девочек (49,5%).</a:t>
            </a:r>
          </a:p>
          <a:p>
            <a:pPr algn="just">
              <a:spcAft>
                <a:spcPts val="0"/>
              </a:spcAft>
            </a:pP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8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8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8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8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8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1800" b="1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ДОУ функционируют 4 группы: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Младшая группа – 2</a:t>
            </a:r>
            <a:r>
              <a:rPr lang="en-US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ребенка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Средняя группа – 22 детей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Старшая группа – 24  ребенок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Подготовительная группа – 29 ребенка.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85800" algn="l"/>
              </a:tabLst>
            </a:pP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Социальный состав семей воспитанников</a:t>
            </a:r>
            <a:r>
              <a:rPr lang="ru-RU" sz="18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85800" algn="l"/>
              </a:tabLst>
            </a:pP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полных семей воспитанников – 84 (86,5%)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85800" algn="l"/>
              </a:tabLst>
            </a:pP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неполных –13 (13,5%)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85800" algn="l"/>
              </a:tabLst>
            </a:pP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многодетные – 22 (12,3%)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685800" algn="l"/>
              </a:tabLst>
            </a:pP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семьи – опекуны - </a:t>
            </a:r>
            <a:r>
              <a:rPr lang="en-US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 </a:t>
            </a: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%)</a:t>
            </a:r>
          </a:p>
          <a:p>
            <a:pPr algn="just">
              <a:spcAft>
                <a:spcPts val="0"/>
              </a:spcAft>
            </a:pPr>
            <a:endParaRPr lang="ru-RU" sz="1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6333" y="414111"/>
            <a:ext cx="6874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семей воспитанников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9792183"/>
              </p:ext>
            </p:extLst>
          </p:nvPr>
        </p:nvGraphicFramePr>
        <p:xfrm>
          <a:off x="2044700" y="1502907"/>
          <a:ext cx="6156752" cy="3219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169811" y="2497406"/>
            <a:ext cx="174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3300"/>
                </a:solidFill>
              </a:rPr>
              <a:t>Девочки 49,50%</a:t>
            </a:r>
            <a:endParaRPr lang="ru-RU" sz="2400" b="1" dirty="0">
              <a:solidFill>
                <a:srgbClr val="FF33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38507" y="3227469"/>
            <a:ext cx="17497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</a:rPr>
              <a:t>Мальчики 50,50%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921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335" y="4404366"/>
            <a:ext cx="2630022" cy="263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512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3366" y="800904"/>
            <a:ext cx="86176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В учреждении создана благоприятная предметно - развивающая среда, которая позволяет решать коллективу воспитательные и образовательные задачи в соответствии с основной образовательной программой дошкольного образования, разработанной на основе Примерной основной общеобразовательной программы дошкольного образования «Детство» под редакцией </a:t>
            </a:r>
            <a:r>
              <a:rPr lang="ru-RU" sz="1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Т.И.Бабаевой</a:t>
            </a: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b="1" dirty="0" err="1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А.Г.Гогоберидзе</a:t>
            </a:r>
            <a:r>
              <a:rPr lang="ru-RU" sz="18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З.И. Михайловой (2014г.).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1622" y="247721"/>
            <a:ext cx="8884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осуществления образовательного процесса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243" y="2620352"/>
            <a:ext cx="2722992" cy="4232307"/>
          </a:xfrm>
          <a:prstGeom prst="rect">
            <a:avLst/>
          </a:prstGeom>
        </p:spPr>
      </p:pic>
      <p:pic>
        <p:nvPicPr>
          <p:cNvPr id="8" name="Picture 3" descr="DSCF29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197" y="4120445"/>
            <a:ext cx="3442603" cy="2733730"/>
          </a:xfrm>
          <a:prstGeom prst="rect">
            <a:avLst/>
          </a:prstGeom>
          <a:noFill/>
          <a:ln w="76200">
            <a:solidFill>
              <a:srgbClr val="EBFC1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SCF47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4" y="2700441"/>
            <a:ext cx="3275367" cy="2718225"/>
          </a:xfrm>
          <a:prstGeom prst="rect">
            <a:avLst/>
          </a:prstGeom>
          <a:noFill/>
          <a:ln w="76200">
            <a:solidFill>
              <a:srgbClr val="EBFC1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10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SCF278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8" r="8691"/>
          <a:stretch/>
        </p:blipFill>
        <p:spPr bwMode="auto">
          <a:xfrm>
            <a:off x="587022" y="262819"/>
            <a:ext cx="1851378" cy="4627563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DSC_38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631" y="910432"/>
            <a:ext cx="2224087" cy="2779712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934" y="262819"/>
            <a:ext cx="4382984" cy="2779712"/>
          </a:xfrm>
          <a:prstGeom prst="rect">
            <a:avLst/>
          </a:prstGeom>
          <a:noFill/>
          <a:ln w="38100">
            <a:solidFill>
              <a:srgbClr val="99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</p:pic>
      <p:pic>
        <p:nvPicPr>
          <p:cNvPr id="8" name="Рисунок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306100"/>
            <a:ext cx="4887252" cy="3342035"/>
          </a:xfrm>
          <a:prstGeom prst="rect">
            <a:avLst/>
          </a:prstGeom>
          <a:solidFill>
            <a:srgbClr val="EBFC10"/>
          </a:solidFill>
          <a:ln w="57150">
            <a:solidFill>
              <a:srgbClr val="EBFC10"/>
            </a:solidFill>
            <a:miter lim="800000"/>
            <a:headEnd/>
            <a:tailEnd/>
          </a:ln>
        </p:spPr>
      </p:pic>
      <p:pic>
        <p:nvPicPr>
          <p:cNvPr id="9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06" y="4583289"/>
            <a:ext cx="3745063" cy="2581007"/>
          </a:xfrm>
          <a:prstGeom prst="rect">
            <a:avLst/>
          </a:prstGeom>
          <a:solidFill>
            <a:srgbClr val="EBFC10"/>
          </a:solidFill>
          <a:ln w="9525">
            <a:solidFill>
              <a:srgbClr val="EBFC1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2940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101_769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" y="247506"/>
            <a:ext cx="4697789" cy="2879515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F2EBCA-0C8F-45DF-AC2B-EC349A5A879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94387" y="182161"/>
            <a:ext cx="4517159" cy="3023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" y="3374527"/>
            <a:ext cx="4805507" cy="3418070"/>
          </a:xfrm>
          <a:prstGeom prst="rect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</p:pic>
      <p:pic>
        <p:nvPicPr>
          <p:cNvPr id="8" name="Picture 5" descr="DSCF303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156" y="3388204"/>
            <a:ext cx="3868421" cy="3770015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335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19" y="258935"/>
            <a:ext cx="2200275" cy="3121025"/>
          </a:xfrm>
          <a:prstGeom prst="rect">
            <a:avLst/>
          </a:prstGeom>
          <a:noFill/>
          <a:ln w="38100">
            <a:solidFill>
              <a:srgbClr val="FFCC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62" y="258935"/>
            <a:ext cx="4248307" cy="2322066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99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4D4D4D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1205" y="3042587"/>
            <a:ext cx="4218798" cy="4066384"/>
          </a:xfrm>
          <a:prstGeom prst="rect">
            <a:avLst/>
          </a:prstGeom>
        </p:spPr>
      </p:pic>
      <p:pic>
        <p:nvPicPr>
          <p:cNvPr id="8" name="Picture 4" descr="DSCF473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63" y="4205408"/>
            <a:ext cx="3097213" cy="2819400"/>
          </a:xfrm>
          <a:prstGeom prst="rect">
            <a:avLst/>
          </a:prstGeom>
          <a:solidFill>
            <a:srgbClr val="FF9900"/>
          </a:solidFill>
          <a:ln w="76200" cmpd="tri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9" name="Picture 5" descr="DSCF475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50" y="2004219"/>
            <a:ext cx="2571750" cy="3371850"/>
          </a:xfrm>
          <a:prstGeom prst="rect">
            <a:avLst/>
          </a:prstGeom>
          <a:noFill/>
          <a:ln w="76200" cmpd="tri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178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413" y="3353594"/>
            <a:ext cx="1628775" cy="1905000"/>
          </a:xfrm>
        </p:spPr>
      </p:pic>
      <p:pic>
        <p:nvPicPr>
          <p:cNvPr id="4" name="Picture 2" descr="ÐÐ°ÑÑÐ¸Ð½ÐºÐ¸ Ð¿Ð¾ Ð·Ð°Ð¿ÑÐ¾ÑÑ ÑÐ¾Ð½ Ð´Ð»Ñ Ð¿ÑÐµÐ·ÐµÐ½ÑÐ°ÑÐ¸Ð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07600" cy="73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DSCF47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325" y="277872"/>
            <a:ext cx="3411008" cy="3083151"/>
          </a:xfrm>
          <a:prstGeom prst="rect">
            <a:avLst/>
          </a:prstGeom>
          <a:noFill/>
          <a:ln w="76200">
            <a:solidFill>
              <a:srgbClr val="FF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SCF47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548" y="428737"/>
            <a:ext cx="3248025" cy="2990850"/>
          </a:xfrm>
          <a:prstGeom prst="rect">
            <a:avLst/>
          </a:prstGeom>
          <a:noFill/>
          <a:ln w="76200">
            <a:solidFill>
              <a:srgbClr val="FF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2" descr="https://apf.mail.ru/cgi-bin/readmsg?id=15592078070627598569;0;1&amp;af_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35" y="3638894"/>
            <a:ext cx="3107805" cy="36348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519" y="3532360"/>
            <a:ext cx="4988525" cy="374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7389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341</TotalTime>
  <Words>1645</Words>
  <Application>Microsoft Office PowerPoint</Application>
  <PresentationFormat>Произвольный</PresentationFormat>
  <Paragraphs>338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Monotype Corsiva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МДОУ 3</dc:creator>
  <cp:lastModifiedBy>МДОУ 3</cp:lastModifiedBy>
  <cp:revision>29</cp:revision>
  <dcterms:created xsi:type="dcterms:W3CDTF">2019-05-30T06:17:44Z</dcterms:created>
  <dcterms:modified xsi:type="dcterms:W3CDTF">2019-06-04T10:21:38Z</dcterms:modified>
</cp:coreProperties>
</file>