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1662" y="94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F538-42EE-45D7-AE18-319AF7174466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38A7-E901-4AB8-B718-F027D95DBE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4210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F538-42EE-45D7-AE18-319AF7174466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38A7-E901-4AB8-B718-F027D95DBE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0817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F538-42EE-45D7-AE18-319AF7174466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38A7-E901-4AB8-B718-F027D95DBE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9066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F538-42EE-45D7-AE18-319AF7174466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38A7-E901-4AB8-B718-F027D95DBE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6629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F538-42EE-45D7-AE18-319AF7174466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38A7-E901-4AB8-B718-F027D95DBE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0753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F538-42EE-45D7-AE18-319AF7174466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38A7-E901-4AB8-B718-F027D95DBE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2203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F538-42EE-45D7-AE18-319AF7174466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38A7-E901-4AB8-B718-F027D95DBE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093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F538-42EE-45D7-AE18-319AF7174466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38A7-E901-4AB8-B718-F027D95DBE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5220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F538-42EE-45D7-AE18-319AF7174466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38A7-E901-4AB8-B718-F027D95DBE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6395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F538-42EE-45D7-AE18-319AF7174466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38A7-E901-4AB8-B718-F027D95DBE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7736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F538-42EE-45D7-AE18-319AF7174466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38A7-E901-4AB8-B718-F027D95DBE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7716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DF538-42EE-45D7-AE18-319AF7174466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E38A7-E901-4AB8-B718-F027D95DBE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746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391056"/>
            <a:ext cx="6858000" cy="1029705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07668" y="4141006"/>
            <a:ext cx="36426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Консультация для родителей</a:t>
            </a:r>
            <a:r>
              <a:rPr lang="en-US" sz="2000" b="1" dirty="0" smtClean="0"/>
              <a:t>:</a:t>
            </a:r>
            <a:endParaRPr lang="ru-RU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71601" y="4541116"/>
            <a:ext cx="4292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</a:t>
            </a:r>
            <a:r>
              <a:rPr lang="ru-RU" dirty="0" smtClean="0"/>
              <a:t>Озорной </a:t>
            </a:r>
            <a:r>
              <a:rPr lang="ru-RU" dirty="0" smtClean="0"/>
              <a:t>непоседа или </a:t>
            </a:r>
            <a:r>
              <a:rPr lang="ru-RU" dirty="0" err="1" smtClean="0"/>
              <a:t>гиперактивный</a:t>
            </a:r>
            <a:r>
              <a:rPr lang="ru-RU" dirty="0" smtClean="0"/>
              <a:t> ребенок</a:t>
            </a:r>
            <a:r>
              <a:rPr lang="en-US" dirty="0" smtClean="0"/>
              <a:t>?</a:t>
            </a:r>
            <a:r>
              <a:rPr lang="ru-RU" dirty="0" smtClean="0"/>
              <a:t> Когда следует </a:t>
            </a:r>
            <a:r>
              <a:rPr lang="ru-RU" dirty="0" smtClean="0"/>
              <a:t>«</a:t>
            </a:r>
            <a:r>
              <a:rPr lang="ru-RU" dirty="0" smtClean="0"/>
              <a:t>бить тревогу</a:t>
            </a:r>
            <a:r>
              <a:rPr lang="ru-RU" dirty="0" smtClean="0"/>
              <a:t>»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60501" y="5193294"/>
            <a:ext cx="4292599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     Последнее </a:t>
            </a:r>
            <a:r>
              <a:rPr lang="ru-RU" sz="1600" dirty="0" smtClean="0"/>
              <a:t>время мы все чаще слышим понятие «</a:t>
            </a:r>
            <a:r>
              <a:rPr lang="ru-RU" sz="1600" dirty="0" err="1" smtClean="0"/>
              <a:t>гиперактивный</a:t>
            </a:r>
            <a:r>
              <a:rPr lang="ru-RU" sz="1600" dirty="0" smtClean="0"/>
              <a:t>» ребенок. Какой он? Каковы причины </a:t>
            </a:r>
            <a:r>
              <a:rPr lang="ru-RU" sz="1600" dirty="0" err="1" smtClean="0"/>
              <a:t>гиперактивности</a:t>
            </a:r>
            <a:r>
              <a:rPr lang="ru-RU" sz="1600" dirty="0" smtClean="0"/>
              <a:t> ребенка? Что делать в данной ситуации. Наша тема будет посвящена сегодня именно детской </a:t>
            </a:r>
            <a:r>
              <a:rPr lang="ru-RU" sz="1600" dirty="0" err="1" smtClean="0"/>
              <a:t>гиперактивности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     Если </a:t>
            </a:r>
            <a:r>
              <a:rPr lang="ru-RU" sz="1600" dirty="0" smtClean="0"/>
              <a:t>говорить подробно, то в переводе с латинского языка "активный"значит деятельный, действенный, а греческое слово "</a:t>
            </a:r>
            <a:r>
              <a:rPr lang="ru-RU" sz="1600" dirty="0" err="1" smtClean="0"/>
              <a:t>гипер</a:t>
            </a:r>
            <a:r>
              <a:rPr lang="ru-RU" sz="1600" dirty="0" smtClean="0"/>
              <a:t>"указывает на превышение нормы. В литературе, в описании таких детей часто употребляются термины: "подвижные", "шустрики", "вечный двигатель", "живчик".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388147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6858000" cy="9906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58800" y="1616839"/>
            <a:ext cx="60325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    </a:t>
            </a:r>
            <a:r>
              <a:rPr lang="ru-RU" sz="1600" dirty="0" err="1" smtClean="0"/>
              <a:t>Гиперактивность</a:t>
            </a:r>
            <a:r>
              <a:rPr lang="ru-RU" sz="1600" dirty="0" smtClean="0"/>
              <a:t> </a:t>
            </a:r>
            <a:r>
              <a:rPr lang="ru-RU" sz="1600" dirty="0" smtClean="0"/>
              <a:t>обычно включает в себя склонность быстро отвлекаться, находиться в постоянном беспокойном состоянии, в неспособности долго концентрировать свое внимание.</a:t>
            </a:r>
          </a:p>
          <a:p>
            <a:r>
              <a:rPr lang="ru-RU" sz="1600" dirty="0" smtClean="0"/>
              <a:t>    </a:t>
            </a:r>
            <a:r>
              <a:rPr lang="ru-RU" sz="1600" dirty="0" err="1" smtClean="0"/>
              <a:t>Гиперактивный</a:t>
            </a:r>
            <a:r>
              <a:rPr lang="ru-RU" sz="1600" dirty="0" smtClean="0"/>
              <a:t> </a:t>
            </a:r>
            <a:r>
              <a:rPr lang="ru-RU" sz="1600" dirty="0" smtClean="0"/>
              <a:t>ребенок сталкивается с тремя типами трудностей: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8177" y="2871907"/>
            <a:ext cx="58293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     Его </a:t>
            </a:r>
            <a:r>
              <a:rPr lang="ru-RU" sz="1600" dirty="0" smtClean="0"/>
              <a:t>энергия становится причиной раздражения не только взрослых, но и детей. Он может получить репутацию человека, от которого одни неприятности. Ребенок нестабилен и в эмоциональном отношении.</a:t>
            </a:r>
          </a:p>
          <a:p>
            <a:r>
              <a:rPr lang="ru-RU" sz="1600" dirty="0" smtClean="0"/>
              <a:t>     Ему </a:t>
            </a:r>
            <a:r>
              <a:rPr lang="ru-RU" sz="1600" dirty="0" smtClean="0"/>
              <a:t>трудно спокойно усидеть на стуле и выполнить требования, которые предъявляются к ученику. Это приводит к тому, что в момент объяснения нового материала ученик отвлекается на что-то постороннее (шум, звуки, крики и т. д.).</a:t>
            </a:r>
          </a:p>
          <a:p>
            <a:r>
              <a:rPr lang="ru-RU" sz="1600" dirty="0" smtClean="0"/>
              <a:t>     У </a:t>
            </a:r>
            <a:r>
              <a:rPr lang="ru-RU" sz="1600" dirty="0" smtClean="0"/>
              <a:t>таких детей существует трудность визуального восприятия. </a:t>
            </a:r>
            <a:r>
              <a:rPr lang="ru-RU" sz="1600" dirty="0" smtClean="0"/>
              <a:t>   Он </a:t>
            </a:r>
            <a:r>
              <a:rPr lang="ru-RU" sz="1600" dirty="0" smtClean="0"/>
              <a:t>не способен правильно воспринимать смысл символа и печатного материала. Зрение нормально, но мозг не может обрабатывать поступающие сигналы. Поэтому ребенок видит информацию в перевернутом или искаженном виде.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340884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6858000" cy="9906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31874" y="1429435"/>
            <a:ext cx="53816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Признаки </a:t>
            </a:r>
            <a:r>
              <a:rPr lang="ru-RU" b="1" dirty="0" err="1" smtClean="0"/>
              <a:t>ипульсивности</a:t>
            </a:r>
            <a:r>
              <a:rPr lang="ru-RU" b="1" dirty="0" smtClean="0"/>
              <a:t> </a:t>
            </a:r>
            <a:r>
              <a:rPr lang="ru-RU" b="1" dirty="0" err="1" smtClean="0"/>
              <a:t>гиперактивного</a:t>
            </a:r>
            <a:r>
              <a:rPr lang="ru-RU" b="1" dirty="0" smtClean="0"/>
              <a:t> ребенка: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8526" y="2198400"/>
            <a:ext cx="506094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У него часто меняется настроение.</a:t>
            </a:r>
          </a:p>
          <a:p>
            <a:r>
              <a:rPr lang="ru-RU" sz="1600" dirty="0" smtClean="0"/>
              <a:t>Многие вещи его раздражают, выводят из себя.</a:t>
            </a:r>
          </a:p>
          <a:p>
            <a:r>
              <a:rPr lang="ru-RU" sz="1600" dirty="0" smtClean="0"/>
              <a:t>Обидчив, но не злопамятен.</a:t>
            </a:r>
          </a:p>
          <a:p>
            <a:r>
              <a:rPr lang="ru-RU" sz="1600" dirty="0" smtClean="0"/>
              <a:t>Может решительно отказаться от еды, которую не любит.</a:t>
            </a:r>
          </a:p>
          <a:p>
            <a:r>
              <a:rPr lang="ru-RU" sz="1600" dirty="0" smtClean="0"/>
              <a:t>Часто отвлекается на занятиях.</a:t>
            </a:r>
          </a:p>
          <a:p>
            <a:r>
              <a:rPr lang="ru-RU" sz="1600" dirty="0" smtClean="0"/>
              <a:t>Когда кто-то из ребят на него кричит, он тоже кричит в ответ.</a:t>
            </a:r>
          </a:p>
          <a:p>
            <a:r>
              <a:rPr lang="ru-RU" sz="1600" dirty="0" smtClean="0"/>
              <a:t>Может нагрубить родителям, воспитателю.</a:t>
            </a:r>
          </a:p>
          <a:p>
            <a:r>
              <a:rPr lang="ru-RU" sz="1600" dirty="0" smtClean="0"/>
              <a:t>Временами кажется, что он переполнен энергией.</a:t>
            </a:r>
          </a:p>
          <a:p>
            <a:r>
              <a:rPr lang="ru-RU" sz="1600" dirty="0" smtClean="0"/>
              <a:t>Это человек действия, рассуждать не умеет и не любит.</a:t>
            </a:r>
          </a:p>
          <a:p>
            <a:r>
              <a:rPr lang="ru-RU" sz="1600" dirty="0" smtClean="0"/>
              <a:t>Требует к себе внимания, не хочет ждать.</a:t>
            </a:r>
          </a:p>
          <a:p>
            <a:r>
              <a:rPr lang="ru-RU" sz="1600" dirty="0" smtClean="0"/>
              <a:t>В играх не подчиняется общим правилам.</a:t>
            </a:r>
          </a:p>
          <a:p>
            <a:r>
              <a:rPr lang="ru-RU" sz="1600" dirty="0" smtClean="0"/>
              <a:t>Горячится во время разговора, часто повышает голос.</a:t>
            </a:r>
          </a:p>
          <a:p>
            <a:r>
              <a:rPr lang="ru-RU" sz="1600" dirty="0" smtClean="0"/>
              <a:t>Легко забывает поручения старших, увлекается игрой.</a:t>
            </a:r>
          </a:p>
          <a:p>
            <a:r>
              <a:rPr lang="ru-RU" sz="1600" dirty="0" smtClean="0"/>
              <a:t>Любит организовывать и предводительствовать.</a:t>
            </a:r>
          </a:p>
          <a:p>
            <a:r>
              <a:rPr lang="ru-RU" sz="1600" dirty="0" smtClean="0"/>
              <a:t>Похвала и порицание действуют на него сильнее, чем на других.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271285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6858000" cy="9906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676566" y="1174234"/>
            <a:ext cx="29407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Рекомендации родителям: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751" y="2047250"/>
            <a:ext cx="57785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- Старайтесь по возможности сдерживать свои бурные аффекты.</a:t>
            </a:r>
          </a:p>
          <a:p>
            <a:r>
              <a:rPr lang="ru-RU" sz="1600" dirty="0" smtClean="0"/>
              <a:t>- Эмоционально поддерживайте детей во всех попытках конструктивного, позитивного поведения.</a:t>
            </a:r>
          </a:p>
          <a:p>
            <a:r>
              <a:rPr lang="ru-RU" sz="1600" dirty="0" smtClean="0"/>
              <a:t>- Избегайте категоричных слов и выражений, жестких оценок, упреков, угроз.</a:t>
            </a:r>
          </a:p>
          <a:p>
            <a:r>
              <a:rPr lang="ru-RU" sz="1600" dirty="0" smtClean="0"/>
              <a:t>- Старайтесь реже говорить «нет», «нельзя», «прекрати».</a:t>
            </a:r>
          </a:p>
          <a:p>
            <a:r>
              <a:rPr lang="ru-RU" sz="1600" dirty="0" smtClean="0"/>
              <a:t>- Следите за своей речью, старайтесь говорить спокойным голосом.</a:t>
            </a:r>
          </a:p>
          <a:p>
            <a:r>
              <a:rPr lang="ru-RU" sz="1600" dirty="0" smtClean="0"/>
              <a:t>- Выражая недовольство, не манипулируйте чувствами ребенка и не унижайте его.</a:t>
            </a:r>
          </a:p>
          <a:p>
            <a:r>
              <a:rPr lang="ru-RU" sz="1600" dirty="0" smtClean="0"/>
              <a:t>- Не опускайте руки! Любите вашего норовистого ребенка. Помогите ему быть успешным, преодолеть школьные трудности.</a:t>
            </a:r>
          </a:p>
          <a:p>
            <a:r>
              <a:rPr lang="ru-RU" sz="1600" dirty="0" smtClean="0"/>
              <a:t>- Играйте с ребенком в подвижные игры, заинтересуйте занятием спортом, особенно плаванием.</a:t>
            </a:r>
          </a:p>
          <a:p>
            <a:r>
              <a:rPr lang="ru-RU" sz="1600" dirty="0" smtClean="0"/>
              <a:t>- Используйте эмоциональные воздействия, содержащиеся в голосе, мимике, жестах.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309221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6858000" cy="9906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85900" y="1327835"/>
            <a:ext cx="360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Игры для </a:t>
            </a:r>
            <a:r>
              <a:rPr lang="ru-RU" b="1" dirty="0" err="1" smtClean="0"/>
              <a:t>гиперактивных</a:t>
            </a:r>
            <a:r>
              <a:rPr lang="ru-RU" b="1" dirty="0" smtClean="0"/>
              <a:t> детей:</a:t>
            </a:r>
          </a:p>
          <a:p>
            <a:pPr algn="ctr"/>
            <a:r>
              <a:rPr lang="ru-RU" b="1" dirty="0" smtClean="0"/>
              <a:t>«Лови - не лови»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93751" y="2139266"/>
            <a:ext cx="52704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Эта </a:t>
            </a:r>
            <a:r>
              <a:rPr lang="ru-RU" dirty="0" smtClean="0"/>
              <a:t>игра напоминает известную нам всем с детства игру «Съедобное - несъедобное». В данной ситуации мы можем менять условия каждый раз, чтобы ребёнку игра не наскучила. Главное объяснить малышу, когда нужно ловить, а когда не нужно ловить мяч. К примеру, можно оговорить, что если водящий кидает мяч и произносит слово, относящееся к животным, то игроки ловят мяч. </a:t>
            </a:r>
            <a:r>
              <a:rPr lang="ru-RU" dirty="0" smtClean="0"/>
              <a:t>   Если </a:t>
            </a:r>
            <a:r>
              <a:rPr lang="ru-RU" dirty="0" smtClean="0"/>
              <a:t>слово не будет иметь отношение к животным, то игроки не ловят, а отбивают мяч. Чтобы ребёнку было интересно играть, можно менять тематику (нужно ловить мяч, если водящий называет только птиц, только растения, исключительно фрукты и т. д.)</a:t>
            </a:r>
          </a:p>
          <a:p>
            <a:r>
              <a:rPr lang="ru-RU" dirty="0" smtClean="0"/>
              <a:t>     Игра </a:t>
            </a:r>
            <a:r>
              <a:rPr lang="ru-RU" dirty="0" smtClean="0"/>
              <a:t>предусмотрена на развитие внимания, умение быстро реагировать и принимать решение.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4203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647</Words>
  <Application>Microsoft Office PowerPoint</Application>
  <PresentationFormat>Лист A4 (210x297 мм)</PresentationFormat>
  <Paragraphs>39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Certified Windows</dc:creator>
  <cp:lastModifiedBy>User</cp:lastModifiedBy>
  <cp:revision>4</cp:revision>
  <dcterms:created xsi:type="dcterms:W3CDTF">2019-12-15T10:50:27Z</dcterms:created>
  <dcterms:modified xsi:type="dcterms:W3CDTF">2019-12-23T08:09:28Z</dcterms:modified>
</cp:coreProperties>
</file>