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94660"/>
  </p:normalViewPr>
  <p:slideViewPr>
    <p:cSldViewPr snapToGrid="0">
      <p:cViewPr>
        <p:scale>
          <a:sx n="80" d="100"/>
          <a:sy n="80" d="100"/>
        </p:scale>
        <p:origin x="-1656" y="-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01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16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3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28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69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4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02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91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48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67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19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8655-BBA5-4090-A722-056D86B2BA0F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28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168650" y="0"/>
            <a:ext cx="19050" cy="128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1307978"/>
            <a:ext cx="685800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87700" y="1282700"/>
            <a:ext cx="0" cy="965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0" y="2247900"/>
            <a:ext cx="685800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0" y="3091339"/>
            <a:ext cx="685800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0" y="7721914"/>
            <a:ext cx="685800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90500" y="1538387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Газета основана: сентябрь</a:t>
            </a:r>
          </a:p>
          <a:p>
            <a:r>
              <a:rPr lang="ru-RU" sz="1400" dirty="0" smtClean="0"/>
              <a:t>2007 года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40149" y="1538387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№ 3</a:t>
            </a:r>
          </a:p>
          <a:p>
            <a:r>
              <a:rPr lang="ru-RU" sz="1400" dirty="0" smtClean="0"/>
              <a:t>2019 – 2020 уч. год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2314575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Издание:</a:t>
            </a:r>
          </a:p>
          <a:p>
            <a:r>
              <a:rPr lang="ru-RU" sz="1400" dirty="0" smtClean="0">
                <a:latin typeface="Georgia" pitchFamily="18" charset="0"/>
              </a:rPr>
              <a:t>Муниципальное казенное дошкольное образовательное учреждение детский</a:t>
            </a:r>
          </a:p>
          <a:p>
            <a:r>
              <a:rPr lang="ru-RU" sz="1400" dirty="0" smtClean="0">
                <a:latin typeface="Georgia" pitchFamily="18" charset="0"/>
              </a:rPr>
              <a:t>сад № 3, </a:t>
            </a:r>
            <a:r>
              <a:rPr lang="ru-RU" sz="1400" dirty="0" err="1" smtClean="0">
                <a:latin typeface="Georgia" pitchFamily="18" charset="0"/>
              </a:rPr>
              <a:t>Узловский</a:t>
            </a:r>
            <a:r>
              <a:rPr lang="ru-RU" sz="1400" dirty="0" smtClean="0">
                <a:latin typeface="Georgia" pitchFamily="18" charset="0"/>
              </a:rPr>
              <a:t> р-н, п. Дубовка, ул. Пионерская, д. 24А, т-н: 7-14-57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4400" y="221525"/>
            <a:ext cx="2838450" cy="71976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rgbClr val="FF33CC"/>
                </a:solidFill>
                <a:effectLst>
                  <a:glow rad="101600">
                    <a:srgbClr val="FF33CC">
                      <a:alpha val="60000"/>
                    </a:srgbClr>
                  </a:glow>
                </a:effectLst>
              </a:rPr>
              <a:t>Диалог с семьей</a:t>
            </a:r>
            <a:endParaRPr lang="ru-RU" sz="2800" dirty="0">
              <a:solidFill>
                <a:srgbClr val="FF33CC"/>
              </a:solidFill>
              <a:effectLst>
                <a:glow rad="101600">
                  <a:srgbClr val="FF33CC">
                    <a:alpha val="60000"/>
                  </a:srgbClr>
                </a:glow>
              </a:effectLst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0" y="4333259"/>
            <a:ext cx="685800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502480" y="3213993"/>
            <a:ext cx="1370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Тема номера: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126238" y="3658354"/>
            <a:ext cx="4122924" cy="52322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33CC"/>
                </a:solidFill>
                <a:effectLst/>
              </a:rPr>
              <a:t>‘’</a:t>
            </a:r>
            <a:r>
              <a:rPr lang="ru-RU" sz="2800" dirty="0" smtClean="0">
                <a:solidFill>
                  <a:srgbClr val="FF33CC"/>
                </a:solidFill>
                <a:effectLst/>
              </a:rPr>
              <a:t>Здоровый образ жизни</a:t>
            </a:r>
            <a:r>
              <a:rPr lang="en-US" sz="2800" dirty="0" smtClean="0">
                <a:solidFill>
                  <a:srgbClr val="FF33CC"/>
                </a:solidFill>
                <a:effectLst/>
              </a:rPr>
              <a:t>’’</a:t>
            </a:r>
            <a:endParaRPr lang="ru-RU" sz="2800" dirty="0">
              <a:solidFill>
                <a:srgbClr val="FF33CC"/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06" y="4557513"/>
            <a:ext cx="2704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▸</a:t>
            </a:r>
            <a:r>
              <a:rPr lang="ru-RU" sz="2000" i="1" dirty="0" smtClean="0">
                <a:solidFill>
                  <a:srgbClr val="FF33CC"/>
                </a:solidFill>
              </a:rPr>
              <a:t>Содержание номера:</a:t>
            </a:r>
            <a:endParaRPr lang="ru-RU" sz="2000" i="1" dirty="0">
              <a:solidFill>
                <a:srgbClr val="FF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88" y="4969619"/>
            <a:ext cx="2256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▸1. Здоровый образ жизни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95988" y="5267402"/>
            <a:ext cx="2367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▸2. Открытие года здоровья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95988" y="5553204"/>
            <a:ext cx="2927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▸3. Русская матрешка душа России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98424" y="5866376"/>
            <a:ext cx="244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▸4. Умываемся с </a:t>
            </a:r>
            <a:r>
              <a:rPr lang="ru-RU" sz="1400" dirty="0" err="1" smtClean="0"/>
              <a:t>потешками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95988" y="6213242"/>
            <a:ext cx="4324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▸5. Полезные продукты – вредные продукты питания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95988" y="6518354"/>
            <a:ext cx="1821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▸6. Умная страничка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5988" y="6818190"/>
            <a:ext cx="1509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▸7. Говорят дети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95988" y="7098004"/>
            <a:ext cx="2335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▸8. 2 февраля </a:t>
            </a:r>
            <a:r>
              <a:rPr lang="en-US" sz="1400" dirty="0" smtClean="0"/>
              <a:t>“</a:t>
            </a:r>
            <a:r>
              <a:rPr lang="ru-RU" sz="1400" dirty="0" smtClean="0"/>
              <a:t>день Сурка</a:t>
            </a:r>
            <a:r>
              <a:rPr lang="en-US" sz="1400" dirty="0" smtClean="0"/>
              <a:t>”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15532" y="7389743"/>
            <a:ext cx="2254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▸9. Из жизни нашего ДОУ</a:t>
            </a:r>
            <a:endParaRPr lang="ru-RU" sz="14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"/>
            <a:ext cx="3187701" cy="13137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699" b="95318" l="5686" r="98328">
                        <a14:foregroundMark x1="6020" y1="19064" x2="6020" y2="19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6549" y="4657823"/>
            <a:ext cx="2616200" cy="261620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4256633" y="7921501"/>
            <a:ext cx="68304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Редакционная коллегия</a:t>
            </a:r>
          </a:p>
          <a:p>
            <a:r>
              <a:rPr lang="ru-RU" sz="1400" dirty="0" smtClean="0">
                <a:latin typeface="Georgia" pitchFamily="18" charset="0"/>
              </a:rPr>
              <a:t>Воспитатель: Тараканова</a:t>
            </a:r>
          </a:p>
          <a:p>
            <a:r>
              <a:rPr lang="ru-RU" sz="1400" dirty="0" smtClean="0">
                <a:latin typeface="Georgia" pitchFamily="18" charset="0"/>
              </a:rPr>
              <a:t>Мария Викторовна</a:t>
            </a:r>
          </a:p>
          <a:p>
            <a:r>
              <a:rPr lang="ru-RU" sz="1400" dirty="0" smtClean="0">
                <a:latin typeface="Georgia" pitchFamily="18" charset="0"/>
              </a:rPr>
              <a:t>Экспертный совет:</a:t>
            </a:r>
          </a:p>
          <a:p>
            <a:r>
              <a:rPr lang="ru-RU" sz="1400" dirty="0" err="1" smtClean="0">
                <a:latin typeface="Georgia" pitchFamily="18" charset="0"/>
              </a:rPr>
              <a:t>Буцяк</a:t>
            </a:r>
            <a:r>
              <a:rPr lang="ru-RU" sz="1400" dirty="0" smtClean="0">
                <a:latin typeface="Georgia" pitchFamily="18" charset="0"/>
              </a:rPr>
              <a:t> Нина Николаевна,</a:t>
            </a:r>
          </a:p>
          <a:p>
            <a:r>
              <a:rPr lang="ru-RU" sz="1400" dirty="0" smtClean="0">
                <a:latin typeface="Georgia" pitchFamily="18" charset="0"/>
              </a:rPr>
              <a:t>заведующий ДОУ,</a:t>
            </a:r>
          </a:p>
          <a:p>
            <a:r>
              <a:rPr lang="ru-RU" sz="1400" dirty="0" smtClean="0">
                <a:latin typeface="Georgia" pitchFamily="18" charset="0"/>
              </a:rPr>
              <a:t>Седова Екатерина Сергеевна,</a:t>
            </a:r>
          </a:p>
          <a:p>
            <a:r>
              <a:rPr lang="ru-RU" sz="1400" dirty="0" smtClean="0">
                <a:latin typeface="Georgia" pitchFamily="18" charset="0"/>
              </a:rPr>
              <a:t>зам. заведующего по </a:t>
            </a:r>
            <a:r>
              <a:rPr lang="ru-RU" sz="1400" dirty="0" err="1" smtClean="0">
                <a:latin typeface="Georgia" pitchFamily="18" charset="0"/>
              </a:rPr>
              <a:t>ВиМР</a:t>
            </a:r>
            <a:endParaRPr lang="ru-RU" sz="1400" dirty="0">
              <a:latin typeface="Georgia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120278" y="7740964"/>
            <a:ext cx="1" cy="2174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7760014"/>
            <a:ext cx="4120279" cy="215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1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4356" y="691634"/>
            <a:ext cx="3249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‘’</a:t>
            </a:r>
            <a:r>
              <a:rPr lang="ru-RU" sz="2400" dirty="0">
                <a:solidFill>
                  <a:srgbClr val="FF33CC"/>
                </a:solidFill>
              </a:rPr>
              <a:t>Диалог с семьей №3</a:t>
            </a:r>
            <a:r>
              <a:rPr lang="en-US" sz="2400" dirty="0">
                <a:solidFill>
                  <a:srgbClr val="FF33CC"/>
                </a:solidFill>
              </a:rPr>
              <a:t>’’</a:t>
            </a:r>
            <a:endParaRPr lang="ru-RU" sz="2400" dirty="0">
              <a:solidFill>
                <a:srgbClr val="FF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4965" y="1153299"/>
            <a:ext cx="300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/>
              <a:t>Самая умная страничка</a:t>
            </a:r>
            <a:endParaRPr lang="ru-RU" sz="2000" b="1" i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03" y="1933833"/>
            <a:ext cx="4068226" cy="4068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1125" y="6121398"/>
            <a:ext cx="2488676" cy="32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47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9286" y="818634"/>
            <a:ext cx="3759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</a:rPr>
              <a:t>‘’</a:t>
            </a:r>
            <a:r>
              <a:rPr lang="ru-RU" sz="2800" dirty="0">
                <a:solidFill>
                  <a:srgbClr val="FF33CC"/>
                </a:solidFill>
              </a:rPr>
              <a:t>Диалог с семьей №3</a:t>
            </a:r>
            <a:r>
              <a:rPr lang="en-US" sz="2800" dirty="0">
                <a:solidFill>
                  <a:srgbClr val="FF33CC"/>
                </a:solidFill>
              </a:rPr>
              <a:t>’’</a:t>
            </a:r>
            <a:endParaRPr lang="ru-RU" sz="2800" dirty="0">
              <a:solidFill>
                <a:srgbClr val="FF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341854"/>
            <a:ext cx="2115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/>
              <a:t>Говорят дети</a:t>
            </a:r>
            <a:endParaRPr lang="ru-RU" sz="2400" b="1" i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932" y="2249388"/>
            <a:ext cx="4030133" cy="3022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25" y="5717857"/>
            <a:ext cx="5070475" cy="31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99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3627" y="818634"/>
            <a:ext cx="3249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‘’</a:t>
            </a:r>
            <a:r>
              <a:rPr lang="ru-RU" sz="2400" dirty="0">
                <a:solidFill>
                  <a:srgbClr val="FF33CC"/>
                </a:solidFill>
              </a:rPr>
              <a:t>Диалог с семьей №3</a:t>
            </a:r>
            <a:r>
              <a:rPr lang="en-US" sz="2400" dirty="0">
                <a:solidFill>
                  <a:srgbClr val="FF33CC"/>
                </a:solidFill>
              </a:rPr>
              <a:t>’’</a:t>
            </a:r>
            <a:endParaRPr lang="ru-RU" sz="2400" dirty="0">
              <a:solidFill>
                <a:srgbClr val="FF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9918" y="144780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жизни нашего ДОУ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5700" y="2187833"/>
            <a:ext cx="454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Хлеб блокадного города</a:t>
            </a:r>
          </a:p>
          <a:p>
            <a:r>
              <a:rPr lang="ru-RU" sz="1200" dirty="0" smtClean="0"/>
              <a:t>27 января 2020 года мы отмечаем День полного освобождения Ленинграда от фашистской блокады. Ровно 76 лет назад в январе 1944 года Ленинград отпраздновал свою Победу. Победу тех, кто сражался с врагом, чтобы отстоять родной город, кто пережил все тяготы жесточайшей блокады, кто жил и боролся, несмотря на холод и голод, бомбежки и артобстрелы долгих 900 дней и ночей. К исторической дате МКДОУ д/с №3 поддержали Всероссийскую акцию памяти «Блокадный хлеб» и провели для воспитанников беседу «Хлеб блокадного города»</a:t>
            </a:r>
          </a:p>
          <a:p>
            <a:r>
              <a:rPr lang="ru-RU" sz="1200" dirty="0" smtClean="0"/>
              <a:t>       Воспитатель подготовительной группы, Максимова С.В.,  рассказала ребятам о тяжелых испытаниях, выпавших на долю жителей осажденного города Ленинграда: о голоде и холоде, о детях и женщинах, работавших наравне с мужчинами на заводах, о защите и обороне Ленинграда советскими солдатами. Затаив дыхание слушали рассказ ребята о блокадном хлебе, о том, что значили в то время хлебные карточки, о составе блокадного хлеба. Для того, чтобы дети воочию увидели норму суточного хлебного пайка, приготовила кусочки хлеба в 125 грамм и в 250 грамм.</a:t>
            </a:r>
          </a:p>
          <a:p>
            <a:r>
              <a:rPr lang="ru-RU" sz="1200" dirty="0" smtClean="0"/>
              <a:t>      В заключение мероприятия минутой молчания почтили память ленинградцев, погибших во время блокады.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69" y="6415087"/>
            <a:ext cx="4102101" cy="25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8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9827" y="666234"/>
            <a:ext cx="3249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‘’</a:t>
            </a:r>
            <a:r>
              <a:rPr lang="ru-RU" sz="2400" dirty="0">
                <a:solidFill>
                  <a:srgbClr val="FF33CC"/>
                </a:solidFill>
              </a:rPr>
              <a:t>Диалог с семьей №3</a:t>
            </a:r>
            <a:r>
              <a:rPr lang="en-US" sz="2400" dirty="0">
                <a:solidFill>
                  <a:srgbClr val="FF33CC"/>
                </a:solidFill>
              </a:rPr>
              <a:t>’’</a:t>
            </a:r>
            <a:endParaRPr lang="ru-RU" sz="2400" dirty="0">
              <a:solidFill>
                <a:srgbClr val="FF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9827" y="1768545"/>
            <a:ext cx="3429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Открытие Года памяти и славы</a:t>
            </a:r>
          </a:p>
          <a:p>
            <a:r>
              <a:rPr lang="ru-RU" sz="1400" dirty="0" smtClean="0"/>
              <a:t>2020 год – год особенный. Человечество отмечает 75-летие Победы советского народа в Великой Отечественной войне – один из величайших праздников в истории нашего Отечества, в судьбе каждого российского города и села, в памяти каждой российской семьи. 27 января, в День полного освобождения Ленинграда от фашисткой блокады, в нашем ДОУ прошло торжественное открытие Года памяти и славы. Впереди предстоит большая и интересная работа, направленная на патриотическое и духовно-нравственное воспитание дошкольников.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777" y="6044645"/>
            <a:ext cx="4483100" cy="22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3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9827" y="637064"/>
            <a:ext cx="3249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‘’</a:t>
            </a:r>
            <a:r>
              <a:rPr lang="ru-RU" sz="2400" dirty="0">
                <a:solidFill>
                  <a:srgbClr val="FF33CC"/>
                </a:solidFill>
              </a:rPr>
              <a:t>Диалог с семьей №3</a:t>
            </a:r>
            <a:r>
              <a:rPr lang="en-US" sz="2400" dirty="0">
                <a:solidFill>
                  <a:srgbClr val="FF33CC"/>
                </a:solidFill>
              </a:rPr>
              <a:t>’’</a:t>
            </a:r>
            <a:endParaRPr lang="ru-RU" sz="2400" dirty="0">
              <a:solidFill>
                <a:srgbClr val="FF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7316" y="1187966"/>
            <a:ext cx="1914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/>
              <a:t>Лыжня России</a:t>
            </a:r>
            <a:endParaRPr lang="ru-RU" sz="2000" b="1" i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5300" y="1824693"/>
            <a:ext cx="3327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Ежегодно десятки тысяч жителей нашей страны всех возрастов и уровня владения лыжами собираются вместе, чтобы преодолеть дистанцию, пообщаться с единомышленниками, зарядиться энергией и просто получить удовольствие.</a:t>
            </a:r>
          </a:p>
          <a:p>
            <a:r>
              <a:rPr lang="ru-RU" sz="1200" dirty="0" smtClean="0"/>
              <a:t>     7 февраля массовая лыжная гонка прошла в </a:t>
            </a:r>
            <a:r>
              <a:rPr lang="ru-RU" sz="1200" dirty="0" err="1" smtClean="0"/>
              <a:t>Узловском</a:t>
            </a:r>
            <a:r>
              <a:rPr lang="ru-RU" sz="1200" dirty="0" smtClean="0"/>
              <a:t> районе на территории лыжной базы в урочище Красного леса. По традиции, участие в этом соревновании принял глава администрации </a:t>
            </a:r>
            <a:r>
              <a:rPr lang="ru-RU" sz="1200" dirty="0" err="1" smtClean="0"/>
              <a:t>Н.Н.Терехов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99" y="4087812"/>
            <a:ext cx="3763951" cy="2465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773" y="6692661"/>
            <a:ext cx="34417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63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5227" y="780534"/>
            <a:ext cx="3249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‘’</a:t>
            </a:r>
            <a:r>
              <a:rPr lang="ru-RU" sz="2400" dirty="0">
                <a:solidFill>
                  <a:srgbClr val="FF33CC"/>
                </a:solidFill>
              </a:rPr>
              <a:t>Диалог с семьей №3</a:t>
            </a:r>
            <a:r>
              <a:rPr lang="en-US" sz="2400" dirty="0">
                <a:solidFill>
                  <a:srgbClr val="FF33CC"/>
                </a:solidFill>
              </a:rPr>
              <a:t>’’</a:t>
            </a:r>
            <a:endParaRPr lang="ru-RU" sz="2400" dirty="0">
              <a:solidFill>
                <a:srgbClr val="FF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9000" y="1644452"/>
            <a:ext cx="5346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Зимние прогулки</a:t>
            </a:r>
          </a:p>
          <a:p>
            <a:r>
              <a:rPr lang="ru-RU" sz="1200" dirty="0" smtClean="0"/>
              <a:t>Зима –– долгожданная и любимая пора для детей. Ведь все кругом превращается в сказочную страну: деревья запорошены снегом; снег блестит, сверкает на солнце, а в морозную погоду скрепит под ногами. Можно долгое время стоять и любоваться этой красотой.</a:t>
            </a:r>
          </a:p>
          <a:p>
            <a:endParaRPr lang="ru-RU" sz="1200" dirty="0" smtClean="0"/>
          </a:p>
          <a:p>
            <a:r>
              <a:rPr lang="ru-RU" sz="1200" dirty="0" smtClean="0"/>
              <a:t>Прогулки зимой – не только прекрасное время для наблюдений за красотой природы, но и время развлечений на открытом воздухе и замечательный способ оздоровления.</a:t>
            </a:r>
          </a:p>
          <a:p>
            <a:endParaRPr lang="ru-RU" sz="1200" dirty="0" smtClean="0"/>
          </a:p>
          <a:p>
            <a:r>
              <a:rPr lang="ru-RU" sz="1200" dirty="0" smtClean="0"/>
              <a:t>Зимние прогулки чрезвычайно полезны для детского организма, так как зимний воздух гораздо более насыщен кислородом, чем летний, а при морозе не выживают болезнетворные бактерии, поэтому воздух становится практически стерильным. К тому же зимние прогулки благотворно влияют на здоровье ребенка, его иммунитет, так как происходит закаливание организма.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4720889"/>
            <a:ext cx="2390343" cy="2175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50" y="6686589"/>
            <a:ext cx="2524830" cy="23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2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4427" y="602734"/>
            <a:ext cx="3249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‘’</a:t>
            </a:r>
            <a:r>
              <a:rPr lang="ru-RU" sz="2400" dirty="0">
                <a:solidFill>
                  <a:srgbClr val="FF33CC"/>
                </a:solidFill>
              </a:rPr>
              <a:t>Диалог с семьей №3</a:t>
            </a:r>
            <a:r>
              <a:rPr lang="en-US" sz="2400" dirty="0">
                <a:solidFill>
                  <a:srgbClr val="FF33CC"/>
                </a:solidFill>
              </a:rPr>
              <a:t>’’</a:t>
            </a:r>
            <a:endParaRPr lang="ru-RU" sz="2400" dirty="0">
              <a:solidFill>
                <a:srgbClr val="FF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8400" y="1242516"/>
            <a:ext cx="477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А сердце память бережет</a:t>
            </a:r>
          </a:p>
          <a:p>
            <a:r>
              <a:rPr lang="ru-RU" sz="1200" dirty="0" smtClean="0"/>
              <a:t>15 февраля 2020г. исполняется 31 год со дня вывода Ограниченного контингента советских войск с территории Демократической Республики Афганистан.</a:t>
            </a:r>
          </a:p>
          <a:p>
            <a:endParaRPr lang="ru-RU" sz="1200" dirty="0" smtClean="0"/>
          </a:p>
          <a:p>
            <a:r>
              <a:rPr lang="ru-RU" sz="1200" dirty="0" smtClean="0"/>
              <a:t>14 февраля 2020г. в МКДОУ д/с №3 с воспитанниками подготовительной группы состоялась тематическая беседа, посвященная 31 годовщине вывода войск из Афганистана «А сердце память бережет». На беседу  был приглашен Ветеранов Афганистана Селютин Юрий Геннадьевич.</a:t>
            </a:r>
          </a:p>
          <a:p>
            <a:endParaRPr lang="ru-RU" sz="1200" dirty="0" smtClean="0"/>
          </a:p>
          <a:p>
            <a:r>
              <a:rPr lang="ru-RU" sz="1200" dirty="0" smtClean="0"/>
              <a:t>Юрий Геннадьевич своим рассказом вызвал интерес к историческому и героическому прошлому нашего народа. Дети с интересом слушали и задавали вопросы.</a:t>
            </a:r>
          </a:p>
          <a:p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66" y="4104838"/>
            <a:ext cx="2802631" cy="2410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6515100"/>
            <a:ext cx="3012782" cy="263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3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4356" y="831334"/>
            <a:ext cx="3249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‘’</a:t>
            </a:r>
            <a:r>
              <a:rPr lang="ru-RU" sz="2400" dirty="0">
                <a:solidFill>
                  <a:srgbClr val="FF33CC"/>
                </a:solidFill>
              </a:rPr>
              <a:t>Диалог с семьей №3</a:t>
            </a:r>
            <a:r>
              <a:rPr lang="en-US" sz="2400" dirty="0">
                <a:solidFill>
                  <a:srgbClr val="FF33CC"/>
                </a:solidFill>
              </a:rPr>
              <a:t>’’</a:t>
            </a:r>
            <a:endParaRPr lang="ru-RU" sz="2400" dirty="0">
              <a:solidFill>
                <a:srgbClr val="FF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100" y="1758414"/>
            <a:ext cx="56007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Праздник «День защитника Отечества»</a:t>
            </a:r>
          </a:p>
          <a:p>
            <a:r>
              <a:rPr lang="ru-RU" sz="1200" dirty="0" smtClean="0"/>
              <a:t>23 февраля, наша страна будет отмечать День защитника Отечества, День Рождения Российской армии. Нет в нашей стране семьи, в которой  в этот день не отмечался бы мужской праздник. И нет такого дошкольного учреждения, где не проводились бы торжественные мероприятия в честь этого красного дня календаря.</a:t>
            </a:r>
          </a:p>
          <a:p>
            <a:endParaRPr lang="ru-RU" sz="1200" dirty="0" smtClean="0"/>
          </a:p>
          <a:p>
            <a:r>
              <a:rPr lang="ru-RU" sz="1200" dirty="0" smtClean="0"/>
              <a:t>            День защитника Отечества воспитывает в детях чувство патриотизма, уважение к воинам, сопричастности к лучшим традициям своей Родины. Это праздник настоящих мужчин — смелых, отважных, ловких, надёжных, а также праздник мальчиков, которые вырастут и станут защитниками Отечества. Мероприятия, посвященные 23 февраля, закладывают в душах детей зёрнышки патриотизма, чувства долга и ответственности перед Родиной.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99" y="4359314"/>
            <a:ext cx="2916768" cy="2187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6654800"/>
            <a:ext cx="3365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50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4356" y="831334"/>
            <a:ext cx="3249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‘’</a:t>
            </a:r>
            <a:r>
              <a:rPr lang="ru-RU" sz="2400" dirty="0">
                <a:solidFill>
                  <a:srgbClr val="FF33CC"/>
                </a:solidFill>
              </a:rPr>
              <a:t>Диалог с семьей №3</a:t>
            </a:r>
            <a:r>
              <a:rPr lang="en-US" sz="2400" dirty="0">
                <a:solidFill>
                  <a:srgbClr val="FF33CC"/>
                </a:solidFill>
              </a:rPr>
              <a:t>’’</a:t>
            </a:r>
            <a:endParaRPr lang="ru-RU" sz="2400" dirty="0">
              <a:solidFill>
                <a:srgbClr val="FF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2322" y="1292999"/>
            <a:ext cx="3429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С праздником 8 марта!</a:t>
            </a:r>
          </a:p>
          <a:p>
            <a:endParaRPr lang="ru-RU" sz="1400" dirty="0"/>
          </a:p>
          <a:p>
            <a:r>
              <a:rPr lang="ru-RU" sz="1400" dirty="0"/>
              <a:t>Дорогие наши мамочки! Милые бабушки! Очаровательные девочки! Уважаемые сотрудницы! Администрация детского сада поздравляет Вас с праздником 8 Марта!</a:t>
            </a:r>
          </a:p>
          <a:p>
            <a:endParaRPr lang="ru-RU" sz="1400" dirty="0"/>
          </a:p>
          <a:p>
            <a:r>
              <a:rPr lang="ru-RU" sz="1400" dirty="0"/>
              <a:t> </a:t>
            </a:r>
          </a:p>
          <a:p>
            <a:endParaRPr lang="ru-RU" sz="1400" dirty="0"/>
          </a:p>
          <a:p>
            <a:r>
              <a:rPr lang="ru-RU" sz="1400" dirty="0"/>
              <a:t>Прекрасные женщины,</a:t>
            </a:r>
          </a:p>
          <a:p>
            <a:r>
              <a:rPr lang="ru-RU" sz="1400" dirty="0"/>
              <a:t>С весенним вас днём!</a:t>
            </a:r>
          </a:p>
          <a:p>
            <a:r>
              <a:rPr lang="ru-RU" sz="1400" dirty="0"/>
              <a:t>Пускай светит солнце</a:t>
            </a:r>
          </a:p>
          <a:p>
            <a:r>
              <a:rPr lang="ru-RU" sz="1400" dirty="0"/>
              <a:t>За вашим окном!</a:t>
            </a:r>
          </a:p>
          <a:p>
            <a:endParaRPr lang="ru-RU" sz="1400" dirty="0"/>
          </a:p>
          <a:p>
            <a:r>
              <a:rPr lang="ru-RU" sz="1400" dirty="0"/>
              <a:t>Пускай расцветают</a:t>
            </a:r>
          </a:p>
          <a:p>
            <a:r>
              <a:rPr lang="ru-RU" sz="1400" dirty="0"/>
              <a:t>В душе цветы!</a:t>
            </a:r>
          </a:p>
          <a:p>
            <a:r>
              <a:rPr lang="ru-RU" sz="1400" dirty="0"/>
              <a:t>Пускай оживают</a:t>
            </a:r>
          </a:p>
          <a:p>
            <a:r>
              <a:rPr lang="ru-RU" sz="1400" dirty="0"/>
              <a:t>Скорей мечты!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322" y="5478760"/>
            <a:ext cx="5131830" cy="384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4060" y="2859206"/>
            <a:ext cx="3492739" cy="2619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8725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4356" y="831334"/>
            <a:ext cx="3249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‘’</a:t>
            </a:r>
            <a:r>
              <a:rPr lang="ru-RU" sz="2400" dirty="0">
                <a:solidFill>
                  <a:srgbClr val="FF33CC"/>
                </a:solidFill>
              </a:rPr>
              <a:t>Диалог с семьей №3</a:t>
            </a:r>
            <a:r>
              <a:rPr lang="en-US" sz="2400" dirty="0">
                <a:solidFill>
                  <a:srgbClr val="FF33CC"/>
                </a:solidFill>
              </a:rPr>
              <a:t>’’</a:t>
            </a:r>
            <a:endParaRPr lang="ru-RU" sz="2400" dirty="0">
              <a:solidFill>
                <a:srgbClr val="FF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500" y="1552645"/>
            <a:ext cx="49149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 3 по 5  марта в нашем ДОУ прошли утренники, посвященные Дню 8 Марта.  Дети пришли на утренник нарядные весёлые в предвкушении праздника. И их надежды оправдались. Воспитатели, участвующие  в празднике проявили себя хорошими артистами, показав всё своё творческое мастерство, артистизм, задор и организационные способности.  Дети своими стихами, танцами, песнями и сценками подарили мамам много добрых слов, нежности и внимания.        </a:t>
            </a:r>
          </a:p>
          <a:p>
            <a:endParaRPr lang="ru-RU" sz="1400" dirty="0"/>
          </a:p>
          <a:p>
            <a:r>
              <a:rPr lang="ru-RU" sz="1400" dirty="0"/>
              <a:t>С праздником, Вас, милые женщины!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4274504"/>
            <a:ext cx="2959100" cy="2219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6753475"/>
            <a:ext cx="30988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15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736600"/>
            <a:ext cx="2737416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33CC"/>
                </a:solidFill>
              </a:rPr>
              <a:t>‘’</a:t>
            </a:r>
            <a:r>
              <a:rPr lang="ru-RU" sz="2000" dirty="0" smtClean="0">
                <a:solidFill>
                  <a:srgbClr val="FF33CC"/>
                </a:solidFill>
              </a:rPr>
              <a:t>Диалог с семьей №3</a:t>
            </a:r>
            <a:r>
              <a:rPr lang="en-US" sz="2000" dirty="0" smtClean="0">
                <a:solidFill>
                  <a:srgbClr val="FF33CC"/>
                </a:solidFill>
              </a:rPr>
              <a:t>’’</a:t>
            </a:r>
            <a:endParaRPr lang="ru-RU" sz="2000" dirty="0">
              <a:solidFill>
                <a:srgbClr val="FF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900" y="1358900"/>
            <a:ext cx="59055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Здоровье – это состояние полного физического, психического и социального благополучия.</a:t>
            </a:r>
          </a:p>
          <a:p>
            <a:r>
              <a:rPr lang="ru-RU" sz="1200" dirty="0" smtClean="0"/>
              <a:t>Поэтому для дошкольных образовательных учреждений основным является, создание условий</a:t>
            </a:r>
          </a:p>
          <a:p>
            <a:r>
              <a:rPr lang="ru-RU" sz="1200" dirty="0" smtClean="0"/>
              <a:t>для полноценного физического и психического здоровья детей, укрепление индивидуального</a:t>
            </a:r>
          </a:p>
          <a:p>
            <a:r>
              <a:rPr lang="ru-RU" sz="1200" dirty="0" smtClean="0"/>
              <a:t>здоровья каждого ребенка, приобщение детей к здоровому образу жизни, выполнению правил</a:t>
            </a:r>
          </a:p>
          <a:p>
            <a:r>
              <a:rPr lang="ru-RU" sz="1200" dirty="0" smtClean="0"/>
              <a:t>безопасности.</a:t>
            </a:r>
          </a:p>
          <a:p>
            <a:r>
              <a:rPr lang="ru-RU" sz="1200" dirty="0" smtClean="0"/>
              <a:t> В современном мире дети испытывают двигательный дефицит, т.е. количество движений</a:t>
            </a:r>
          </a:p>
          <a:p>
            <a:r>
              <a:rPr lang="ru-RU" sz="1200" dirty="0" smtClean="0"/>
              <a:t>производимых в течение дня, ниже возрастным нормам.</a:t>
            </a:r>
          </a:p>
          <a:p>
            <a:r>
              <a:rPr lang="ru-RU" sz="1200" dirty="0" smtClean="0"/>
              <a:t>В детском саду и дома дети большую часть времени проводят в статичном положении (за</a:t>
            </a:r>
          </a:p>
          <a:p>
            <a:r>
              <a:rPr lang="ru-RU" sz="1200" dirty="0" smtClean="0"/>
              <a:t>столом, за компьютером, телефоном, играя в игры). Это приводит к утомляемости, снижается</a:t>
            </a:r>
          </a:p>
          <a:p>
            <a:r>
              <a:rPr lang="ru-RU" sz="1200" dirty="0" smtClean="0"/>
              <a:t>работоспособность и влечет за собой нарушение осанки, искривление позвоночника,</a:t>
            </a:r>
          </a:p>
          <a:p>
            <a:r>
              <a:rPr lang="ru-RU" sz="1200" dirty="0" smtClean="0"/>
              <a:t>плоскостопие, задержку возрастного развития.</a:t>
            </a:r>
          </a:p>
          <a:p>
            <a:r>
              <a:rPr lang="ru-RU" sz="1200" dirty="0" smtClean="0"/>
              <a:t>Основная цель, которую мы поставили перед собой, коллектив ДОУ - это сохранение и</a:t>
            </a:r>
          </a:p>
          <a:p>
            <a:r>
              <a:rPr lang="ru-RU" sz="1200" dirty="0" smtClean="0"/>
              <a:t>укрепление здоровья детей, улучшение их двигательного статуса с учётом индивидуальных</a:t>
            </a:r>
          </a:p>
          <a:p>
            <a:r>
              <a:rPr lang="ru-RU" sz="1200" dirty="0" smtClean="0"/>
              <a:t>возможностей и способностей; формирование у родителей, педагогов, воспитанников</a:t>
            </a:r>
          </a:p>
          <a:p>
            <a:r>
              <a:rPr lang="ru-RU" sz="1200" dirty="0" smtClean="0"/>
              <a:t>ответственности в деле сохранения собственного здоровья.</a:t>
            </a:r>
          </a:p>
          <a:p>
            <a:r>
              <a:rPr lang="ru-RU" sz="1200" dirty="0" smtClean="0"/>
              <a:t>В процессе нашей деятельности мы стремимся решить следующие задачи:</a:t>
            </a:r>
          </a:p>
          <a:p>
            <a:r>
              <a:rPr lang="ru-RU" sz="1200" dirty="0" smtClean="0"/>
              <a:t> обеспечить условия для физического и психологического благополучия участников</a:t>
            </a:r>
          </a:p>
          <a:p>
            <a:r>
              <a:rPr lang="ru-RU" sz="1200" dirty="0" err="1" smtClean="0"/>
              <a:t>воспитательно</a:t>
            </a:r>
            <a:r>
              <a:rPr lang="ru-RU" sz="1200" dirty="0" smtClean="0"/>
              <a:t>-образовательного процесса;</a:t>
            </a:r>
          </a:p>
          <a:p>
            <a:r>
              <a:rPr lang="ru-RU" sz="1200" dirty="0" smtClean="0"/>
              <a:t> формировать доступные представления и знания о пользе занятий физическими</a:t>
            </a:r>
          </a:p>
          <a:p>
            <a:r>
              <a:rPr lang="ru-RU" sz="1200" dirty="0" smtClean="0"/>
              <a:t>упражнениями, об основных гигиенических требованиях и правилах;</a:t>
            </a:r>
          </a:p>
          <a:p>
            <a:r>
              <a:rPr lang="ru-RU" sz="1200" dirty="0" smtClean="0"/>
              <a:t> реализовать системный подход в использовании всех средств и форм образовательной</a:t>
            </a:r>
          </a:p>
          <a:p>
            <a:r>
              <a:rPr lang="ru-RU" sz="1200" dirty="0" smtClean="0"/>
              <a:t>работы с дошкольниками для своевременного развития жизненно важных</a:t>
            </a:r>
          </a:p>
          <a:p>
            <a:r>
              <a:rPr lang="ru-RU" sz="1200" dirty="0" smtClean="0"/>
              <a:t>двигательных навыков и способностей детей;</a:t>
            </a:r>
          </a:p>
          <a:p>
            <a:r>
              <a:rPr lang="ru-RU" sz="1200" dirty="0" smtClean="0"/>
              <a:t> формировать основы безопасности жизнедеятельности;</a:t>
            </a:r>
          </a:p>
          <a:p>
            <a:r>
              <a:rPr lang="ru-RU" sz="1200" dirty="0" smtClean="0"/>
              <a:t> оказывать всестороннюю помощь семье в обеспечении здоровья детей и приобщению</a:t>
            </a:r>
          </a:p>
          <a:p>
            <a:r>
              <a:rPr lang="ru-RU" sz="1200" dirty="0" smtClean="0"/>
              <a:t>их к здоровому образу жизни.</a:t>
            </a:r>
          </a:p>
          <a:p>
            <a:r>
              <a:rPr lang="ru-RU" sz="1200" dirty="0" smtClean="0"/>
              <a:t>Наиболее эффективными формами взаимодействия являются:</a:t>
            </a:r>
          </a:p>
          <a:p>
            <a:r>
              <a:rPr lang="ru-RU" sz="1200" dirty="0" smtClean="0"/>
              <a:t> утренняя гимнастика;</a:t>
            </a:r>
          </a:p>
          <a:p>
            <a:r>
              <a:rPr lang="ru-RU" sz="1200" dirty="0" smtClean="0"/>
              <a:t> гимнастика после дневного сна с закаливающими процедурами;</a:t>
            </a:r>
          </a:p>
          <a:p>
            <a:r>
              <a:rPr lang="ru-RU" sz="1200" dirty="0" smtClean="0"/>
              <a:t> занятия, прогулки, походы;</a:t>
            </a:r>
          </a:p>
          <a:p>
            <a:r>
              <a:rPr lang="ru-RU" sz="1200" dirty="0" smtClean="0"/>
              <a:t> совместные досуги с родителями и младшими школьниками;</a:t>
            </a:r>
          </a:p>
          <a:p>
            <a:r>
              <a:rPr lang="ru-RU" sz="1200" dirty="0" smtClean="0"/>
              <a:t> спортивные праздники и развлечения;</a:t>
            </a:r>
          </a:p>
          <a:p>
            <a:r>
              <a:rPr lang="ru-RU" sz="1200" dirty="0" smtClean="0"/>
              <a:t> </a:t>
            </a:r>
            <a:r>
              <a:rPr lang="ru-RU" sz="1200" dirty="0" err="1" smtClean="0"/>
              <a:t>валеологическое</a:t>
            </a:r>
            <a:r>
              <a:rPr lang="ru-RU" sz="1200" dirty="0" smtClean="0"/>
              <a:t> образование детей.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952044"/>
            <a:ext cx="67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ЗОЖ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19863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5000" y="1922940"/>
            <a:ext cx="5816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Здоровый образ жизни (ЗОЖ) — образ жизни отдельного человека с целью профилактики</a:t>
            </a:r>
          </a:p>
          <a:p>
            <a:r>
              <a:rPr lang="ru-RU" sz="1200" dirty="0" smtClean="0"/>
              <a:t>болезней и укрепления здоровья. ЗОЖ - это концепция жизнедеятельности человека,</a:t>
            </a:r>
          </a:p>
          <a:p>
            <a:r>
              <a:rPr lang="ru-RU" sz="1200" dirty="0" smtClean="0"/>
              <a:t>направленная на улучшение и сохранение здоровья с помощью соответствующего питания,</a:t>
            </a:r>
          </a:p>
          <a:p>
            <a:r>
              <a:rPr lang="ru-RU" sz="1200" dirty="0" smtClean="0"/>
              <a:t>физической подготовки, морального настроя и отказа от вредных привычек.</a:t>
            </a:r>
          </a:p>
          <a:p>
            <a:r>
              <a:rPr lang="ru-RU" sz="1200" dirty="0" smtClean="0"/>
              <a:t> Здоровый образ жизни является предпосылкой для развития разных сторон</a:t>
            </a:r>
          </a:p>
          <a:p>
            <a:r>
              <a:rPr lang="ru-RU" sz="1200" dirty="0" smtClean="0"/>
              <a:t>жизнедеятельности человека, достижения им активного долголетия и полноценного</a:t>
            </a:r>
          </a:p>
          <a:p>
            <a:r>
              <a:rPr lang="ru-RU" sz="1200" dirty="0" smtClean="0"/>
              <a:t>выполнения социальных функций.</a:t>
            </a:r>
          </a:p>
          <a:p>
            <a:r>
              <a:rPr lang="ru-RU" sz="1200" dirty="0" smtClean="0"/>
              <a:t> Актуальность здорового образа жизни вызвана возрастанием и изменением характера</a:t>
            </a:r>
          </a:p>
          <a:p>
            <a:r>
              <a:rPr lang="ru-RU" sz="1200" dirty="0" smtClean="0"/>
              <a:t>нагрузок на организм человека в связи с усложнением общественной жизни, увеличением</a:t>
            </a:r>
          </a:p>
          <a:p>
            <a:r>
              <a:rPr lang="ru-RU" sz="1200" dirty="0" smtClean="0"/>
              <a:t>рисков техногенного, экологического, психологического, политического и военного</a:t>
            </a:r>
          </a:p>
          <a:p>
            <a:r>
              <a:rPr lang="ru-RU" sz="1200" dirty="0" smtClean="0"/>
              <a:t>характера, провоцирующих негативные сдвиги в состоянии здоровья.</a:t>
            </a:r>
          </a:p>
          <a:p>
            <a:r>
              <a:rPr lang="ru-RU" sz="1200" dirty="0" smtClean="0"/>
              <a:t>Элементы ЗОЖ</a:t>
            </a:r>
          </a:p>
          <a:p>
            <a:r>
              <a:rPr lang="ru-RU" sz="1200" dirty="0" smtClean="0"/>
              <a:t> Здоровый образ жизни — это активное участие в трудовой, общественной, </a:t>
            </a:r>
            <a:r>
              <a:rPr lang="ru-RU" sz="1200" dirty="0" err="1" smtClean="0"/>
              <a:t>семейнобытовой</a:t>
            </a:r>
            <a:r>
              <a:rPr lang="ru-RU" sz="1200" dirty="0" smtClean="0"/>
              <a:t>, досуговой формах жизнедеятельности человека.</a:t>
            </a:r>
          </a:p>
          <a:p>
            <a:r>
              <a:rPr lang="ru-RU" sz="1200" dirty="0" smtClean="0"/>
              <a:t>В узко биологическом смысле речь идет о физиологических адаптационных возможностях</a:t>
            </a:r>
          </a:p>
          <a:p>
            <a:r>
              <a:rPr lang="ru-RU" sz="1200" dirty="0" smtClean="0"/>
              <a:t>человека к воздействиям внешней среды и изменениям состояний внутренней среды. Авторы,</a:t>
            </a:r>
          </a:p>
          <a:p>
            <a:r>
              <a:rPr lang="ru-RU" sz="1200" dirty="0" smtClean="0"/>
              <a:t>пишущие на эту тему, включают в ЗОЖ разные составляющие, но большинство из них</a:t>
            </a:r>
          </a:p>
          <a:p>
            <a:r>
              <a:rPr lang="ru-RU" sz="1200" dirty="0" smtClean="0"/>
              <a:t>считают базовыми:</a:t>
            </a:r>
          </a:p>
          <a:p>
            <a:r>
              <a:rPr lang="ru-RU" sz="1200" dirty="0" smtClean="0"/>
              <a:t> воспитание с раннего детства здоровых привычек и навыков;</a:t>
            </a:r>
          </a:p>
          <a:p>
            <a:r>
              <a:rPr lang="ru-RU" sz="1200" dirty="0" smtClean="0"/>
              <a:t> окружающая среда: безопасная и благоприятная для обитания, знания о влиянии</a:t>
            </a:r>
          </a:p>
          <a:p>
            <a:r>
              <a:rPr lang="ru-RU" sz="1200" dirty="0" smtClean="0"/>
              <a:t>окружающих предметов на здоровье;</a:t>
            </a:r>
          </a:p>
          <a:p>
            <a:r>
              <a:rPr lang="ru-RU" sz="1200" dirty="0" smtClean="0"/>
              <a:t> отказ от вредных привычек: самоотравления легальными наркотиками (</a:t>
            </a:r>
            <a:r>
              <a:rPr lang="ru-RU" sz="1200" dirty="0" err="1" smtClean="0"/>
              <a:t>алкоядом</a:t>
            </a:r>
            <a:r>
              <a:rPr lang="ru-RU" sz="1200" dirty="0" smtClean="0"/>
              <a:t>,</a:t>
            </a:r>
          </a:p>
          <a:p>
            <a:r>
              <a:rPr lang="ru-RU" sz="1200" dirty="0" err="1" smtClean="0"/>
              <a:t>табакоядом</a:t>
            </a:r>
            <a:r>
              <a:rPr lang="ru-RU" sz="1200" dirty="0" smtClean="0"/>
              <a:t>) и нелегальными;</a:t>
            </a:r>
          </a:p>
          <a:p>
            <a:r>
              <a:rPr lang="ru-RU" sz="1200" dirty="0" smtClean="0"/>
              <a:t> питание: умеренное, соответствующее физиологическим особенностям конкретного</a:t>
            </a:r>
          </a:p>
          <a:p>
            <a:r>
              <a:rPr lang="ru-RU" sz="1200" dirty="0" smtClean="0"/>
              <a:t>человека, информированность о качестве употребляемых продуктов;</a:t>
            </a:r>
          </a:p>
          <a:p>
            <a:r>
              <a:rPr lang="ru-RU" sz="1200" dirty="0" smtClean="0"/>
              <a:t> движения: физически активная жизнь, включая специальные физические упражнения</a:t>
            </a:r>
          </a:p>
          <a:p>
            <a:r>
              <a:rPr lang="ru-RU" sz="1200" dirty="0" smtClean="0"/>
              <a:t>(например, гимнастика), с учётом возрастных и физиологических особенностей;</a:t>
            </a:r>
          </a:p>
          <a:p>
            <a:r>
              <a:rPr lang="ru-RU" sz="1200" dirty="0" smtClean="0"/>
              <a:t> гигиена организма: соблюдение правил личной и общественной гигиены, владение</a:t>
            </a:r>
          </a:p>
          <a:p>
            <a:r>
              <a:rPr lang="ru-RU" sz="1200" dirty="0" smtClean="0"/>
              <a:t>навыками первой помощи; закаливание;</a:t>
            </a:r>
          </a:p>
          <a:p>
            <a:r>
              <a:rPr lang="ru-RU" sz="1200" dirty="0" smtClean="0"/>
              <a:t>На физиологическое состояние человека большое влияние оказывает его психоэмоциональное</a:t>
            </a:r>
          </a:p>
          <a:p>
            <a:r>
              <a:rPr lang="ru-RU" sz="1200" dirty="0" smtClean="0"/>
              <a:t>состояние, которое зависит, в свою очередь, от его умственных установок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3351" y="947919"/>
            <a:ext cx="427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33CC"/>
                </a:solidFill>
              </a:rPr>
              <a:t>‘’</a:t>
            </a:r>
            <a:r>
              <a:rPr lang="ru-RU" sz="3200" dirty="0">
                <a:solidFill>
                  <a:srgbClr val="FF33CC"/>
                </a:solidFill>
              </a:rPr>
              <a:t>Диалог с семьей №3</a:t>
            </a:r>
            <a:r>
              <a:rPr lang="en-US" sz="3200" dirty="0">
                <a:solidFill>
                  <a:srgbClr val="FF33CC"/>
                </a:solidFill>
              </a:rPr>
              <a:t>’’</a:t>
            </a:r>
            <a:endParaRPr lang="ru-RU" sz="32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4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40"/>
            <a:ext cx="6858000" cy="9819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0500"/>
            <a:ext cx="6858000" cy="10096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4427" y="551934"/>
            <a:ext cx="3249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‘’</a:t>
            </a:r>
            <a:r>
              <a:rPr lang="ru-RU" sz="2400" dirty="0">
                <a:solidFill>
                  <a:srgbClr val="FF33CC"/>
                </a:solidFill>
              </a:rPr>
              <a:t>Диалог с семьей №3</a:t>
            </a:r>
            <a:r>
              <a:rPr lang="en-US" sz="2400" dirty="0">
                <a:solidFill>
                  <a:srgbClr val="FF33CC"/>
                </a:solidFill>
              </a:rPr>
              <a:t>’’</a:t>
            </a:r>
            <a:endParaRPr lang="ru-RU" sz="2400" dirty="0">
              <a:solidFill>
                <a:srgbClr val="FF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5975" y="1013599"/>
            <a:ext cx="52260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Использование игровых ситуаций в формировании понятий</a:t>
            </a:r>
          </a:p>
          <a:p>
            <a:r>
              <a:rPr lang="ru-RU" sz="1200" dirty="0" smtClean="0"/>
              <a:t>о здоровом образе жизни.</a:t>
            </a:r>
          </a:p>
          <a:p>
            <a:r>
              <a:rPr lang="ru-RU" sz="1200" dirty="0" smtClean="0"/>
              <a:t>- Здоровье - это счастье! Это когда ты весел и все у тебя получается. Здоровье нужно всем - и</a:t>
            </a:r>
          </a:p>
          <a:p>
            <a:r>
              <a:rPr lang="ru-RU" sz="1200" dirty="0" smtClean="0"/>
              <a:t>детям, и взрослым, и даже животным. В формировании понятий о здоровом образе жизни.</a:t>
            </a:r>
          </a:p>
          <a:p>
            <a:r>
              <a:rPr lang="ru-RU" sz="1200" dirty="0" smtClean="0"/>
              <a:t>- Что нужно делать, чтобы быть здоровым? Нужно хотеть и уметь заботиться о здоровье. Если</a:t>
            </a:r>
          </a:p>
          <a:p>
            <a:r>
              <a:rPr lang="ru-RU" sz="1200" dirty="0" smtClean="0"/>
              <a:t>не следить за своим здоровьем, можно его потерять.</a:t>
            </a:r>
          </a:p>
          <a:p>
            <a:r>
              <a:rPr lang="ru-RU" sz="1200" dirty="0" smtClean="0"/>
              <a:t>Понятие о здоровом образе жизни включает в себя много аспектов.</a:t>
            </a:r>
          </a:p>
          <a:p>
            <a:r>
              <a:rPr lang="ru-RU" sz="1200" dirty="0" smtClean="0"/>
              <a:t> Это, во-первых, соблюдение режима дня. В детском саду режим соблюдается, а вот дома не</a:t>
            </a:r>
          </a:p>
          <a:p>
            <a:r>
              <a:rPr lang="ru-RU" sz="1200" dirty="0" smtClean="0"/>
              <a:t>всегда.</a:t>
            </a:r>
          </a:p>
          <a:p>
            <a:r>
              <a:rPr lang="ru-RU" sz="1200" dirty="0" smtClean="0"/>
              <a:t> Во-вторых, это культурно-гигиенические навыки.</a:t>
            </a:r>
          </a:p>
          <a:p>
            <a:r>
              <a:rPr lang="ru-RU" sz="1200" dirty="0" smtClean="0"/>
              <a:t>Дети должны уметь правильно умываться. Для чего это надо делать? Чтобы быть чистым,</a:t>
            </a:r>
          </a:p>
          <a:p>
            <a:r>
              <a:rPr lang="ru-RU" sz="1200" dirty="0" smtClean="0"/>
              <a:t>хорошо выглядеть, чтобы было приятно, и кожа была здоровой, чтобы быть закаленным,</a:t>
            </a:r>
          </a:p>
          <a:p>
            <a:r>
              <a:rPr lang="ru-RU" sz="1200" dirty="0" smtClean="0"/>
              <a:t>чтобы смыть микробы.</a:t>
            </a:r>
          </a:p>
          <a:p>
            <a:r>
              <a:rPr lang="ru-RU" sz="1200" dirty="0" smtClean="0"/>
              <a:t>Для закрепления навыков использовать художественное слово.</a:t>
            </a:r>
          </a:p>
          <a:p>
            <a:r>
              <a:rPr lang="ru-RU" sz="1200" dirty="0" smtClean="0"/>
              <a:t>Например, отрывки из сказки Чуковского "</a:t>
            </a:r>
            <a:r>
              <a:rPr lang="ru-RU" sz="1200" dirty="0" err="1" smtClean="0"/>
              <a:t>Мойдодыр</a:t>
            </a:r>
            <a:r>
              <a:rPr lang="ru-RU" sz="1200" dirty="0" smtClean="0"/>
              <a:t>" и т.п.</a:t>
            </a:r>
          </a:p>
          <a:p>
            <a:r>
              <a:rPr lang="ru-RU" sz="1200" dirty="0" smtClean="0"/>
              <a:t>Мойся мыло! Не ленись!</a:t>
            </a:r>
          </a:p>
          <a:p>
            <a:r>
              <a:rPr lang="ru-RU" sz="1200" dirty="0" smtClean="0"/>
              <a:t>Не выскальзывай, не злись!</a:t>
            </a:r>
          </a:p>
          <a:p>
            <a:r>
              <a:rPr lang="ru-RU" sz="1200" dirty="0" smtClean="0"/>
              <a:t>Ты зачем опять упало?</a:t>
            </a:r>
          </a:p>
          <a:p>
            <a:r>
              <a:rPr lang="ru-RU" sz="1200" dirty="0" smtClean="0"/>
              <a:t>Буду мыть тебя сначала!</a:t>
            </a:r>
          </a:p>
          <a:p>
            <a:r>
              <a:rPr lang="ru-RU" sz="1200" dirty="0" smtClean="0"/>
              <a:t>О микробах:</a:t>
            </a:r>
          </a:p>
          <a:p>
            <a:r>
              <a:rPr lang="ru-RU" sz="1200" dirty="0" smtClean="0"/>
              <a:t>Они очень маленькие и живые (рисунок).</a:t>
            </a:r>
          </a:p>
          <a:p>
            <a:r>
              <a:rPr lang="ru-RU" sz="1200" dirty="0" smtClean="0"/>
              <a:t>Они попадают в организм и вызывают болезни. Они живут на грязных руках.</a:t>
            </a:r>
          </a:p>
          <a:p>
            <a:r>
              <a:rPr lang="ru-RU" sz="1200" dirty="0" smtClean="0"/>
              <a:t>Они боятся мыла.</a:t>
            </a:r>
          </a:p>
          <a:p>
            <a:r>
              <a:rPr lang="ru-RU" sz="1200" dirty="0" smtClean="0"/>
              <a:t>Микроб - ужасно вредное животное,</a:t>
            </a:r>
          </a:p>
          <a:p>
            <a:r>
              <a:rPr lang="ru-RU" sz="1200" dirty="0" smtClean="0"/>
              <a:t>Коварное и главное щекотное.</a:t>
            </a:r>
          </a:p>
          <a:p>
            <a:r>
              <a:rPr lang="ru-RU" sz="1200" dirty="0" smtClean="0"/>
              <a:t>Такое вот животное в живот</a:t>
            </a:r>
          </a:p>
          <a:p>
            <a:r>
              <a:rPr lang="ru-RU" sz="1200" dirty="0" smtClean="0"/>
              <a:t>Залезет - и спокойно там живет.</a:t>
            </a:r>
          </a:p>
          <a:p>
            <a:r>
              <a:rPr lang="ru-RU" sz="1200" dirty="0" smtClean="0"/>
              <a:t>Залезет шалопай, и где захочется</a:t>
            </a:r>
          </a:p>
          <a:p>
            <a:r>
              <a:rPr lang="ru-RU" sz="1200" dirty="0" smtClean="0"/>
              <a:t>Гуляет по больному и щекочется.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6705599"/>
            <a:ext cx="2954711" cy="22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40"/>
            <a:ext cx="6858000" cy="9819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9286" y="666234"/>
            <a:ext cx="3759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</a:rPr>
              <a:t>‘’</a:t>
            </a:r>
            <a:r>
              <a:rPr lang="ru-RU" sz="2800" dirty="0">
                <a:solidFill>
                  <a:srgbClr val="FF33CC"/>
                </a:solidFill>
              </a:rPr>
              <a:t>Диалог с семьей №3</a:t>
            </a:r>
            <a:r>
              <a:rPr lang="en-US" sz="2800" dirty="0">
                <a:solidFill>
                  <a:srgbClr val="FF33CC"/>
                </a:solidFill>
              </a:rPr>
              <a:t>’’</a:t>
            </a:r>
            <a:endParaRPr lang="ru-RU" sz="2800" dirty="0">
              <a:solidFill>
                <a:srgbClr val="FF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5700" y="1189454"/>
            <a:ext cx="171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33CC"/>
                </a:solidFill>
              </a:rPr>
              <a:t>День Сурка</a:t>
            </a:r>
            <a:endParaRPr lang="ru-RU" sz="2400" b="1" i="1" dirty="0">
              <a:solidFill>
                <a:srgbClr val="FF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9718" y="1971237"/>
            <a:ext cx="90053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День сурка́ (англ. </a:t>
            </a:r>
            <a:r>
              <a:rPr lang="ru-RU" sz="1400" dirty="0" err="1" smtClean="0"/>
              <a:t>Groundhog</a:t>
            </a:r>
            <a:r>
              <a:rPr lang="ru-RU" sz="1400" dirty="0" smtClean="0"/>
              <a:t> </a:t>
            </a:r>
            <a:r>
              <a:rPr lang="ru-RU" sz="1400" dirty="0" err="1" smtClean="0"/>
              <a:t>Day</a:t>
            </a:r>
            <a:r>
              <a:rPr lang="ru-RU" sz="1400" dirty="0" smtClean="0"/>
              <a:t>) — традиционный</a:t>
            </a:r>
          </a:p>
          <a:p>
            <a:r>
              <a:rPr lang="ru-RU" sz="1400" dirty="0" smtClean="0"/>
              <a:t>праздник в США и Канаде, отмечаемый ежегодно 2</a:t>
            </a:r>
          </a:p>
          <a:p>
            <a:r>
              <a:rPr lang="ru-RU" sz="1400" dirty="0" smtClean="0"/>
              <a:t>февраля. Считается, что в этот день нужно</a:t>
            </a:r>
          </a:p>
          <a:p>
            <a:r>
              <a:rPr lang="ru-RU" sz="1400" dirty="0" smtClean="0"/>
              <a:t>наблюдать за сурком, вылезающим из своей норы.</a:t>
            </a:r>
          </a:p>
          <a:p>
            <a:r>
              <a:rPr lang="ru-RU" sz="1400" dirty="0" smtClean="0"/>
              <a:t>По его поведению можно судить о близости</a:t>
            </a:r>
          </a:p>
          <a:p>
            <a:r>
              <a:rPr lang="ru-RU" sz="1400" dirty="0" smtClean="0"/>
              <a:t>наступления весны. Согласно поверью, если день</a:t>
            </a:r>
          </a:p>
          <a:p>
            <a:r>
              <a:rPr lang="ru-RU" sz="1400" dirty="0" smtClean="0"/>
              <a:t>пасмурный, сурок не видит своей тени и спокойно</a:t>
            </a:r>
          </a:p>
          <a:p>
            <a:r>
              <a:rPr lang="ru-RU" sz="1400" dirty="0" smtClean="0"/>
              <a:t>покидает нору — значит, зима скоро закончится и</a:t>
            </a:r>
          </a:p>
          <a:p>
            <a:r>
              <a:rPr lang="ru-RU" sz="1400" dirty="0" smtClean="0"/>
              <a:t>весна будет ранняя. Если же день солнечный, сурок</a:t>
            </a:r>
          </a:p>
          <a:p>
            <a:r>
              <a:rPr lang="ru-RU" sz="1400" dirty="0" smtClean="0"/>
              <a:t>видит свою тень и, пугаясь её, прячется обратно в</a:t>
            </a:r>
          </a:p>
          <a:p>
            <a:r>
              <a:rPr lang="ru-RU" sz="1400" dirty="0" smtClean="0"/>
              <a:t>нору — будет ещё шесть недель зимы. В</a:t>
            </a:r>
          </a:p>
          <a:p>
            <a:r>
              <a:rPr lang="ru-RU" sz="1400" dirty="0" smtClean="0"/>
              <a:t>нескольких городах и поселениях США и Канады в</a:t>
            </a:r>
          </a:p>
          <a:p>
            <a:r>
              <a:rPr lang="ru-RU" sz="1400" dirty="0" smtClean="0"/>
              <a:t>этот день проводятся фестивали, посвящённые</a:t>
            </a:r>
          </a:p>
          <a:p>
            <a:r>
              <a:rPr lang="ru-RU" sz="1400" dirty="0" smtClean="0"/>
              <a:t>местным суркам-метеорологам, которые</a:t>
            </a:r>
          </a:p>
          <a:p>
            <a:r>
              <a:rPr lang="ru-RU" sz="1400" dirty="0" smtClean="0"/>
              <a:t>привлекают многочисленных туристов.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18" y="5427464"/>
            <a:ext cx="4998582" cy="36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0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40"/>
            <a:ext cx="6858000" cy="9819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8527" y="717034"/>
            <a:ext cx="3759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</a:rPr>
              <a:t>‘’</a:t>
            </a:r>
            <a:r>
              <a:rPr lang="ru-RU" sz="2800" dirty="0">
                <a:solidFill>
                  <a:srgbClr val="FF33CC"/>
                </a:solidFill>
              </a:rPr>
              <a:t>Диалог с семьей №3</a:t>
            </a:r>
            <a:r>
              <a:rPr lang="en-US" sz="2800" dirty="0">
                <a:solidFill>
                  <a:srgbClr val="FF33CC"/>
                </a:solidFill>
              </a:rPr>
              <a:t>’’</a:t>
            </a:r>
            <a:endParaRPr lang="ru-RU" sz="2800" dirty="0">
              <a:solidFill>
                <a:srgbClr val="FF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3550" y="6063586"/>
            <a:ext cx="3390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Открытие Года здоровья</a:t>
            </a:r>
          </a:p>
          <a:p>
            <a:r>
              <a:rPr lang="ru-RU" sz="1400" dirty="0" smtClean="0"/>
              <a:t>Губернатор Алексей </a:t>
            </a:r>
            <a:r>
              <a:rPr lang="ru-RU" sz="1400" dirty="0" err="1" smtClean="0"/>
              <a:t>Дюмин</a:t>
            </a:r>
            <a:r>
              <a:rPr lang="ru-RU" sz="1400" dirty="0" smtClean="0"/>
              <a:t> объявил 2020 год – Годом здоровья. В честь открытия Года здоровья воспитатели старшей и подготовительной группы провели спортивный праздник «Мы за здоровый образ жизни!».</a:t>
            </a:r>
          </a:p>
          <a:p>
            <a:endParaRPr lang="ru-RU" sz="1400" dirty="0" smtClean="0"/>
          </a:p>
          <a:p>
            <a:r>
              <a:rPr lang="ru-RU" sz="1400" dirty="0" smtClean="0"/>
              <a:t>Каждый участник смог проявить свою силу, ловкость, быстроту, меткость и смекалку. По итогам соревнований победила дружба.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550" y="1319554"/>
            <a:ext cx="3298825" cy="459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6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40"/>
            <a:ext cx="6858000" cy="9819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9286" y="856734"/>
            <a:ext cx="3759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</a:rPr>
              <a:t>‘’</a:t>
            </a:r>
            <a:r>
              <a:rPr lang="ru-RU" sz="2800" dirty="0">
                <a:solidFill>
                  <a:srgbClr val="FF33CC"/>
                </a:solidFill>
              </a:rPr>
              <a:t>Диалог с семьей №3</a:t>
            </a:r>
            <a:r>
              <a:rPr lang="en-US" sz="2800" dirty="0">
                <a:solidFill>
                  <a:srgbClr val="FF33CC"/>
                </a:solidFill>
              </a:rPr>
              <a:t>’’</a:t>
            </a:r>
            <a:endParaRPr lang="ru-RU" sz="2800" dirty="0">
              <a:solidFill>
                <a:srgbClr val="FF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5029" y="1512194"/>
            <a:ext cx="47334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Русская Матрешка – душа России</a:t>
            </a:r>
          </a:p>
          <a:p>
            <a:r>
              <a:rPr lang="ru-RU" dirty="0" smtClean="0"/>
              <a:t>Наша русская </a:t>
            </a:r>
            <a:r>
              <a:rPr lang="ru-RU" dirty="0" smtClean="0"/>
              <a:t>Матрешка</a:t>
            </a:r>
            <a:endParaRPr lang="ru-RU" dirty="0" smtClean="0"/>
          </a:p>
          <a:p>
            <a:r>
              <a:rPr lang="ru-RU" dirty="0" smtClean="0"/>
              <a:t>Не стареет сотню лет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В красоте, таланте </a:t>
            </a:r>
            <a:r>
              <a:rPr lang="ru-RU" dirty="0" smtClean="0"/>
              <a:t>русском</a:t>
            </a:r>
            <a:endParaRPr lang="ru-RU" dirty="0" smtClean="0"/>
          </a:p>
          <a:p>
            <a:r>
              <a:rPr lang="ru-RU" dirty="0" smtClean="0"/>
              <a:t>Весь находится секрет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	Все </a:t>
            </a:r>
            <a:r>
              <a:rPr lang="ru-RU" dirty="0" smtClean="0"/>
              <a:t>мы в детстве играли удивительнейшим произведением народного творчества - Матрешкой. Мы никогда в то время не задумывались об ее происхождении, истории. Но в этой игрушке по-своему отразились общественный уклад, быт, нравы и обычаи, достижения ремесла и народного творчества, техники и искусства.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58" y="5380513"/>
            <a:ext cx="2639641" cy="2639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226" y="6472936"/>
            <a:ext cx="2389560" cy="197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59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40"/>
            <a:ext cx="6858000" cy="9819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7427" y="691634"/>
            <a:ext cx="3249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‘’</a:t>
            </a:r>
            <a:r>
              <a:rPr lang="ru-RU" sz="2400" dirty="0">
                <a:solidFill>
                  <a:srgbClr val="FF33CC"/>
                </a:solidFill>
              </a:rPr>
              <a:t>Диалог с семьей №3</a:t>
            </a:r>
            <a:r>
              <a:rPr lang="en-US" sz="2400" dirty="0">
                <a:solidFill>
                  <a:srgbClr val="FF33CC"/>
                </a:solidFill>
              </a:rPr>
              <a:t>’’</a:t>
            </a:r>
            <a:endParaRPr lang="ru-RU" sz="2400" dirty="0">
              <a:solidFill>
                <a:srgbClr val="FF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9458" y="1285539"/>
            <a:ext cx="2925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/>
              <a:t>Умываемся с </a:t>
            </a:r>
            <a:r>
              <a:rPr lang="ru-RU" sz="2000" b="1" i="1" u="sng" dirty="0" err="1" smtClean="0"/>
              <a:t>потешкой</a:t>
            </a:r>
            <a:endParaRPr lang="ru-RU" sz="2000" b="1" i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8982" y="1941036"/>
            <a:ext cx="7391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Ай, лады, лады, лады</a:t>
            </a:r>
          </a:p>
          <a:p>
            <a:r>
              <a:rPr lang="ru-RU" sz="1400" dirty="0" smtClean="0"/>
              <a:t>Ай, лады, лады, лады,</a:t>
            </a:r>
          </a:p>
          <a:p>
            <a:r>
              <a:rPr lang="ru-RU" sz="1400" dirty="0" smtClean="0"/>
              <a:t>Не боимся мы воды!</a:t>
            </a:r>
          </a:p>
          <a:p>
            <a:r>
              <a:rPr lang="ru-RU" sz="1400" dirty="0" smtClean="0"/>
              <a:t>Чистая водичка</a:t>
            </a:r>
          </a:p>
          <a:p>
            <a:r>
              <a:rPr lang="ru-RU" sz="1400" dirty="0" smtClean="0"/>
              <a:t>Умоет наше личико,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8982" y="3365974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Вода текучая,</a:t>
            </a:r>
          </a:p>
          <a:p>
            <a:r>
              <a:rPr lang="ru-RU" sz="1400" dirty="0" smtClean="0"/>
              <a:t>Дитя </a:t>
            </a:r>
            <a:r>
              <a:rPr lang="ru-RU" sz="1400" dirty="0" err="1" smtClean="0"/>
              <a:t>растучее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С гуся вода -</a:t>
            </a:r>
          </a:p>
          <a:p>
            <a:r>
              <a:rPr lang="ru-RU" sz="1400" dirty="0" smtClean="0"/>
              <a:t>С дитя худоба.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8982" y="4531229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Водичка, водичка,</a:t>
            </a:r>
          </a:p>
          <a:p>
            <a:r>
              <a:rPr lang="ru-RU" sz="1400" dirty="0" smtClean="0"/>
              <a:t>Умой моё личико,</a:t>
            </a:r>
          </a:p>
          <a:p>
            <a:r>
              <a:rPr lang="ru-RU" sz="1400" dirty="0" smtClean="0"/>
              <a:t>Чтобы глазоньки блестели,</a:t>
            </a:r>
          </a:p>
          <a:p>
            <a:r>
              <a:rPr lang="ru-RU" sz="1400" dirty="0" smtClean="0"/>
              <a:t>Чтобы щёчки краснели,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8982" y="5696484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Мы проснулись-потянулись,</a:t>
            </a:r>
          </a:p>
          <a:p>
            <a:r>
              <a:rPr lang="ru-RU" sz="1400" dirty="0" smtClean="0"/>
              <a:t>Маме нежно улыбнулись,</a:t>
            </a:r>
          </a:p>
          <a:p>
            <a:r>
              <a:rPr lang="ru-RU" sz="1400" dirty="0" smtClean="0"/>
              <a:t>Сели на горшок с утра.</a:t>
            </a:r>
          </a:p>
          <a:p>
            <a:r>
              <a:rPr lang="ru-RU" sz="1400" dirty="0" smtClean="0"/>
              <a:t>Умываться нам пора!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8982" y="6782831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Зайка начал умываться.</a:t>
            </a:r>
          </a:p>
          <a:p>
            <a:r>
              <a:rPr lang="ru-RU" sz="1400" dirty="0" smtClean="0"/>
              <a:t>Видно в гости он собрался.</a:t>
            </a:r>
          </a:p>
          <a:p>
            <a:r>
              <a:rPr lang="ru-RU" sz="1400" dirty="0" smtClean="0"/>
              <a:t>Вымыл ротик,</a:t>
            </a:r>
          </a:p>
          <a:p>
            <a:r>
              <a:rPr lang="ru-RU" sz="1400" dirty="0" smtClean="0"/>
              <a:t>Вымыл носик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15516" y="1849469"/>
            <a:ext cx="1365250" cy="14097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93291" y="3391409"/>
            <a:ext cx="1279886" cy="14097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291" y="5053032"/>
            <a:ext cx="1409700" cy="14097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4759" y="6820743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94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40"/>
            <a:ext cx="6858000" cy="9819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900"/>
            <a:ext cx="6858000" cy="10096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9286" y="653534"/>
            <a:ext cx="3759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</a:rPr>
              <a:t>‘’</a:t>
            </a:r>
            <a:r>
              <a:rPr lang="ru-RU" sz="2800" dirty="0">
                <a:solidFill>
                  <a:srgbClr val="FF33CC"/>
                </a:solidFill>
              </a:rPr>
              <a:t>Диалог с семьей №3</a:t>
            </a:r>
            <a:r>
              <a:rPr lang="en-US" sz="2800" dirty="0">
                <a:solidFill>
                  <a:srgbClr val="FF33CC"/>
                </a:solidFill>
              </a:rPr>
              <a:t>’’</a:t>
            </a:r>
            <a:endParaRPr lang="ru-RU" sz="2800" dirty="0">
              <a:solidFill>
                <a:srgbClr val="FF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9286" y="1433005"/>
            <a:ext cx="386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Список самых вредных и самых полезных продуктов питания</a:t>
            </a:r>
            <a:endParaRPr lang="ru-RU" sz="2000" b="1" i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0799" y="2566419"/>
            <a:ext cx="2325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u="sng" dirty="0" smtClean="0"/>
              <a:t>Самые вредные продукты</a:t>
            </a:r>
            <a:endParaRPr lang="ru-RU" sz="1400" b="1" i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7208" y="2566419"/>
            <a:ext cx="2405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u="sng" dirty="0" smtClean="0"/>
              <a:t>Самые полезные продукты</a:t>
            </a:r>
            <a:endParaRPr lang="ru-RU" sz="1400" b="1" i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1796" y="2874196"/>
            <a:ext cx="2602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Сладкие газированные напитки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43300" y="3181973"/>
            <a:ext cx="2939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Жевательные конфеты, пастила в яркой упаковке, «</a:t>
            </a:r>
            <a:r>
              <a:rPr lang="ru-RU" sz="1400" dirty="0" err="1" smtClean="0"/>
              <a:t>чупа-чупсы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9095" y="3683544"/>
            <a:ext cx="2065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Шоколадные батончики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12771" y="3942310"/>
            <a:ext cx="86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Майонез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54382" y="4299162"/>
            <a:ext cx="2600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лапша быстрого приготовления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0069" y="4600599"/>
            <a:ext cx="563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Соль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63111" y="4951436"/>
            <a:ext cx="899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Алкоголь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81924" y="2886820"/>
            <a:ext cx="754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Яблоки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08634" y="3172948"/>
            <a:ext cx="478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Лук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02158" y="3443583"/>
            <a:ext cx="738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Чеснок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81924" y="3740771"/>
            <a:ext cx="853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Морковь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37648" y="4024030"/>
            <a:ext cx="66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Орехи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71050" y="4299161"/>
            <a:ext cx="57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Рыба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71631" y="4629395"/>
            <a:ext cx="774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Молоко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97613" y="4971974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Зеленый чай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75227" y="5255233"/>
            <a:ext cx="511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Мед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378877" y="5593407"/>
            <a:ext cx="760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Бананы</a:t>
            </a:r>
            <a:endParaRPr lang="ru-RU" sz="14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51" y="7157534"/>
            <a:ext cx="2517149" cy="16781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7157534"/>
            <a:ext cx="2417539" cy="16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8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2317</Words>
  <Application>Microsoft Office PowerPoint</Application>
  <PresentationFormat>Лист A4 (210x297 мм)</PresentationFormat>
  <Paragraphs>253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Certified Windows</dc:creator>
  <cp:lastModifiedBy>User</cp:lastModifiedBy>
  <cp:revision>12</cp:revision>
  <dcterms:created xsi:type="dcterms:W3CDTF">2020-02-24T08:14:12Z</dcterms:created>
  <dcterms:modified xsi:type="dcterms:W3CDTF">2020-03-10T06:29:34Z</dcterms:modified>
</cp:coreProperties>
</file>