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3" r:id="rId3"/>
    <p:sldId id="274" r:id="rId4"/>
    <p:sldId id="267" r:id="rId5"/>
    <p:sldId id="278" r:id="rId6"/>
    <p:sldId id="279" r:id="rId7"/>
    <p:sldId id="266" r:id="rId8"/>
    <p:sldId id="261" r:id="rId9"/>
    <p:sldId id="275" r:id="rId10"/>
    <p:sldId id="264" r:id="rId11"/>
    <p:sldId id="281" r:id="rId12"/>
    <p:sldId id="263" r:id="rId13"/>
    <p:sldId id="276" r:id="rId14"/>
    <p:sldId id="262" r:id="rId15"/>
    <p:sldId id="277" r:id="rId16"/>
    <p:sldId id="265" r:id="rId17"/>
    <p:sldId id="269" r:id="rId18"/>
    <p:sldId id="270" r:id="rId19"/>
    <p:sldId id="280" r:id="rId20"/>
    <p:sldId id="271" r:id="rId2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  <a:srgbClr val="5BD4FF"/>
    <a:srgbClr val="FA8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84" d="100"/>
          <a:sy n="84" d="100"/>
        </p:scale>
        <p:origin x="29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000250" y="0"/>
            <a:ext cx="4857750" cy="9144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2571750" y="4572000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525151" y="711200"/>
            <a:ext cx="3829050" cy="3824224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515831" y="4719819"/>
            <a:ext cx="3836084" cy="1468331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4403725" y="8743950"/>
            <a:ext cx="1501775" cy="303213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F5A1AC-1390-4AFF-9E65-F279F41D768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114550" y="8743950"/>
            <a:ext cx="2195513" cy="3048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910263" y="8742363"/>
            <a:ext cx="441325" cy="3048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E004C5-5217-410C-A957-23E56322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6868-2500-49FC-8D55-5585C1D5B42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9D1A-B16A-49EA-B185-CE54C0AC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366608"/>
            <a:ext cx="1143000" cy="7802033"/>
          </a:xfrm>
        </p:spPr>
        <p:txBody>
          <a:bodyPr vert="eaVert"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181350" y="8743950"/>
            <a:ext cx="1503363" cy="3032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CE204-AA77-4ED9-BB64-78AA4FA3C2C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742363"/>
            <a:ext cx="2743200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91063" y="8737600"/>
            <a:ext cx="4413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80E0C57-94A1-4086-B94C-6BE6AB444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D32B-7918-488F-BCF1-041478EC44C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3A6C-0925-4CFE-B8F7-1EA866AD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762450"/>
            <a:ext cx="4691616" cy="1816100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540001"/>
            <a:ext cx="4691616" cy="99134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43300" y="8742363"/>
            <a:ext cx="1501775" cy="3032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1E8EF2-75DA-4522-B4DE-1889AEA6324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01750" y="8742363"/>
            <a:ext cx="217170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049838" y="8740775"/>
            <a:ext cx="441325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F3EA49-BF1B-478D-B429-03C40845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264033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4106" y="2133601"/>
            <a:ext cx="264033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7981-9F1F-418C-BDC5-8CB4CC211B0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138F-FB3C-4278-814B-9B2DF51EF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34106" y="7823200"/>
            <a:ext cx="2640330" cy="6096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34106" y="2282453"/>
            <a:ext cx="264033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C77A-F101-4C32-B3EA-F636BAE173F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2DB0-3A2A-467F-BFCC-6B7F0C72F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6720"/>
            <a:ext cx="543153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9EA2-2CAB-4B3A-A4FE-8104C822F83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681A-B809-4EA3-8825-F9C9B860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9C36-6225-44CD-80ED-8889E12614D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DA11-AA5D-4391-A7B8-7EA57ECA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4423410" cy="156464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996555"/>
            <a:ext cx="4423410" cy="803349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5429250" cy="5829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5870-354A-413E-A58A-4EEE78891AF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D02A-0DCF-4061-B5E5-65EB63E60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449263" y="1339850"/>
            <a:ext cx="3238500" cy="5749925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447675" y="1331913"/>
            <a:ext cx="3240088" cy="5749925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824" y="1524000"/>
            <a:ext cx="2571750" cy="27432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41824" y="4378179"/>
            <a:ext cx="2571750" cy="256032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97762" y="1388003"/>
            <a:ext cx="3154680" cy="560832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E5690-D8F9-48C3-836F-6AE13A9F715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B2D38-7F48-4393-A210-7EC1A8D2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6115050" y="0"/>
            <a:ext cx="742950" cy="9144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427038"/>
            <a:ext cx="5429250" cy="1524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342900" y="2146300"/>
            <a:ext cx="542925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3184525" y="8743950"/>
            <a:ext cx="1501775" cy="303213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741D03-8C71-4F9E-90F4-0F19B1957C5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900" y="8743950"/>
            <a:ext cx="2743200" cy="3048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7888" y="8742363"/>
            <a:ext cx="441325" cy="3048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58E301-735A-4CDC-8675-76C86300A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dg55.mycdn.me/getImage?photoId=554536529258&amp;photoType=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arapysik.ru/wp-content/uploads/2013/04/fdb56ea232c36c1a5c3ee0feb555953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karapysik.ru/wp-content/uploads/2013/04/9b877159852229093e95664409181a58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m2-tub-ru.yandex.net/i?id=565719052-46-72&amp;n=2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83EB1D-1885-4D5E-BCFF-36DEB0718150}"/>
              </a:ext>
            </a:extLst>
          </p:cNvPr>
          <p:cNvSpPr/>
          <p:nvPr/>
        </p:nvSpPr>
        <p:spPr>
          <a:xfrm>
            <a:off x="1327" y="0"/>
            <a:ext cx="6957392" cy="9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2" descr="logo01">
            <a:extLst>
              <a:ext uri="{FF2B5EF4-FFF2-40B4-BE49-F238E27FC236}">
                <a16:creationId xmlns:a16="http://schemas.microsoft.com/office/drawing/2014/main" id="{A7026671-A147-474F-930D-4F53E8F0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0" y="107504"/>
            <a:ext cx="335939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>
            <a:extLst>
              <a:ext uri="{FF2B5EF4-FFF2-40B4-BE49-F238E27FC236}">
                <a16:creationId xmlns:a16="http://schemas.microsoft.com/office/drawing/2014/main" id="{45A56996-5164-4E9C-861E-90C563F1C0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8605" y="107504"/>
            <a:ext cx="3312367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"Диалог с семьей"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6ED990B-3A33-49E4-8074-8E1A4F597902}"/>
              </a:ext>
            </a:extLst>
          </p:cNvPr>
          <p:cNvSpPr/>
          <p:nvPr/>
        </p:nvSpPr>
        <p:spPr>
          <a:xfrm>
            <a:off x="16657" y="1164016"/>
            <a:ext cx="3331659" cy="677808"/>
          </a:xfrm>
          <a:prstGeom prst="round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основана: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2007 года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94A1B79-13CE-44AB-9A28-1DBBAFB96C31}"/>
              </a:ext>
            </a:extLst>
          </p:cNvPr>
          <p:cNvSpPr/>
          <p:nvPr/>
        </p:nvSpPr>
        <p:spPr>
          <a:xfrm>
            <a:off x="84310" y="2100932"/>
            <a:ext cx="3321954" cy="504056"/>
          </a:xfrm>
          <a:prstGeom prst="round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2019-2020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F6D9ED0-5E4A-4E29-A752-F88690F8E2BC}"/>
              </a:ext>
            </a:extLst>
          </p:cNvPr>
          <p:cNvSpPr/>
          <p:nvPr/>
        </p:nvSpPr>
        <p:spPr>
          <a:xfrm>
            <a:off x="3498605" y="1164016"/>
            <a:ext cx="3359395" cy="1440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детский сад № 3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67B3A9A-B773-416E-A8AB-6AC5AE09117A}"/>
              </a:ext>
            </a:extLst>
          </p:cNvPr>
          <p:cNvSpPr/>
          <p:nvPr/>
        </p:nvSpPr>
        <p:spPr>
          <a:xfrm>
            <a:off x="126348" y="2747890"/>
            <a:ext cx="6707350" cy="7810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номера: «Нравственно – патриотическое воспитание дошкольников»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6FCD9-2C68-4A27-8293-1A29C6FFDF37}"/>
              </a:ext>
            </a:extLst>
          </p:cNvPr>
          <p:cNvSpPr/>
          <p:nvPr/>
        </p:nvSpPr>
        <p:spPr>
          <a:xfrm>
            <a:off x="150650" y="3671842"/>
            <a:ext cx="6707350" cy="536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в номере: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школа для родителей: «Роль семьи в воспитании нравственно-патриотических чувств у дошкольников».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«Как приобщить детей к нравственно – патриотическому воспитанию».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«Как воспитать патриота».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календаря «День  Космонавтики», «Вербное воскресенье», »Пасха»., «1 Мая», «День Победы».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страничка «Благовещенье и свет», «Нет в России пальм зеленых», «Пасхальный звон», «Пословицы о Родине», «Родина».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вместе с детьми. «Пасхальная курочка», открытка «С днем Победы».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советуют «Развитие читательского интереса у дошкольников», «Прогулка в жизни ребенка».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умная страничка. Ребусы и головоломки для детей.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дети «Кто такие лунатики?», «Почему мы празднуем День Победы?».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нашего ДОУ. «О войне мы говорим стихами», «Пасхальный сувенир».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9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8DF660-C383-4FF6-8373-7ECF17E7848D}"/>
              </a:ext>
            </a:extLst>
          </p:cNvPr>
          <p:cNvSpPr/>
          <p:nvPr/>
        </p:nvSpPr>
        <p:spPr>
          <a:xfrm>
            <a:off x="-88721" y="0"/>
            <a:ext cx="6813376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EA7B794B-6F0B-4B89-8B2A-AF752471F092}"/>
              </a:ext>
            </a:extLst>
          </p:cNvPr>
          <p:cNvSpPr/>
          <p:nvPr/>
        </p:nvSpPr>
        <p:spPr>
          <a:xfrm>
            <a:off x="310344" y="179512"/>
            <a:ext cx="6192688" cy="576064"/>
          </a:xfrm>
          <a:prstGeom prst="ellipseRibbon2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D0FBD9F-CBCC-4370-B909-87B1EBEED507}"/>
              </a:ext>
            </a:extLst>
          </p:cNvPr>
          <p:cNvSpPr/>
          <p:nvPr/>
        </p:nvSpPr>
        <p:spPr>
          <a:xfrm>
            <a:off x="360688" y="777340"/>
            <a:ext cx="6249180" cy="432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СТРАНИЧКА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6FAD98-526B-46EA-A870-B91AAB37E4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464" y="1407339"/>
            <a:ext cx="3273700" cy="2097026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8D35BE-7448-48AE-A8A3-C6AA4A55B9A6}"/>
              </a:ext>
            </a:extLst>
          </p:cNvPr>
          <p:cNvSpPr/>
          <p:nvPr/>
        </p:nvSpPr>
        <p:spPr>
          <a:xfrm>
            <a:off x="3690695" y="1265958"/>
            <a:ext cx="2775008" cy="2829196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Благослощеье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свет.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Благовещенье и свет,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Вербы забелели.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точно горя нет,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Право, в самом деле?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Благовестие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смех,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Закраснелись почки.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улицах у всех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Синие цветочки.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синеньких цветков,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Отнятых у снега.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мир и свеж, и нов,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повсюду нега.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216C20-723F-4AEE-B8DA-C36F959FF7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3123" y="4285409"/>
            <a:ext cx="2078614" cy="2016224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43BC5E0-C0A9-4FE1-A3B9-5121121DD3AE}"/>
              </a:ext>
            </a:extLst>
          </p:cNvPr>
          <p:cNvSpPr/>
          <p:nvPr/>
        </p:nvSpPr>
        <p:spPr>
          <a:xfrm>
            <a:off x="271807" y="3821789"/>
            <a:ext cx="2649706" cy="2352675"/>
          </a:xfrm>
          <a:prstGeom prst="rect">
            <a:avLst/>
          </a:prstGeom>
          <a:solidFill>
            <a:schemeClr val="bg2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в России пальм зеленых»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 России пальм зелёных,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берёзоньки да клёны,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пушится над водой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 веткой молодой.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 ветки дарит нам –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Отнесём их в Божий храм,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колокольный звон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положим у икон.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Шорыгина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2AB639-9F7F-4042-BFEE-FAD7549A6A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89" y="6603779"/>
            <a:ext cx="2951742" cy="2169443"/>
          </a:xfrm>
          <a:prstGeom prst="roundRect">
            <a:avLst>
              <a:gd name="adj" fmla="val 1666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CA698A-CF5B-41E5-B7A5-CDDECA11D0DE}"/>
              </a:ext>
            </a:extLst>
          </p:cNvPr>
          <p:cNvSpPr/>
          <p:nvPr/>
        </p:nvSpPr>
        <p:spPr>
          <a:xfrm>
            <a:off x="3228805" y="6491888"/>
            <a:ext cx="3407251" cy="25304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 звон, и яйца с куличами.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Берёзки встали белыми свечами.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над землёй несётся благовест: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воскрес!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Воистину воскрес!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верба в честь Святого Воскрешенья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надела украшенья...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словно храм, наполнен пеньем лес: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воскрес!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Воистину воскрес!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А. Усачев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">
            <a:extLst>
              <a:ext uri="{FF2B5EF4-FFF2-40B4-BE49-F238E27FC236}">
                <a16:creationId xmlns:a16="http://schemas.microsoft.com/office/drawing/2014/main" id="{AC4D05CC-6AD7-4CAA-ACAB-CCF4423C93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0A756A-2D48-48E3-A671-7B2D3AC5995D}"/>
              </a:ext>
            </a:extLst>
          </p:cNvPr>
          <p:cNvSpPr/>
          <p:nvPr/>
        </p:nvSpPr>
        <p:spPr>
          <a:xfrm>
            <a:off x="22840" y="-36864"/>
            <a:ext cx="6858000" cy="9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E09DBA1D-78E8-48D3-93ED-BEFD9EE7AD9B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A082923-EDBD-49D0-8D41-630A17B3DBA5}"/>
              </a:ext>
            </a:extLst>
          </p:cNvPr>
          <p:cNvSpPr/>
          <p:nvPr/>
        </p:nvSpPr>
        <p:spPr>
          <a:xfrm>
            <a:off x="116632" y="681848"/>
            <a:ext cx="6624736" cy="8934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ВМЕСТЕ С ДЕТЬМИ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«Пасхальная курочка»</a:t>
            </a:r>
          </a:p>
        </p:txBody>
      </p:sp>
      <p:pic>
        <p:nvPicPr>
          <p:cNvPr id="8" name="__plpcte_target">
            <a:extLst>
              <a:ext uri="{FF2B5EF4-FFF2-40B4-BE49-F238E27FC236}">
                <a16:creationId xmlns:a16="http://schemas.microsoft.com/office/drawing/2014/main" id="{5B9723C9-7305-4219-8407-D74CBDA04F92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976" y="1688846"/>
            <a:ext cx="4416454" cy="338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A810E1-4C58-47CF-903B-BDC96894A86F}"/>
              </a:ext>
            </a:extLst>
          </p:cNvPr>
          <p:cNvSpPr/>
          <p:nvPr/>
        </p:nvSpPr>
        <p:spPr>
          <a:xfrm>
            <a:off x="139472" y="5076056"/>
            <a:ext cx="6624736" cy="393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интересно участвовать в подготовке к празднику и изготовлении поделок на Пасху своими руками детям.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Сегодня мы предлагаем Вам сделать вместе с детьми пасхальных курочек.</a:t>
            </a:r>
          </a:p>
          <a:p>
            <a:pPr algn="just"/>
            <a:endParaRPr lang="ru-RU" sz="1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понадобятся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картон, белая бумага (из альбома), простой карандаш, ножницы, цветные карандаши, фломастеры или краски, клей, кисть для клея и, конечно же, хорошее настроение.</a:t>
            </a:r>
          </a:p>
          <a:p>
            <a:endParaRPr lang="ru-RU" sz="1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картоне делаем разметку  выкройки будущей поделки. Примерный вариант выкройки представлен на фотографии. Вырезаем выкройку.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 помощью выкройки размечаем на белой бумаге будущую поделку.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Вырезаем  поделку.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Раскрашиваем курочку с лицевой стороны по собственному замыслу.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 намеченным линиям сгибаем поделку.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Склеиваем поделку в области головы и хвоста.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Наша курочка готова.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Светлой Пасхи Вам и Вашим детям!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8B3DE8-583A-4557-9B17-9AE23B4F7FD1}"/>
              </a:ext>
            </a:extLst>
          </p:cNvPr>
          <p:cNvSpPr/>
          <p:nvPr/>
        </p:nvSpPr>
        <p:spPr>
          <a:xfrm>
            <a:off x="4578941" y="1849926"/>
            <a:ext cx="2186388" cy="31126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семейный праздник, когда за одним столом собирается много друзей и родственников. На Пасху принято делать и дарить друг другу маленькие подарки: пасхальные корзинки с крашеными или декоративными яйцами, пасхальные куличи, пасхальные сувениры.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101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A432F-037F-475A-A55C-E38478DC67E7}"/>
              </a:ext>
            </a:extLst>
          </p:cNvPr>
          <p:cNvSpPr/>
          <p:nvPr/>
        </p:nvSpPr>
        <p:spPr>
          <a:xfrm>
            <a:off x="0" y="-32058"/>
            <a:ext cx="6858000" cy="91440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нта: изогнутая и наклоненная вверх 5">
            <a:extLst>
              <a:ext uri="{FF2B5EF4-FFF2-40B4-BE49-F238E27FC236}">
                <a16:creationId xmlns:a16="http://schemas.microsoft.com/office/drawing/2014/main" id="{26AB9371-641E-47E1-A5D6-00D211C9486A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C49F994-DDC7-4EEB-901A-CDDB1585F3DC}"/>
              </a:ext>
            </a:extLst>
          </p:cNvPr>
          <p:cNvSpPr/>
          <p:nvPr/>
        </p:nvSpPr>
        <p:spPr>
          <a:xfrm>
            <a:off x="116632" y="681849"/>
            <a:ext cx="6624736" cy="72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ВМЕСТЕ С ДЕТЬМИ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 «С Днем Победы»</a:t>
            </a:r>
          </a:p>
        </p:txBody>
      </p:sp>
      <p:pic>
        <p:nvPicPr>
          <p:cNvPr id="8" name="Рисунок 7" descr="DSCN9542">
            <a:extLst>
              <a:ext uri="{FF2B5EF4-FFF2-40B4-BE49-F238E27FC236}">
                <a16:creationId xmlns:a16="http://schemas.microsoft.com/office/drawing/2014/main" id="{37891D1F-E6F8-40E3-B7DD-CA15E210323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1459080"/>
            <a:ext cx="256222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19D431-0FF0-461C-90BD-4CD7802EC44C}"/>
              </a:ext>
            </a:extLst>
          </p:cNvPr>
          <p:cNvSpPr/>
          <p:nvPr/>
        </p:nvSpPr>
        <p:spPr>
          <a:xfrm>
            <a:off x="2678857" y="1477376"/>
            <a:ext cx="3990503" cy="3670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ее изготовления нам понадобятся: картон для основы, гофрированная красная, розовая или оранжевая бумага для цветов, цветная бумага, ножницы, клей, простой карандаш, фломастеры, линейка, циркуль.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красной, розовой или оранжевой гофрированной бумаге рисуем по 3 круга разного диаметра – 10 см, 8 см и 6 см.  Каждый складываем, как показано на схеме. Получаем треугольник, на котором нарезаем бахрому.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Все кружки разворачиваем и раскладываем по три, друг на друга, разного диаметра. Склеиваем их по центру.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полученный цветок складываем пополам так, чтобы самый меньший кружок был снаружи.</a:t>
            </a:r>
          </a:p>
        </p:txBody>
      </p:sp>
      <p:pic>
        <p:nvPicPr>
          <p:cNvPr id="10" name="Рисунок 9" descr="открытки к 9 мая своими руками">
            <a:hlinkClick r:id="rId3"/>
            <a:extLst>
              <a:ext uri="{FF2B5EF4-FFF2-40B4-BE49-F238E27FC236}">
                <a16:creationId xmlns:a16="http://schemas.microsoft.com/office/drawing/2014/main" id="{C20C3795-F0F0-4CAF-812D-58695943D5B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1" y="3569966"/>
            <a:ext cx="2562226" cy="15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ткрытки к 9 мая своими руками">
            <a:hlinkClick r:id="rId5"/>
            <a:extLst>
              <a:ext uri="{FF2B5EF4-FFF2-40B4-BE49-F238E27FC236}">
                <a16:creationId xmlns:a16="http://schemas.microsoft.com/office/drawing/2014/main" id="{3CAE0CAC-AD55-40FA-9510-672FCAA6FCDD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8857" y="5276635"/>
            <a:ext cx="3990503" cy="24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BEA384-4B5F-40E3-8938-431170AEB40C}"/>
              </a:ext>
            </a:extLst>
          </p:cNvPr>
          <p:cNvSpPr/>
          <p:nvPr/>
        </p:nvSpPr>
        <p:spPr>
          <a:xfrm>
            <a:off x="187836" y="5241169"/>
            <a:ext cx="2419815" cy="3670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4.Из зеленой бумаги вырезаем стебли и листья цветов.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 открытку приклеиваем цветы, нанося клей на их основание, к ним стебельки и листики.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Украшаем открытку ленточкой и праздничной надписью. Ленточку можно сделать, вырезав из оранжевой цветной бумаги, полоску, шириной 3 см, и наклеив на нее три тонкие черные полоски, шириной 4-5 мм.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9CF38F-2F9D-4545-AFFB-472489015D36}"/>
              </a:ext>
            </a:extLst>
          </p:cNvPr>
          <p:cNvSpPr/>
          <p:nvPr/>
        </p:nvSpPr>
        <p:spPr>
          <a:xfrm>
            <a:off x="3068960" y="7884368"/>
            <a:ext cx="3456384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Вот и всё. Наша открытка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171323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326A55-CA8D-4DE2-82F3-F28D7ADFBFF8}"/>
              </a:ext>
            </a:extLst>
          </p:cNvPr>
          <p:cNvSpPr/>
          <p:nvPr/>
        </p:nvSpPr>
        <p:spPr>
          <a:xfrm>
            <a:off x="0" y="-108520"/>
            <a:ext cx="6858000" cy="9252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09BF2581-51D1-4349-8E96-51066FE9B114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445CFFC-27CA-4860-B6C5-298CD541C2DB}"/>
              </a:ext>
            </a:extLst>
          </p:cNvPr>
          <p:cNvSpPr/>
          <p:nvPr/>
        </p:nvSpPr>
        <p:spPr>
          <a:xfrm>
            <a:off x="233481" y="570982"/>
            <a:ext cx="646920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СОВЕТУЮТ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читательского интереса у дошкольников»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9269CE-9C68-4DA1-87DE-11D5FB127DFB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367476">
            <a:off x="314469" y="1369663"/>
            <a:ext cx="1834065" cy="200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B54D50-3D46-4A17-A997-A373FC54A628}"/>
              </a:ext>
            </a:extLst>
          </p:cNvPr>
          <p:cNvSpPr/>
          <p:nvPr/>
        </p:nvSpPr>
        <p:spPr>
          <a:xfrm>
            <a:off x="2299258" y="1321326"/>
            <a:ext cx="4423796" cy="20882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приученный к книге, обладает бесценным даром легко входить в содержание услышанного или прочитанного и проживать его.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вводит ребенка в мир человеческих чувств: радостей, страданий, отношений, побуждений, мыслей, поступков, характеров. Книга раскрывает человеческие и духовные ценности. Книга, прочитанная в детстве, оставляет более сильный след, чем книга, почитанная в зрелом возрасте.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9EB45F-309D-4E1A-9EFF-66693B045B9D}"/>
              </a:ext>
            </a:extLst>
          </p:cNvPr>
          <p:cNvSpPr/>
          <p:nvPr/>
        </p:nvSpPr>
        <p:spPr>
          <a:xfrm>
            <a:off x="98318" y="3452087"/>
            <a:ext cx="6624736" cy="56598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ребенка книгой, чтением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следующие рекомендации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Читайте сами. Дети должны видеть родителей читающими.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Первые книги у ребенка должны быть красочно оформлены, тогда они еще до чтения заинтересуют. В то же время они не должны состоять только из иллюстраций, тогда их смысл будет понятным уже после беглого просмотра, и желание читать пропадет.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Читайте  ребенку систематически. Это сформирует у ребенка привычку ежедневного общения с книгой. Читать следует не более 15-20 минут, потому что затем  внимание дошкольника рассеивается.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Во время чтения художественной литературы читайте с выражением, меняя интонацию в зависимости от персонажа; как можно чаще показывайте иллюстрацию к тексту; это повышает интерес у ребёнка.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Обсуждайте прочитанную детскую книгу с ребенком.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Рассказывайте ребенку об авторе прочитанной книги.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Старайтесь прервать чтение на самом увлекательном эпизоде. Ребенок домысливает продолжение 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Рекомендуйте ребенку книги своего детства, делитесь своими детскими впечатлениями от чтения той или иной книги, сопоставляйте ваши и его впечатления.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Воспитывайте бережное отношение к книге. Учите брать книги чистыми руками, перелистывать страницы книг по одной.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Рисуйте по мотивам прочитанных книг. Взрослый может предложить детям нарисовать запомнившегося героя, понравившийся сюжет.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В доме обязательно должна быть детская библиотечка, которая периодически пополняется.</a:t>
            </a:r>
          </a:p>
        </p:txBody>
      </p:sp>
    </p:spTree>
    <p:extLst>
      <p:ext uri="{BB962C8B-B14F-4D97-AF65-F5344CB8AC3E}">
        <p14:creationId xmlns:p14="http://schemas.microsoft.com/office/powerpoint/2010/main" val="137954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C083AB-FF7C-411D-A39A-882C96923589}"/>
              </a:ext>
            </a:extLst>
          </p:cNvPr>
          <p:cNvSpPr/>
          <p:nvPr/>
        </p:nvSpPr>
        <p:spPr>
          <a:xfrm>
            <a:off x="0" y="-54260"/>
            <a:ext cx="6858000" cy="9252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жизни ребенка занимает важное место, поэтому ребенку нужно гулять как можно больше. Однако не все родители знают о значении прогулки для детей.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– первых,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является надежным средством укрепления здоровья и профилактики утомления. Пребывание на свежем воздухе положительно влияет на обмен веществ, способствует повышению аппетита, усвояемости питательных веществ, особенно белкового компонента пищи. С их помощью можно улучшить состояние организма в целом. Во время пребывания на свежем воздухе легкие очищаются от аллергенов и пыли, благодаря этому улучшаются функции верхних дыхательных путей и слизистой носа.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 – вторых,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двигательной активности детей развивается общее физическое состояние организма, укрепляется здоровье, повышается общий эмоциональный фон. Создаются наиболее благоприятные условия для проявления товарищеских чувств, взаимопомощи, взаимовыручки, сочувствия и участия.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 третьих,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способствует умственному воспитанию. Во время пребывания на участке дети получают много новых впечатлений и знаний об окружающем. Из наблюдений они узнают об особенностях сезонных изменений в природе, подмечают связи между различными явлениями, устанавливают элементарную зависимость. Наблюдения вызывают у них интерес, ряд вопросов, на которые они стремятся найти ответ. Все это развивает наблюдательность, расширяет представления об окружающем, будит мысль и воображение детей.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наконец, прогулка — это элемент режима, который прописан в СанПиНе 2.4.1.3049-13.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родители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гуляйте с детьми, ведь прогулка весной — это время новых открытий и впечатлений, это возможность интересно и полезно провести со своими детьми время. И еще - в это время года природа особенно красива! Кроме того, любая прогулка (и особенно в межсезонье) – это доступный способ нагулять хороший аппетит, физически окрепнуть, поднять себе настроение и иммунитет. Ребенок в целом лучше себя чувствует. Если взять себе за привычку гулять при любой погоде, то детский организм приспосабливается к любым температурным перепадам и не будет страдать от простуды при первых порывах ветра или дождя.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E9B2F55-1046-4E59-A069-0C8902C3344D}"/>
              </a:ext>
            </a:extLst>
          </p:cNvPr>
          <p:cNvSpPr/>
          <p:nvPr/>
        </p:nvSpPr>
        <p:spPr>
          <a:xfrm>
            <a:off x="4293096" y="140660"/>
            <a:ext cx="2543160" cy="1648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СОВЕТУЮТ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«Прогулка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331A47-93B8-484E-A859-FA4419956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1" y="114323"/>
            <a:ext cx="1291030" cy="172137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B93822-0B08-485D-A2FA-1ABBDFA5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6" y="140660"/>
            <a:ext cx="1224136" cy="16481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F27A09-187F-46B9-B325-CF8DCB546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7" y="137192"/>
            <a:ext cx="1224136" cy="164815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2601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9DFDAA-1FC3-44B0-AB3B-4BD2BA5AC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Лента: изогнутая и наклоненная вверх 2">
            <a:extLst>
              <a:ext uri="{FF2B5EF4-FFF2-40B4-BE49-F238E27FC236}">
                <a16:creationId xmlns:a16="http://schemas.microsoft.com/office/drawing/2014/main" id="{B08FFBBF-370B-48E2-96C7-8D25748DBE83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38C4F2-6DC3-4CB9-B445-E4DA275D2218}"/>
              </a:ext>
            </a:extLst>
          </p:cNvPr>
          <p:cNvSpPr/>
          <p:nvPr/>
        </p:nvSpPr>
        <p:spPr>
          <a:xfrm>
            <a:off x="764704" y="748700"/>
            <a:ext cx="5400600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и головоломки для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29BD11-5240-4E8C-9AA6-42C02B25EB0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79" y="1940789"/>
            <a:ext cx="5534025" cy="22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BD479E-82B8-4295-B629-6979C6F86A83}"/>
              </a:ext>
            </a:extLst>
          </p:cNvPr>
          <p:cNvSpPr/>
          <p:nvPr/>
        </p:nvSpPr>
        <p:spPr>
          <a:xfrm>
            <a:off x="692696" y="1331640"/>
            <a:ext cx="5472608" cy="499552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 ребус для детей состоит всего из 6 букв, из которых нужно сложить слово из 9 букв.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514A39-02C6-4F2B-83CD-2A8F4F9A077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328" y="5128855"/>
            <a:ext cx="4551352" cy="414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0A33FAC-ABFD-4BCE-9964-A4CABD31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2EDDAA-70FA-4309-830F-18F74F6C66CB}"/>
              </a:ext>
            </a:extLst>
          </p:cNvPr>
          <p:cNvSpPr/>
          <p:nvPr/>
        </p:nvSpPr>
        <p:spPr>
          <a:xfrm>
            <a:off x="770454" y="4322224"/>
            <a:ext cx="5472608" cy="432048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Зайчику найти правильную дорогу до дома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28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8AD3DA-3CBD-4BCD-A6E8-04FCDE3C5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" y="12606"/>
            <a:ext cx="6858000" cy="990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BDD81C-6441-4FF5-BE7F-C81D0C7BC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539552"/>
            <a:ext cx="5779551" cy="208823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9" descr="http://www.vseodetyah.com/editorfiles/6.jpg">
            <a:extLst>
              <a:ext uri="{FF2B5EF4-FFF2-40B4-BE49-F238E27FC236}">
                <a16:creationId xmlns:a16="http://schemas.microsoft.com/office/drawing/2014/main" id="{D19FB97B-EB13-40EC-9095-E344457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3491880"/>
            <a:ext cx="4574906" cy="584631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C4D72F-040B-4F66-83A4-1CBBAC48EFC1}"/>
              </a:ext>
            </a:extLst>
          </p:cNvPr>
          <p:cNvSpPr/>
          <p:nvPr/>
        </p:nvSpPr>
        <p:spPr>
          <a:xfrm>
            <a:off x="766966" y="2771800"/>
            <a:ext cx="5328592" cy="576064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 между девочкой и её отображением в воде</a:t>
            </a:r>
          </a:p>
        </p:txBody>
      </p:sp>
    </p:spTree>
    <p:extLst>
      <p:ext uri="{BB962C8B-B14F-4D97-AF65-F5344CB8AC3E}">
        <p14:creationId xmlns:p14="http://schemas.microsoft.com/office/powerpoint/2010/main" val="16130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694F30-87DE-4FDB-95D8-63574CD2E2F6}"/>
              </a:ext>
            </a:extLst>
          </p:cNvPr>
          <p:cNvSpPr/>
          <p:nvPr/>
        </p:nvSpPr>
        <p:spPr>
          <a:xfrm>
            <a:off x="-99392" y="-51470"/>
            <a:ext cx="6858000" cy="9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D31B42-43C7-4164-8FEB-97BADFEA91A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48" y="5920624"/>
            <a:ext cx="1550154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: изогнутая и наклоненная вверх 5">
            <a:extLst>
              <a:ext uri="{FF2B5EF4-FFF2-40B4-BE49-F238E27FC236}">
                <a16:creationId xmlns:a16="http://schemas.microsoft.com/office/drawing/2014/main" id="{4E2D7004-AA34-45BF-A434-CB008815797B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012FEF4-14B0-4B47-81D0-9998BB9592F4}"/>
              </a:ext>
            </a:extLst>
          </p:cNvPr>
          <p:cNvSpPr/>
          <p:nvPr/>
        </p:nvSpPr>
        <p:spPr>
          <a:xfrm>
            <a:off x="764704" y="748700"/>
            <a:ext cx="5400600" cy="870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дети.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такие лунатики?»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9C5AEE-E3A2-4745-9A6C-C97B38A57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35" y="1619672"/>
            <a:ext cx="3023269" cy="1696360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BDC782E1-C116-4DD1-B63A-314C788F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301" y="3777928"/>
            <a:ext cx="2598043" cy="1326605"/>
          </a:xfrm>
          <a:prstGeom prst="wedgeEllipseCallout">
            <a:avLst>
              <a:gd name="adj1" fmla="val -44278"/>
              <a:gd name="adj2" fmla="val 6709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Это такие люди, они ходят в темноте и ничего не бояться.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2FCB0D-3D48-4DCE-A9A5-80DB5C2BB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8" y="2317654"/>
            <a:ext cx="2598043" cy="1578875"/>
          </a:xfrm>
          <a:prstGeom prst="rect">
            <a:avLst/>
          </a:prstGeom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2A07049E-9164-4551-9D3C-91E37B50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966" y="5889026"/>
            <a:ext cx="2886075" cy="1512572"/>
          </a:xfrm>
          <a:prstGeom prst="wedgeEllipseCallout">
            <a:avLst>
              <a:gd name="adj1" fmla="val -44278"/>
              <a:gd name="adj2" fmla="val 67097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Это звёздочки такие, которые живут на небе.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52156E-FD36-49AA-AFBD-7AAB935C6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8" y="4044451"/>
            <a:ext cx="2806696" cy="16966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8EB935-A3B2-4B8E-8C4D-C9FA96E69CA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96966" y="6049043"/>
            <a:ext cx="174354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638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5C90-D208-442E-83E1-664D7002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B2F72208-4D23-4DAD-A4F8-CE206A4DB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91" y="4357815"/>
            <a:ext cx="2266667" cy="2038095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7A4585-54F7-42AD-A4E4-2627A264C143}"/>
              </a:ext>
            </a:extLst>
          </p:cNvPr>
          <p:cNvSpPr/>
          <p:nvPr/>
        </p:nvSpPr>
        <p:spPr>
          <a:xfrm>
            <a:off x="36004" y="-34806"/>
            <a:ext cx="6858000" cy="9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CB8FE114-5740-4604-B576-796CA973AFB7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F975FD4-3CFC-4972-A1ED-F51618C3EF8D}"/>
              </a:ext>
            </a:extLst>
          </p:cNvPr>
          <p:cNvSpPr/>
          <p:nvPr/>
        </p:nvSpPr>
        <p:spPr>
          <a:xfrm>
            <a:off x="764704" y="748700"/>
            <a:ext cx="5400600" cy="870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дети.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празднуем День Победы?»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5630A3C3-D130-4362-A4E4-ED84A1CD6951}"/>
              </a:ext>
            </a:extLst>
          </p:cNvPr>
          <p:cNvSpPr>
            <a:spLocks noChangeArrowheads="1"/>
          </p:cNvSpPr>
          <p:nvPr/>
        </p:nvSpPr>
        <p:spPr bwMode="auto">
          <a:xfrm rot="1318467">
            <a:off x="4275530" y="2220669"/>
            <a:ext cx="2299127" cy="1524000"/>
          </a:xfrm>
          <a:prstGeom prst="cloudCallout">
            <a:avLst>
              <a:gd name="adj1" fmla="val -99583"/>
              <a:gd name="adj2" fmla="val 25338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Когда закончилась война, то решили сделать праздник и назвали его День Победы и решили его отмечать.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EBF11797-C322-4143-B1F5-0807D2649410}"/>
              </a:ext>
            </a:extLst>
          </p:cNvPr>
          <p:cNvSpPr>
            <a:spLocks noChangeArrowheads="1"/>
          </p:cNvSpPr>
          <p:nvPr/>
        </p:nvSpPr>
        <p:spPr bwMode="auto">
          <a:xfrm rot="20902051">
            <a:off x="1522029" y="3338326"/>
            <a:ext cx="2233936" cy="1096799"/>
          </a:xfrm>
          <a:prstGeom prst="cloudCallout">
            <a:avLst>
              <a:gd name="adj1" fmla="val -99583"/>
              <a:gd name="adj2" fmla="val 25338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закончилась война и это самый главный праздник!</a:t>
            </a: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1809C6DC-015E-41E0-824B-D393A5DE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017" y="4843895"/>
            <a:ext cx="2299127" cy="1138427"/>
          </a:xfrm>
          <a:prstGeom prst="cloudCallout">
            <a:avLst>
              <a:gd name="adj1" fmla="val -99583"/>
              <a:gd name="adj2" fmla="val 25338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наши военные люди защищали людей от врагов и победили!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7C97F77E-BB71-4C49-B88B-D632D670FC43}"/>
              </a:ext>
            </a:extLst>
          </p:cNvPr>
          <p:cNvSpPr>
            <a:spLocks noChangeArrowheads="1"/>
          </p:cNvSpPr>
          <p:nvPr/>
        </p:nvSpPr>
        <p:spPr bwMode="auto">
          <a:xfrm rot="825607">
            <a:off x="4067098" y="4095409"/>
            <a:ext cx="2584952" cy="1356446"/>
          </a:xfrm>
          <a:prstGeom prst="cloudCallout">
            <a:avLst>
              <a:gd name="adj1" fmla="val -99583"/>
              <a:gd name="adj2" fmla="val 25338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окончена война, все солдаты строятся, идут на парад, отмечают День Победы!</a:t>
            </a: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EF2CE4BD-5A0C-46C8-BFD5-8825F449B425}"/>
              </a:ext>
            </a:extLst>
          </p:cNvPr>
          <p:cNvSpPr>
            <a:spLocks noChangeArrowheads="1"/>
          </p:cNvSpPr>
          <p:nvPr/>
        </p:nvSpPr>
        <p:spPr bwMode="auto">
          <a:xfrm rot="735675">
            <a:off x="3472877" y="5965758"/>
            <a:ext cx="2584952" cy="1289806"/>
          </a:xfrm>
          <a:prstGeom prst="cloudCallout">
            <a:avLst>
              <a:gd name="adj1" fmla="val -99583"/>
              <a:gd name="adj2" fmla="val 25338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приносят цветы к вечному огню и дарят цветы старым людям</a:t>
            </a:r>
            <a:r>
              <a:rPr lang="ru-RU" dirty="0"/>
              <a:t>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759541-08F2-4FD0-8591-B78FD2ED8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010">
            <a:off x="1493111" y="7142492"/>
            <a:ext cx="4899519" cy="12334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07F058-BE04-4E47-8F1F-13E28EFF1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765" y="5822413"/>
            <a:ext cx="2459537" cy="304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9693E8-48A8-433A-8637-412B699864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1" y="1279702"/>
            <a:ext cx="2901380" cy="1816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604203-4E08-4F53-99E8-2969CF4DA88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D55AC753-7CE8-4D1E-87B6-1B8162ABB5CF}"/>
              </a:ext>
            </a:extLst>
          </p:cNvPr>
          <p:cNvSpPr/>
          <p:nvPr/>
        </p:nvSpPr>
        <p:spPr>
          <a:xfrm>
            <a:off x="330143" y="251520"/>
            <a:ext cx="6192688" cy="576064"/>
          </a:xfrm>
          <a:prstGeom prst="ellipseRibbon2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29646C1-1624-4515-ADCF-A23829C7FA53}"/>
              </a:ext>
            </a:extLst>
          </p:cNvPr>
          <p:cNvSpPr/>
          <p:nvPr/>
        </p:nvSpPr>
        <p:spPr>
          <a:xfrm>
            <a:off x="128042" y="971600"/>
            <a:ext cx="654131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ШКОЛА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воспитании нравственно – патриотических чувств у дошкольников»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F82116-C636-48E9-8AF6-E53DDC2F2329}"/>
              </a:ext>
            </a:extLst>
          </p:cNvPr>
          <p:cNvSpPr/>
          <p:nvPr/>
        </p:nvSpPr>
        <p:spPr>
          <a:xfrm>
            <a:off x="188640" y="1103452"/>
            <a:ext cx="666936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Воспитать патриота своей Родины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ответственная и сложная задача, решение которой в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дошкольном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детстве только начинается.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 к духовному началу нашей жизни начинается в семье. Но условий для этого сегодня, к сожалению, мало. И дело тут не в отсутствии у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времени для педагогических бесед со своими детьми, а в нашем желании оградить их от трудных задач, работы, духовных усилий. Каждая семья – это свой замкнутый мир и своя жизнь, свои радости и печали, заботы и традиции, свой быт.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Сегодня страна переживает сложный этап своего развития. Появилась необыкновенная легкость и безответственность в супружеских отношениях, а трагедия распада семьи часто стала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 обыденная практика. Страдают при этом, к глубокому сожалению, дети, одинаково любящие и маму и папу.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современной семье большую часть времени ребенок общается с мамой. Именно с ней складываются доверительные отношения, обсуждаются тревоги, вопросы, потребности. Однако для детей не менее важно и общение с папой. Чем чаще отец общается с ребенком, тем более тесными становятся эмоциональные связи, а чем раньше отец приобщается к уходу за малышом, тем сильнее и глубже его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чувства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Установлено, что в семьях, в которых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тратят много времени на беседы, игры с детьми, дети лучше развиваются. Однако доказано, что дети, лишенные возможности общаться с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или с одним из 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обладают повышенной чувствительностью, испытывают трудности в налаживании контактов со сверстниками. Серьезную опасность для развития ребенка представляет отсутствие эмоций, ласки, теплоты при пусть даже и полноценном удовлетворении его физиологических потребностей. Только постоянное общение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ребенком способствует установлению глубоких эмоциональных связей, рождает обоюдную радость.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Любовь между детьми 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дана самой природой,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любовь и взаимоуважение между родственниками – результат совместных усилий. В семье нет двух миров – взрослого и детского, есть один мир – семьи.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Любое нарушение связи между поколениями расшатывает семейные устои, негативно сказывается на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нравственной атмосфере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Когда представители старшего и среднего поколений невнимательны, недоброжелательны друг к другу, ребенок испытывает дискомфорт от такого поведения 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16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37D648-5EAC-4DBA-8E92-FB0AACCE62AD}"/>
              </a:ext>
            </a:extLst>
          </p:cNvPr>
          <p:cNvSpPr/>
          <p:nvPr/>
        </p:nvSpPr>
        <p:spPr>
          <a:xfrm>
            <a:off x="25142" y="-32058"/>
            <a:ext cx="6858000" cy="9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7B28DF44-E92A-421D-8108-52079A20C6F4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0A951F0-D2DE-4A56-AD43-BBD27272CD05}"/>
              </a:ext>
            </a:extLst>
          </p:cNvPr>
          <p:cNvSpPr/>
          <p:nvPr/>
        </p:nvSpPr>
        <p:spPr>
          <a:xfrm>
            <a:off x="1700808" y="958402"/>
            <a:ext cx="367240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нашего ДОУ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91635-8185-44FB-89FC-0F9EC6A404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7" y="1754363"/>
            <a:ext cx="2520280" cy="1938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67CC8E-767C-44BC-9768-204BADF5A461}"/>
              </a:ext>
            </a:extLst>
          </p:cNvPr>
          <p:cNvSpPr/>
          <p:nvPr/>
        </p:nvSpPr>
        <p:spPr>
          <a:xfrm>
            <a:off x="2931820" y="1736047"/>
            <a:ext cx="3843808" cy="19383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 мы говорим стихами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МБУК «ЦКИД» МО ШАХТЕРСКОЕ состоялся общепоселковый конкурс чтецов «О войне мы говорим стихами», посвященный 75-летию Победы в ВОВ, в котором воспитанники нашего ДОУ приняли активное участие. Он в очередной раз продемонстрировал нам насколько талантливы наши дети.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F89A86-56D6-4C94-A065-1BA8260392E7}"/>
              </a:ext>
            </a:extLst>
          </p:cNvPr>
          <p:cNvSpPr/>
          <p:nvPr/>
        </p:nvSpPr>
        <p:spPr>
          <a:xfrm>
            <a:off x="180758" y="3950418"/>
            <a:ext cx="6624736" cy="15841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выразительно, эмоционально и артистично прочитать стихотворения соревновались более 30 чтецов в возрасте от 5 до 17 лет. Конкурс проходил в трех возрастных категориях. Оценивало конкурсантов компетентное жюри. Восемь воспитанников нашего детского сада приняли участие в конкурсе, из них 5 получили награды: Матвей М.  (Лауреат), Софья С., Николай Е. (Диплом I степени), Ярослав Г. (Диплом II степени), Надежда Е. (Диплом III степени).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75485C-06BC-415D-BE47-CE3334887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7" y="6148113"/>
            <a:ext cx="2740581" cy="242456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30A7DC-12E2-461F-8DE9-2D88B8125899}"/>
              </a:ext>
            </a:extLst>
          </p:cNvPr>
          <p:cNvSpPr/>
          <p:nvPr/>
        </p:nvSpPr>
        <p:spPr>
          <a:xfrm>
            <a:off x="3031312" y="5944841"/>
            <a:ext cx="3710056" cy="28311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Пасхальный сувенир.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этого праздника с детьми подготовительной группы Надеждой Владимировной был проведен мастер – класс по изготовлению пасхального сувенира. Для работы понадобились следующие материалы: втулка от туалетной бумаги, клей, ножницы, цветная бумага и немного усидчивости и терпения. И с ребятами были изготовлены сувениры – пасхальные зайчики. Поделки получились очень симпатичные.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D9CF5E-3145-446C-BD4C-FA9C2DD9D6E2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BA1C119C-D994-4BC4-BC84-293ECD38224A}"/>
              </a:ext>
            </a:extLst>
          </p:cNvPr>
          <p:cNvSpPr/>
          <p:nvPr/>
        </p:nvSpPr>
        <p:spPr>
          <a:xfrm>
            <a:off x="330143" y="251520"/>
            <a:ext cx="6192688" cy="576064"/>
          </a:xfrm>
          <a:prstGeom prst="ellipseRibbon2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0A48E2-1332-4A9B-B1DC-7EF5CAF2BB43}"/>
              </a:ext>
            </a:extLst>
          </p:cNvPr>
          <p:cNvSpPr/>
          <p:nvPr/>
        </p:nvSpPr>
        <p:spPr>
          <a:xfrm>
            <a:off x="188640" y="870253"/>
            <a:ext cx="6503055" cy="8279190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Если же при общении друг с другом все поколении семьи проявляют такт, мудрость, не повышают тона, считаются с желаниями и мнениями других членов семьи, сообща переживают и горе и радость, рождается настоящая семейная сплоченность.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Продолжая тему важности благоприятной атмосферы в семье, мы пытаемся донести до взрослых, что детям нужны не только еда, памперсы и яркие игрушки, но и ласковая мама, и заботливый папа. Детям нужна любящая дружная семья. Для этого необходимо помочь взрослым понять, как сохранить семью и как сделать, чтобы все члены семьи доверяли друг другу, оберегали друг друга. В работе с детьми следует больше внимания уделять играм детей в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«семью»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воспитывают в них чувство родительской ответственности.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Игра в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«семью»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самая любимая детская игра. Она уместна и для обычного домашнего вечера, и для веселого времяпрепровождения с гостями. В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«семью»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можно играть по-разному. Все зависит от настроения и фантазии. Кроме того, дети могут выбрать не только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«настоящую»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семью, но и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«кукольную»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«звериную»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Воспитание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детей в любви и уважении к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почитании предков – одна из ведущих идей педагогики. Другая идея – растить будущего семьянина с малых лет путем формирования положительных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нравственных качеств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(трудолюбия, терпимости, уступчивости, прилежания, скромности, честности).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Специальные социологические и психолого-педагогические исследования показали, что семья и детский сад, имея свои особые функции, не могут заменить друг друга и должны взаимодействовать во имя полноценного развития ребенка..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Дошкольное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на сегодняшний день является единственным общественным институтом, регулярно и неформально взаимодействующим с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воспитанников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имеющим возможность оказывать определенное влияние на семью. Как показывает практика, и подтверждают педагогические исследования,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признают приоритет дошкольного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решении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-образовательных задач, но не считают нужным участвовать в педагогическом процессе.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институт, где формируются патриотические чувства и сознание будущего гражданина. Первичность контакта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ребенком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продолжительность превращает семью в ведущий орган,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воспитывающий патриота.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семье возникает интерес к культуре, языку, истории своего народа, государства, к его традициям и обычаям, начинает формироваться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37731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A2D19D-DBDA-4368-B123-C5CE328BC4BB}"/>
              </a:ext>
            </a:extLst>
          </p:cNvPr>
          <p:cNvSpPr/>
          <p:nvPr/>
        </p:nvSpPr>
        <p:spPr>
          <a:xfrm>
            <a:off x="11410" y="35526"/>
            <a:ext cx="6858000" cy="9144000"/>
          </a:xfrm>
          <a:prstGeom prst="rect">
            <a:avLst/>
          </a:prstGeom>
          <a:solidFill>
            <a:srgbClr val="BDEEFF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Приучайте ребенка бережно относиться к вещам, игрушкам, книгам. Объясните ему, что в каждую вещь вложен труд многих людей.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рано начинают проявлять интерес к истории страны, края. В нашем городе есть Обелиск памяти погибшим войнам, организуйте к нему совместный поход и расскажите все, что вы знаете, о том, как чтят память погибших. В городском музее вы совместно с ребенком узнаете о истории родного города, о его природе.  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у ребенка уважительно-бережное отношение к хлебу. Понаблюдайте за тем, как привозят и разгружают хлеб. Расскажите, как выращивают хлеб, сколько труда в него вложено. Вместе с ребенком посушите остатки хлеба, сделайте сухарики.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своей работе, какую пользу приносит ваш труд людям, Родине. Расскажите, что вам нравится в вашем труде. Для этого можно использовать материал, который можно найти в интернете, в библиотеке. 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Возвращаясь с ребенком из детского сада, предложите ему поиграть в игру «Кто больше заметить интересного?», или «Давай рассказывать друг другу, кто больше заметить интересного на нашей улице».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учит наблюдательности, помогает формировать представления об окружающем, расширяет словарный запас, развивает речь. Дома предложите ребенку нарисовать, что больше всего понравилось.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– это и любовь к природе родного края. Общение с природой делает человека более чутким, отзывчивым. Воспитывая любовь к родному краю, важно приучать ребенка беречь природу, охранять ее.</a:t>
            </a: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детстве ребенок испытывал чувство жалости к другому человеку, радость от хорошего поступка, гордость за своих родителей, восхищение от соприкосновения с героическим поступком, он приобрел эмоциональный опыт и положительный пример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это та самая среда, в которой человек учится и сам творит добро!» (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</a:t>
            </a:r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B87E2E5B-3678-4789-AFF2-ADD9189388DF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91B145-AE69-4072-B779-5BC4B919CF64}"/>
              </a:ext>
            </a:extLst>
          </p:cNvPr>
          <p:cNvSpPr/>
          <p:nvPr/>
        </p:nvSpPr>
        <p:spPr>
          <a:xfrm>
            <a:off x="169751" y="608122"/>
            <a:ext cx="654131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приобщить детей к нравственно – патриотическому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369716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2DF0F5-1451-4741-A56F-8B06BD7C0CE0}"/>
              </a:ext>
            </a:extLst>
          </p:cNvPr>
          <p:cNvSpPr/>
          <p:nvPr/>
        </p:nvSpPr>
        <p:spPr>
          <a:xfrm>
            <a:off x="11410" y="35526"/>
            <a:ext cx="6858000" cy="9144000"/>
          </a:xfrm>
          <a:prstGeom prst="rect">
            <a:avLst/>
          </a:prstGeom>
          <a:solidFill>
            <a:srgbClr val="BDEEFF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F396E628-AEC4-4957-8C85-49E1649C51BF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A1D05F8-3CC3-41EC-9A01-B48BC047537C}"/>
              </a:ext>
            </a:extLst>
          </p:cNvPr>
          <p:cNvSpPr/>
          <p:nvPr/>
        </p:nvSpPr>
        <p:spPr>
          <a:xfrm>
            <a:off x="169751" y="608122"/>
            <a:ext cx="6541318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воспитать патриота?»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74FC9-F3FF-42A7-BEE1-7BCB54C713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" y="1187654"/>
            <a:ext cx="2562225" cy="1847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6AE8CF-83BE-4C09-BD8B-1A333CA601EE}"/>
              </a:ext>
            </a:extLst>
          </p:cNvPr>
          <p:cNvSpPr/>
          <p:nvPr/>
        </p:nvSpPr>
        <p:spPr>
          <a:xfrm>
            <a:off x="2573636" y="1331640"/>
            <a:ext cx="4137434" cy="33123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нравственно-патриотического воспитания ребенка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развитие его нравственных чувств.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Немалое значение для воспитания у детей интереса и любви к родному краю имеет ближайшее окружение. Постепенно ребенок знакомится с детским садом, своей улицей, городом, а затем и со страной, ее столицей и символами.</a:t>
            </a: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край, область, даже небольшая деревня неповторимы!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месте своя природа, свои традиции и свой быт. Отбор соответствующего материала позволяет формировать у дошкольников представление о том, чем славен родной край.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D7CA44-2A0E-4CBA-9792-C4A8B5A007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2903334"/>
            <a:ext cx="1584177" cy="2041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C18D84-5E1C-41C9-9B15-218B6DA35EBB}"/>
              </a:ext>
            </a:extLst>
          </p:cNvPr>
          <p:cNvSpPr/>
          <p:nvPr/>
        </p:nvSpPr>
        <p:spPr>
          <a:xfrm>
            <a:off x="192098" y="4572000"/>
            <a:ext cx="6619628" cy="4536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город...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прогулок со своим ребёнком расскажите ему, что родной город славен своей историей, традициями, достопримечательностями, памятниками, лучшими людьми.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нравственно-патриотическом воспитании огромное значение имеет 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взрослых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"долг перед Родиной", "любовь к Отечеству", "ненависть к врагу", "трудовой подвиг" и т.п.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знать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изучать культуру своих предков.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акцент на знание истории народа, его культуры поможет в дальнейшем с уважением и интересом относиться к культурным традициям других народов.</a:t>
            </a: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через малое большое, зависимость между деятельностью</a:t>
            </a: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человека и жизнью всех людей —вот что важно для воспитания</a:t>
            </a: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нравственно-патриотических чувств дошкольника!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способствовать правильному развитию и микроклимата в семье, и воспитанию любви к своей стране. Например, воспитывая у детей любовь к своему городу, необходимо подвести их к пониманию того, что их город — частица Родины, поскольку во всех местах, больших и маленьких, есть много общего.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0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13F01-83A8-49FE-A12E-ED8890EB8415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1FCB794D-CD7F-4616-B1D5-E8FF6D04F02D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297BCB-7AF2-4E36-A4DA-44F63E228879}"/>
              </a:ext>
            </a:extLst>
          </p:cNvPr>
          <p:cNvSpPr/>
          <p:nvPr/>
        </p:nvSpPr>
        <p:spPr>
          <a:xfrm>
            <a:off x="152636" y="882442"/>
            <a:ext cx="6552728" cy="82295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D3A52B-526F-4C04-9EF8-81D9EC1692CF}"/>
              </a:ext>
            </a:extLst>
          </p:cNvPr>
          <p:cNvSpPr/>
          <p:nvPr/>
        </p:nvSpPr>
        <p:spPr>
          <a:xfrm>
            <a:off x="152636" y="971600"/>
            <a:ext cx="6552728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Родины...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начинается у ребенка с отношения к семье, к самым близким людям — к матери, отцу, бабушке, дедушке. Это корни, связывающие его с родным домом и ближайшим окружением.</a:t>
            </a:r>
          </a:p>
          <a:p>
            <a:pPr algn="just"/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Продолжением нравственно-патриотического воспитания является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другими городами России, со столицей нашей Родины, с гимном, флагом и гербом государства.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полагать, что воспитывая любовь только к семье, мы уже тем самым прививаем любовь к Родине. К сожалению, известны случаи, когда преданность своему дому уживается с безразличием к судьбе страны, а иногда даже с предательством. Поэтому важно, чтобы дети как можно раньше увидели "гражданское лицо" своей семьи.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ли они, за что их дедушка и бабушка получили медали? Знают ли знаменитых предков?..)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Воспитывая дошкольника, родителям необходимо обратить внимание на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любви и привязанности к своей семье, дому, детскому саду, улице, городу;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к природе и всему живому;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труду;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русским традициям и промыслам;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знаний о правах человека;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городах России;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символами государства (герб, флаг, гимн);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ответственности и гордости за достижения страны;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толерантности, чувства уважения к другим народам, их традициям.</a:t>
            </a:r>
          </a:p>
          <a:p>
            <a:pPr algn="just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отобрать из массы впечатлений, получаемых ребенком,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доступные ему: природа и мир животных дома (детского сада, родного края); труд людей, традиции, общественные события и т. д.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эпизоды, к которым привлекается внимание детей, должны быть яркими, образными, конкретными, вызывающими интерес.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начиная воспитывать маленького патриота, 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сами обязаны хорошо знать свой край, традиции народа и продумать, что целесообразнее показать и рассказать детям, особо выделив наиболее характерное для данной местности.</a:t>
            </a:r>
          </a:p>
          <a:p>
            <a:pPr algn="just"/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360EC6-70ED-44C4-B6E1-F90709319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8277586"/>
            <a:ext cx="6192688" cy="6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B314FA-B16D-4400-8EE0-34B9E863E517}"/>
              </a:ext>
            </a:extLst>
          </p:cNvPr>
          <p:cNvSpPr/>
          <p:nvPr/>
        </p:nvSpPr>
        <p:spPr>
          <a:xfrm>
            <a:off x="0" y="32058"/>
            <a:ext cx="6858000" cy="9144000"/>
          </a:xfrm>
          <a:prstGeom prst="rect">
            <a:avLst/>
          </a:prstGeom>
          <a:solidFill>
            <a:srgbClr val="5BD4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04FADBC4-D5A8-435E-9C2B-A4A676965329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207BF5E-E3B9-402E-AD6E-CEDCAEB7ED72}"/>
              </a:ext>
            </a:extLst>
          </p:cNvPr>
          <p:cNvSpPr/>
          <p:nvPr/>
        </p:nvSpPr>
        <p:spPr>
          <a:xfrm>
            <a:off x="1903234" y="596187"/>
            <a:ext cx="4176464" cy="4228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КАЛЕНДАРЯ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1B8971-FBED-4FFB-8292-058FCB205C21}"/>
              </a:ext>
            </a:extLst>
          </p:cNvPr>
          <p:cNvSpPr/>
          <p:nvPr/>
        </p:nvSpPr>
        <p:spPr>
          <a:xfrm>
            <a:off x="1637404" y="1043607"/>
            <a:ext cx="5112554" cy="4176462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праздник, посвященный первому полету человека в космос, его отмечают во всем мире 12 апреля.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первый орбитальный полет вокруг Земли выполнил советский космонавт Юрий Гагарин на космическом корабле «Восток»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Земля впервые отправляла своего сына к звездам. Первый полет в космос стартовал с космодрома Байконур. Полет, ставший прорывом в освоении космического пространства, длился всего 108 минут — облетев весь шар земной, корабль приземлился благополучно недалеко от деревни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(Саратовская область). Первый космонавт, покоривший космические просторы, имя которого узнали во всем мире, получил досрочно звание майора и Героя Советского Союза, а день его полета стал национальным праздником.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Впервые праздник День космонавтики отметили уже через год после этого знаменательного события — 12 апреля 1962 года.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6DA661-5D7D-483D-8466-9BF233029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843808"/>
            <a:ext cx="1468774" cy="2592288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73A5E8-8CAB-4E39-A43D-5971B1B5D91A}"/>
              </a:ext>
            </a:extLst>
          </p:cNvPr>
          <p:cNvSpPr/>
          <p:nvPr/>
        </p:nvSpPr>
        <p:spPr>
          <a:xfrm>
            <a:off x="116632" y="5724128"/>
            <a:ext cx="6624736" cy="3387814"/>
          </a:xfrm>
          <a:prstGeom prst="rect">
            <a:avLst/>
          </a:prstGeom>
          <a:solidFill>
            <a:srgbClr val="BDE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Лайка — первая собака, которая в 1957-м побывала в космосе – она обречена была изначально и погибла от перегрева через несколько часов после запуска аппарата «Спутник-2».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Собаки Белка и Стрелка оказались более удачливыми – за ними закрепилось первенство освоения космического пространства. Советский космический корабль «Восток» совершил суточный полет с возвращением на Землю с собаками Белкой и Стрелкой на борту в августе 1960.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Первыми облетели вокруг Луны черепахи — советский корабль Зонд-5 с черепахами на борту совершил путешествие вокруг спутника в 1968-м. Черепах выбрали для этой миссии, так как они выносливы и не требовательны к пище и воздуху.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Космонавтам плакать в космосе не рекомендует, так как слезы в условиях невесомости не стекают по щекам, а остаются на поверхности глаза в виде шариков, что вызывает неприятные и болезненные ощущения.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A7F2377-686A-4C29-8F26-F85BFD74E17F}"/>
              </a:ext>
            </a:extLst>
          </p:cNvPr>
          <p:cNvSpPr/>
          <p:nvPr/>
        </p:nvSpPr>
        <p:spPr>
          <a:xfrm>
            <a:off x="1844824" y="5292079"/>
            <a:ext cx="4176464" cy="3600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9B17F-08ED-4029-AFB9-C5454308B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" y="639262"/>
            <a:ext cx="1535873" cy="21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B985E7-46A2-4B57-9224-B6FABD4B3EA5}"/>
              </a:ext>
            </a:extLst>
          </p:cNvPr>
          <p:cNvSpPr/>
          <p:nvPr/>
        </p:nvSpPr>
        <p:spPr>
          <a:xfrm>
            <a:off x="-11113" y="34390"/>
            <a:ext cx="6858000" cy="9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Лента: изогнутая и наклоненная вверх 4">
            <a:extLst>
              <a:ext uri="{FF2B5EF4-FFF2-40B4-BE49-F238E27FC236}">
                <a16:creationId xmlns:a16="http://schemas.microsoft.com/office/drawing/2014/main" id="{1CF9186B-45EC-4CA9-ABD5-D9FCD7B17CE0}"/>
              </a:ext>
            </a:extLst>
          </p:cNvPr>
          <p:cNvSpPr/>
          <p:nvPr/>
        </p:nvSpPr>
        <p:spPr>
          <a:xfrm>
            <a:off x="332656" y="3205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C16437A-F04D-4887-AC79-BFEA1DCEAD91}"/>
              </a:ext>
            </a:extLst>
          </p:cNvPr>
          <p:cNvSpPr/>
          <p:nvPr/>
        </p:nvSpPr>
        <p:spPr>
          <a:xfrm>
            <a:off x="116632" y="681849"/>
            <a:ext cx="662473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КАЛЕНДАРЯ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88F073-9C54-46E9-99A5-8346B421CFC9}"/>
              </a:ext>
            </a:extLst>
          </p:cNvPr>
          <p:cNvSpPr/>
          <p:nvPr/>
        </p:nvSpPr>
        <p:spPr>
          <a:xfrm>
            <a:off x="83607" y="3360846"/>
            <a:ext cx="6624736" cy="2448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праздник принято освещать вербу и хранить ее дома весь год в переднем углу за иконами. Считается, что верба имеет свойство наделять здоровьем людей и скот, предостерегать от болезней и от нечистой силы. Существует много обычаев и поверий на целебные свойства вербы.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древних обычаев обогащает детей здоровьем: родители, придя из церкви с освященной вербой, начинали стегать ею своих детей, при этом приговаривая: «Верба – хлест, бьет до слез, верба красна, бьет не напрасно». Также, в народе кроме детей хлыстали освещенной вербой и себя, чтобы пополнить себя здоровьем, при этом приговаривая: «Не я бью, верба бьет». Освещенной вербой еще постегивали и новобрачных или молодых девушек, для того, чтобы у них родилось немало здоровых детей.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28DF1D-6E9A-4E90-BCC6-DB8B5E6B4F0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4" y="1175078"/>
            <a:ext cx="2114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B929E2-A990-4340-8051-52FEE547B8D3}"/>
              </a:ext>
            </a:extLst>
          </p:cNvPr>
          <p:cNvSpPr/>
          <p:nvPr/>
        </p:nvSpPr>
        <p:spPr>
          <a:xfrm>
            <a:off x="2276872" y="1187624"/>
            <a:ext cx="4464496" cy="20882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Вербное воскресенье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 вход Господа в Иерусалим. Этот праздник христианская Церковь ввела в IV веке, а у нас на Руси он начал отмечаться в X веке.          Согласно Библейскому сюжету в этот день Иисус въехал в ворота Иерусалима на осле. Его торжественно встречали горожане и бросали под ноги пальмовые ветви – символ мира, спокойствия. На Руси верба ассоциировалась с пальмовыми ветками.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8E7430-324E-4785-A2CF-7A97CA9C5AE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7" y="6011064"/>
            <a:ext cx="2386578" cy="19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0D75DE-8229-41E6-8EA8-C991EF050B5E}"/>
              </a:ext>
            </a:extLst>
          </p:cNvPr>
          <p:cNvSpPr/>
          <p:nvPr/>
        </p:nvSpPr>
        <p:spPr>
          <a:xfrm>
            <a:off x="74903" y="7869305"/>
            <a:ext cx="6708194" cy="11856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Воскресения Христа происходит праздничное богослужение. В красивых корзинах к церкви несут куличи, пасху, писанки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крашанки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освещения. Вернувшись домой, люди разговляются — едят вкусную пищу после Великого поста. Богатый пасхальный стол является символом небесной радости.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47A02C-4E7C-4F77-AC35-119558076D88}"/>
              </a:ext>
            </a:extLst>
          </p:cNvPr>
          <p:cNvSpPr/>
          <p:nvPr/>
        </p:nvSpPr>
        <p:spPr>
          <a:xfrm>
            <a:off x="2512903" y="5883642"/>
            <a:ext cx="4220639" cy="19111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 — Светлое Христово Воскресение.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главное событие в духовной жизни христиан. Готовились к нему 7 недель — 49 дней. А неделя перед Пасхой называлась Великой, или Страстной.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Готовясь к Пасхе, люди преисполняются радости и веры. С Чистого Четверга начинается любимое действо — раскрашивание и роспись яиц.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65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9FE21-529E-49FF-B1F7-69A48BCA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28043" y="1057299"/>
            <a:ext cx="9252522" cy="70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: изогнутая и наклоненная вверх 5">
            <a:extLst>
              <a:ext uri="{FF2B5EF4-FFF2-40B4-BE49-F238E27FC236}">
                <a16:creationId xmlns:a16="http://schemas.microsoft.com/office/drawing/2014/main" id="{C3147607-A2DE-4476-896B-8400EC34C39F}"/>
              </a:ext>
            </a:extLst>
          </p:cNvPr>
          <p:cNvSpPr/>
          <p:nvPr/>
        </p:nvSpPr>
        <p:spPr>
          <a:xfrm>
            <a:off x="246956" y="323528"/>
            <a:ext cx="6192688" cy="576064"/>
          </a:xfrm>
          <a:prstGeom prst="ellipseRibbon2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с семьей» № 4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5448CC2-8B2D-4102-8A27-FA7A4D73E17A}"/>
              </a:ext>
            </a:extLst>
          </p:cNvPr>
          <p:cNvSpPr/>
          <p:nvPr/>
        </p:nvSpPr>
        <p:spPr>
          <a:xfrm>
            <a:off x="1255068" y="954448"/>
            <a:ext cx="4176464" cy="4228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КАЛЕНДАРЯ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F8AF85-B21A-47D9-A3E4-AF416AECC2D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6" y="1558022"/>
            <a:ext cx="2546623" cy="2365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3F74A1-B82B-44A2-950D-9BB7F8967DA1}"/>
              </a:ext>
            </a:extLst>
          </p:cNvPr>
          <p:cNvSpPr/>
          <p:nvPr/>
        </p:nvSpPr>
        <p:spPr>
          <a:xfrm>
            <a:off x="2924945" y="1475656"/>
            <a:ext cx="3600400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долгих лет первомайский праздник назывался днём Международной солидарности трудящихся. Каждый год в этот день школьники, студенты и трудящиеся шли на демонстрации. Взрослые несли в руках большие флаги, цветы и транспаранты, а в руках у детишек были маленькие флажки и воздушные шарики. Все радовались весне, обновлению природы и теплым солнечным лучам.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36DA09-28D2-4604-9225-B35CB7C527DC}"/>
              </a:ext>
            </a:extLst>
          </p:cNvPr>
          <p:cNvSpPr/>
          <p:nvPr/>
        </p:nvSpPr>
        <p:spPr>
          <a:xfrm>
            <a:off x="246956" y="4104631"/>
            <a:ext cx="3600400" cy="2448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 Великой Отечественной войне — подвиг и слава нашего народа. Как бы ни менялись за последние годы факты нашей истории, 9 мая — День Победы — остается неизменным, всеми любимым, дорогим, трагичным и скорбным, но в тоже время и светлым праздником.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 все дальше и дальше теперь от нас эта дата. Но мы помним, какой ценой досталась нашим дедам эта великая Победа.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7FED2B-637F-42A5-86BB-C354F62A29D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645" y="4104631"/>
            <a:ext cx="2551700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296e9bef11d5">
            <a:extLst>
              <a:ext uri="{FF2B5EF4-FFF2-40B4-BE49-F238E27FC236}">
                <a16:creationId xmlns:a16="http://schemas.microsoft.com/office/drawing/2014/main" id="{E31BE4DE-3804-416B-85DE-BA750849054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956" y="6733606"/>
            <a:ext cx="2765851" cy="2051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F5D382-2B5F-4AC7-B30D-AD964786B663}"/>
              </a:ext>
            </a:extLst>
          </p:cNvPr>
          <p:cNvSpPr/>
          <p:nvPr/>
        </p:nvSpPr>
        <p:spPr>
          <a:xfrm>
            <a:off x="3115166" y="6643254"/>
            <a:ext cx="3412451" cy="223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– 9 Мая,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мира в стране и весны,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мы солдат вспоминаем,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вернувшихся в семьи с войны.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мы чествуем дедов,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Защитивших родную страну,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Подарившим народам Победу,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вернувшим нам МИР и ВЕСНУ!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Н.Томилина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6831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1353</TotalTime>
  <Words>4474</Words>
  <Application>Microsoft Office PowerPoint</Application>
  <PresentationFormat>Экран (4:3)</PresentationFormat>
  <Paragraphs>242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Impact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«Детский сад. От прошлого к будущему» Номинация «Наша история» </dc:title>
  <dc:creator>RePack by SPecialiST</dc:creator>
  <cp:lastModifiedBy>Oleg Logachev</cp:lastModifiedBy>
  <cp:revision>90</cp:revision>
  <dcterms:created xsi:type="dcterms:W3CDTF">2013-08-13T08:34:09Z</dcterms:created>
  <dcterms:modified xsi:type="dcterms:W3CDTF">2020-04-06T05:56:57Z</dcterms:modified>
</cp:coreProperties>
</file>