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0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40" d="100"/>
          <a:sy n="40" d="100"/>
        </p:scale>
        <p:origin x="-2544" y="-324"/>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700854-EFFF-48DA-B2DE-D9B5B15C84C9}"/>
              </a:ext>
            </a:extLst>
          </p:cNvPr>
          <p:cNvSpPr>
            <a:spLocks noGrp="1"/>
          </p:cNvSpPr>
          <p:nvPr>
            <p:ph type="ctrTitle"/>
          </p:nvPr>
        </p:nvSpPr>
        <p:spPr>
          <a:xfrm>
            <a:off x="857250" y="1621191"/>
            <a:ext cx="5143500" cy="3448756"/>
          </a:xfrm>
        </p:spPr>
        <p:txBody>
          <a:bodyPr anchor="b"/>
          <a:lstStyle>
            <a:lvl1pPr algn="ctr">
              <a:defRPr sz="8666"/>
            </a:lvl1pPr>
          </a:lstStyle>
          <a:p>
            <a:r>
              <a:rPr lang="ru-RU"/>
              <a:t>Образец заголовка</a:t>
            </a:r>
          </a:p>
        </p:txBody>
      </p:sp>
      <p:sp>
        <p:nvSpPr>
          <p:cNvPr id="3" name="Подзаголовок 2">
            <a:extLst>
              <a:ext uri="{FF2B5EF4-FFF2-40B4-BE49-F238E27FC236}">
                <a16:creationId xmlns="" xmlns:a16="http://schemas.microsoft.com/office/drawing/2014/main" id="{32E6FD5F-028F-4BEB-A8A2-219E6A5C2C16}"/>
              </a:ext>
            </a:extLst>
          </p:cNvPr>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ru-RU"/>
              <a:t>Образец подзаголовка</a:t>
            </a:r>
          </a:p>
        </p:txBody>
      </p:sp>
      <p:sp>
        <p:nvSpPr>
          <p:cNvPr id="4" name="Дата 3">
            <a:extLst>
              <a:ext uri="{FF2B5EF4-FFF2-40B4-BE49-F238E27FC236}">
                <a16:creationId xmlns="" xmlns:a16="http://schemas.microsoft.com/office/drawing/2014/main" id="{1838537A-3E24-46B1-9377-96B96EB8717E}"/>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5" name="Нижний колонтитул 4">
            <a:extLst>
              <a:ext uri="{FF2B5EF4-FFF2-40B4-BE49-F238E27FC236}">
                <a16:creationId xmlns="" xmlns:a16="http://schemas.microsoft.com/office/drawing/2014/main" id="{980557F8-E267-4896-8D02-95B822EB3B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73B3FC8-1640-4615-A2A1-5CABB49C85B3}"/>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400600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E0FE5FF-8948-441C-9DDA-3CD42AA3D9A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9765A3CE-99CF-4287-9A89-050ED4B0B2D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812AAC8-54EB-4E47-8697-640461E55CF1}"/>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5" name="Нижний колонтитул 4">
            <a:extLst>
              <a:ext uri="{FF2B5EF4-FFF2-40B4-BE49-F238E27FC236}">
                <a16:creationId xmlns="" xmlns:a16="http://schemas.microsoft.com/office/drawing/2014/main" id="{E43503DF-0109-4659-AC02-AEE495617A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4BCE2E0-CE33-4DEF-8829-DD9516A3D09B}"/>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51112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FEFB6A94-6E90-4A3B-B5C8-69C85F6C96FD}"/>
              </a:ext>
            </a:extLst>
          </p:cNvPr>
          <p:cNvSpPr>
            <a:spLocks noGrp="1"/>
          </p:cNvSpPr>
          <p:nvPr>
            <p:ph type="title" orient="vert"/>
          </p:nvPr>
        </p:nvSpPr>
        <p:spPr>
          <a:xfrm>
            <a:off x="4907756" y="527403"/>
            <a:ext cx="1478756" cy="8394877"/>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16670536-3AF1-4831-BADA-5C280965E4BB}"/>
              </a:ext>
            </a:extLst>
          </p:cNvPr>
          <p:cNvSpPr>
            <a:spLocks noGrp="1"/>
          </p:cNvSpPr>
          <p:nvPr>
            <p:ph type="body" orient="vert" idx="1"/>
          </p:nvPr>
        </p:nvSpPr>
        <p:spPr>
          <a:xfrm>
            <a:off x="471487" y="527403"/>
            <a:ext cx="4350544" cy="83948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5183433-49AD-48AE-AADE-EFF804BE6F21}"/>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5" name="Нижний колонтитул 4">
            <a:extLst>
              <a:ext uri="{FF2B5EF4-FFF2-40B4-BE49-F238E27FC236}">
                <a16:creationId xmlns="" xmlns:a16="http://schemas.microsoft.com/office/drawing/2014/main" id="{0319CC27-BFAF-4C36-A738-45E475DB0D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73B2ABF-69B9-4CAA-BFFE-71DC7ED2FCC7}"/>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238457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F8CD204-D6A7-49EC-B8D9-BFABB2D62F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A0EC2C1-1F2E-4D68-B487-F92C2E10638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F501239-2C1C-4745-BA41-B6BF72D2573F}"/>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5" name="Нижний колонтитул 4">
            <a:extLst>
              <a:ext uri="{FF2B5EF4-FFF2-40B4-BE49-F238E27FC236}">
                <a16:creationId xmlns="" xmlns:a16="http://schemas.microsoft.com/office/drawing/2014/main" id="{9C98C7E8-2013-452D-99A7-BC7D77E4CC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EE19597-0B91-403D-A97F-5812B0CDD019}"/>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165081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49FFE3-1222-46E4-8C43-9A7D069CAB85}"/>
              </a:ext>
            </a:extLst>
          </p:cNvPr>
          <p:cNvSpPr>
            <a:spLocks noGrp="1"/>
          </p:cNvSpPr>
          <p:nvPr>
            <p:ph type="title"/>
          </p:nvPr>
        </p:nvSpPr>
        <p:spPr>
          <a:xfrm>
            <a:off x="467916" y="2469624"/>
            <a:ext cx="5915025" cy="4120620"/>
          </a:xfrm>
        </p:spPr>
        <p:txBody>
          <a:bodyPr anchor="b"/>
          <a:lstStyle>
            <a:lvl1pPr>
              <a:defRPr sz="8666"/>
            </a:lvl1pPr>
          </a:lstStyle>
          <a:p>
            <a:r>
              <a:rPr lang="ru-RU"/>
              <a:t>Образец заголовка</a:t>
            </a:r>
          </a:p>
        </p:txBody>
      </p:sp>
      <p:sp>
        <p:nvSpPr>
          <p:cNvPr id="3" name="Текст 2">
            <a:extLst>
              <a:ext uri="{FF2B5EF4-FFF2-40B4-BE49-F238E27FC236}">
                <a16:creationId xmlns="" xmlns:a16="http://schemas.microsoft.com/office/drawing/2014/main" id="{3C9F5E5E-F0D3-46D3-B84B-48A7CFBBAA38}"/>
              </a:ext>
            </a:extLst>
          </p:cNvPr>
          <p:cNvSpPr>
            <a:spLocks noGrp="1"/>
          </p:cNvSpPr>
          <p:nvPr>
            <p:ph type="body" idx="1"/>
          </p:nvPr>
        </p:nvSpPr>
        <p:spPr>
          <a:xfrm>
            <a:off x="467916" y="6629226"/>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F7A4DF23-0AE9-47C1-A7B8-1EE83893D596}"/>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5" name="Нижний колонтитул 4">
            <a:extLst>
              <a:ext uri="{FF2B5EF4-FFF2-40B4-BE49-F238E27FC236}">
                <a16:creationId xmlns="" xmlns:a16="http://schemas.microsoft.com/office/drawing/2014/main" id="{54A818C1-CB0D-46B7-95CE-8637806102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1EFD508-4BFE-4251-88C5-A0E245F57BF7}"/>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86415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4A82C2C-CD37-4BF9-801B-47FB8B7F873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4BE68E7-0407-468D-B5FE-AA924B3E1750}"/>
              </a:ext>
            </a:extLst>
          </p:cNvPr>
          <p:cNvSpPr>
            <a:spLocks noGrp="1"/>
          </p:cNvSpPr>
          <p:nvPr>
            <p:ph sz="half" idx="1"/>
          </p:nvPr>
        </p:nvSpPr>
        <p:spPr>
          <a:xfrm>
            <a:off x="471488"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3B974FD0-805D-4217-A439-60688CF00CF4}"/>
              </a:ext>
            </a:extLst>
          </p:cNvPr>
          <p:cNvSpPr>
            <a:spLocks noGrp="1"/>
          </p:cNvSpPr>
          <p:nvPr>
            <p:ph sz="half" idx="2"/>
          </p:nvPr>
        </p:nvSpPr>
        <p:spPr>
          <a:xfrm>
            <a:off x="3471863"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703845C6-BD84-4979-A863-13C82F7CF0E8}"/>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6" name="Нижний колонтитул 5">
            <a:extLst>
              <a:ext uri="{FF2B5EF4-FFF2-40B4-BE49-F238E27FC236}">
                <a16:creationId xmlns="" xmlns:a16="http://schemas.microsoft.com/office/drawing/2014/main" id="{1D9B0C82-9F99-4D17-B2B6-716C8CB3351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BFAA7C3-A38D-4712-886B-983AE4186126}"/>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299445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DA32AAD-BF0D-4881-B7F2-E30D41D8801D}"/>
              </a:ext>
            </a:extLst>
          </p:cNvPr>
          <p:cNvSpPr>
            <a:spLocks noGrp="1"/>
          </p:cNvSpPr>
          <p:nvPr>
            <p:ph type="title"/>
          </p:nvPr>
        </p:nvSpPr>
        <p:spPr>
          <a:xfrm>
            <a:off x="472381" y="527405"/>
            <a:ext cx="5915025" cy="1914702"/>
          </a:xfrm>
        </p:spPr>
        <p:txBody>
          <a:bodyPr/>
          <a:lstStyle/>
          <a:p>
            <a:r>
              <a:rPr lang="ru-RU"/>
              <a:t>Образец заголовка</a:t>
            </a:r>
          </a:p>
        </p:txBody>
      </p:sp>
      <p:sp>
        <p:nvSpPr>
          <p:cNvPr id="3" name="Текст 2">
            <a:extLst>
              <a:ext uri="{FF2B5EF4-FFF2-40B4-BE49-F238E27FC236}">
                <a16:creationId xmlns="" xmlns:a16="http://schemas.microsoft.com/office/drawing/2014/main" id="{6388CB05-17EE-4433-90DA-163364207C9C}"/>
              </a:ext>
            </a:extLst>
          </p:cNvPr>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ru-RU"/>
              <a:t>Образец текста</a:t>
            </a:r>
          </a:p>
        </p:txBody>
      </p:sp>
      <p:sp>
        <p:nvSpPr>
          <p:cNvPr id="4" name="Объект 3">
            <a:extLst>
              <a:ext uri="{FF2B5EF4-FFF2-40B4-BE49-F238E27FC236}">
                <a16:creationId xmlns="" xmlns:a16="http://schemas.microsoft.com/office/drawing/2014/main" id="{8E00A638-FD66-47A3-ACAC-618BD124C0E5}"/>
              </a:ext>
            </a:extLst>
          </p:cNvPr>
          <p:cNvSpPr>
            <a:spLocks noGrp="1"/>
          </p:cNvSpPr>
          <p:nvPr>
            <p:ph sz="half" idx="2"/>
          </p:nvPr>
        </p:nvSpPr>
        <p:spPr>
          <a:xfrm>
            <a:off x="472381" y="3618442"/>
            <a:ext cx="2901255"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B878271B-4925-40F9-B26A-2FA8B1D4BE04}"/>
              </a:ext>
            </a:extLst>
          </p:cNvPr>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ru-RU"/>
              <a:t>Образец текста</a:t>
            </a:r>
          </a:p>
        </p:txBody>
      </p:sp>
      <p:sp>
        <p:nvSpPr>
          <p:cNvPr id="6" name="Объект 5">
            <a:extLst>
              <a:ext uri="{FF2B5EF4-FFF2-40B4-BE49-F238E27FC236}">
                <a16:creationId xmlns="" xmlns:a16="http://schemas.microsoft.com/office/drawing/2014/main" id="{4C7A5999-B24C-46F5-8397-BE8CAB429F04}"/>
              </a:ext>
            </a:extLst>
          </p:cNvPr>
          <p:cNvSpPr>
            <a:spLocks noGrp="1"/>
          </p:cNvSpPr>
          <p:nvPr>
            <p:ph sz="quarter" idx="4"/>
          </p:nvPr>
        </p:nvSpPr>
        <p:spPr>
          <a:xfrm>
            <a:off x="3471863" y="3618442"/>
            <a:ext cx="2915543"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3380D4DF-E9EB-4BF1-85E0-97876EED4832}"/>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8" name="Нижний колонтитул 7">
            <a:extLst>
              <a:ext uri="{FF2B5EF4-FFF2-40B4-BE49-F238E27FC236}">
                <a16:creationId xmlns="" xmlns:a16="http://schemas.microsoft.com/office/drawing/2014/main" id="{3133AE9B-F1A8-402C-88B0-2D89692CDC5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1060B76D-C398-41F9-AB0B-F7DF6B900F0E}"/>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368555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289C6A6-705F-4C71-A0EC-29997059F0B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20FB325-C822-4152-B4B8-84AD30A9B1E6}"/>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4" name="Нижний колонтитул 3">
            <a:extLst>
              <a:ext uri="{FF2B5EF4-FFF2-40B4-BE49-F238E27FC236}">
                <a16:creationId xmlns="" xmlns:a16="http://schemas.microsoft.com/office/drawing/2014/main" id="{ED83D6DC-9424-4EEC-A758-F9C098AB71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CE2C332E-4DF7-49D3-8D7B-067B951B4B88}"/>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254869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003AFBA6-4022-4901-AE73-D31322577A46}"/>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3" name="Нижний колонтитул 2">
            <a:extLst>
              <a:ext uri="{FF2B5EF4-FFF2-40B4-BE49-F238E27FC236}">
                <a16:creationId xmlns="" xmlns:a16="http://schemas.microsoft.com/office/drawing/2014/main" id="{0FA5B6D6-64C3-4AF7-A363-BB40D6D34A4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82869289-F57B-4E0D-ACD4-3A15D2FA980A}"/>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22433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0FDDF2-62C3-4DAA-A972-222E56798EF8}"/>
              </a:ext>
            </a:extLst>
          </p:cNvPr>
          <p:cNvSpPr>
            <a:spLocks noGrp="1"/>
          </p:cNvSpPr>
          <p:nvPr>
            <p:ph type="title"/>
          </p:nvPr>
        </p:nvSpPr>
        <p:spPr>
          <a:xfrm>
            <a:off x="472381" y="660400"/>
            <a:ext cx="2211884" cy="2311400"/>
          </a:xfrm>
        </p:spPr>
        <p:txBody>
          <a:bodyPr anchor="b"/>
          <a:lstStyle>
            <a:lvl1pPr>
              <a:defRPr sz="4622"/>
            </a:lvl1pPr>
          </a:lstStyle>
          <a:p>
            <a:r>
              <a:rPr lang="ru-RU"/>
              <a:t>Образец заголовка</a:t>
            </a:r>
          </a:p>
        </p:txBody>
      </p:sp>
      <p:sp>
        <p:nvSpPr>
          <p:cNvPr id="3" name="Объект 2">
            <a:extLst>
              <a:ext uri="{FF2B5EF4-FFF2-40B4-BE49-F238E27FC236}">
                <a16:creationId xmlns="" xmlns:a16="http://schemas.microsoft.com/office/drawing/2014/main" id="{E882D0A8-F373-4153-BFCC-6F06309C64B4}"/>
              </a:ext>
            </a:extLst>
          </p:cNvPr>
          <p:cNvSpPr>
            <a:spLocks noGrp="1"/>
          </p:cNvSpPr>
          <p:nvPr>
            <p:ph idx="1"/>
          </p:nvPr>
        </p:nvSpPr>
        <p:spPr>
          <a:xfrm>
            <a:off x="2915543" y="1426283"/>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198FEF6B-7EF7-4443-A2FE-F8D05EC58AC6}"/>
              </a:ext>
            </a:extLst>
          </p:cNvPr>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ru-RU"/>
              <a:t>Образец текста</a:t>
            </a:r>
          </a:p>
        </p:txBody>
      </p:sp>
      <p:sp>
        <p:nvSpPr>
          <p:cNvPr id="5" name="Дата 4">
            <a:extLst>
              <a:ext uri="{FF2B5EF4-FFF2-40B4-BE49-F238E27FC236}">
                <a16:creationId xmlns="" xmlns:a16="http://schemas.microsoft.com/office/drawing/2014/main" id="{115D36C3-CE39-43FF-A995-33133FE3678D}"/>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6" name="Нижний колонтитул 5">
            <a:extLst>
              <a:ext uri="{FF2B5EF4-FFF2-40B4-BE49-F238E27FC236}">
                <a16:creationId xmlns="" xmlns:a16="http://schemas.microsoft.com/office/drawing/2014/main" id="{9372BC1B-F4C2-4B3F-84AA-636B5696235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48F85E0-E626-4926-82D8-2A8930F80D34}"/>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103019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CE0197-DF14-4A37-8D46-AE1078A7CC6E}"/>
              </a:ext>
            </a:extLst>
          </p:cNvPr>
          <p:cNvSpPr>
            <a:spLocks noGrp="1"/>
          </p:cNvSpPr>
          <p:nvPr>
            <p:ph type="title"/>
          </p:nvPr>
        </p:nvSpPr>
        <p:spPr>
          <a:xfrm>
            <a:off x="472381" y="660400"/>
            <a:ext cx="2211884" cy="2311400"/>
          </a:xfrm>
        </p:spPr>
        <p:txBody>
          <a:bodyPr anchor="b"/>
          <a:lstStyle>
            <a:lvl1pPr>
              <a:defRPr sz="4622"/>
            </a:lvl1pPr>
          </a:lstStyle>
          <a:p>
            <a:r>
              <a:rPr lang="ru-RU"/>
              <a:t>Образец заголовка</a:t>
            </a:r>
          </a:p>
        </p:txBody>
      </p:sp>
      <p:sp>
        <p:nvSpPr>
          <p:cNvPr id="3" name="Рисунок 2">
            <a:extLst>
              <a:ext uri="{FF2B5EF4-FFF2-40B4-BE49-F238E27FC236}">
                <a16:creationId xmlns="" xmlns:a16="http://schemas.microsoft.com/office/drawing/2014/main" id="{BFAA80EF-6736-4ACE-A4E3-8F65A7DE329F}"/>
              </a:ext>
            </a:extLst>
          </p:cNvPr>
          <p:cNvSpPr>
            <a:spLocks noGrp="1"/>
          </p:cNvSpPr>
          <p:nvPr>
            <p:ph type="pic" idx="1"/>
          </p:nvPr>
        </p:nvSpPr>
        <p:spPr>
          <a:xfrm>
            <a:off x="2915543" y="1426283"/>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ru-RU"/>
          </a:p>
        </p:txBody>
      </p:sp>
      <p:sp>
        <p:nvSpPr>
          <p:cNvPr id="4" name="Текст 3">
            <a:extLst>
              <a:ext uri="{FF2B5EF4-FFF2-40B4-BE49-F238E27FC236}">
                <a16:creationId xmlns="" xmlns:a16="http://schemas.microsoft.com/office/drawing/2014/main" id="{800517E4-1AC0-405C-8B25-2F464124E672}"/>
              </a:ext>
            </a:extLst>
          </p:cNvPr>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ru-RU"/>
              <a:t>Образец текста</a:t>
            </a:r>
          </a:p>
        </p:txBody>
      </p:sp>
      <p:sp>
        <p:nvSpPr>
          <p:cNvPr id="5" name="Дата 4">
            <a:extLst>
              <a:ext uri="{FF2B5EF4-FFF2-40B4-BE49-F238E27FC236}">
                <a16:creationId xmlns="" xmlns:a16="http://schemas.microsoft.com/office/drawing/2014/main" id="{9F19BC5E-923C-4979-8893-77EC44A55FA0}"/>
              </a:ext>
            </a:extLst>
          </p:cNvPr>
          <p:cNvSpPr>
            <a:spLocks noGrp="1"/>
          </p:cNvSpPr>
          <p:nvPr>
            <p:ph type="dt" sz="half" idx="10"/>
          </p:nvPr>
        </p:nvSpPr>
        <p:spPr/>
        <p:txBody>
          <a:bodyPr/>
          <a:lstStyle/>
          <a:p>
            <a:fld id="{2C6A5C74-7F3D-4443-8C25-37257A79115D}" type="datetimeFigureOut">
              <a:rPr lang="ru-RU" smtClean="0"/>
              <a:pPr/>
              <a:t>26.10.2020</a:t>
            </a:fld>
            <a:endParaRPr lang="ru-RU"/>
          </a:p>
        </p:txBody>
      </p:sp>
      <p:sp>
        <p:nvSpPr>
          <p:cNvPr id="6" name="Нижний колонтитул 5">
            <a:extLst>
              <a:ext uri="{FF2B5EF4-FFF2-40B4-BE49-F238E27FC236}">
                <a16:creationId xmlns="" xmlns:a16="http://schemas.microsoft.com/office/drawing/2014/main" id="{FB87DC8D-44C1-4C53-B9C6-C6CA032CBD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D3EAB2C-06B8-4614-9247-41ABF1E22ACE}"/>
              </a:ext>
            </a:extLst>
          </p:cNvPr>
          <p:cNvSpPr>
            <a:spLocks noGrp="1"/>
          </p:cNvSpPr>
          <p:nvPr>
            <p:ph type="sldNum" sz="quarter" idx="12"/>
          </p:nvPr>
        </p:nvSpPr>
        <p:spPr/>
        <p:txBody>
          <a:body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107337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584F63-EE0A-453C-A9FB-C6CA1D062DCC}"/>
              </a:ext>
            </a:extLst>
          </p:cNvPr>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FC0B3AC-3FDC-4AC9-80C6-E6DE5F4EB7F7}"/>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4641465-D05D-429C-93ED-6605A322C2B8}"/>
              </a:ext>
            </a:extLst>
          </p:cNvPr>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2C6A5C74-7F3D-4443-8C25-37257A79115D}" type="datetimeFigureOut">
              <a:rPr lang="ru-RU" smtClean="0"/>
              <a:pPr/>
              <a:t>26.10.2020</a:t>
            </a:fld>
            <a:endParaRPr lang="ru-RU"/>
          </a:p>
        </p:txBody>
      </p:sp>
      <p:sp>
        <p:nvSpPr>
          <p:cNvPr id="5" name="Нижний колонтитул 4">
            <a:extLst>
              <a:ext uri="{FF2B5EF4-FFF2-40B4-BE49-F238E27FC236}">
                <a16:creationId xmlns="" xmlns:a16="http://schemas.microsoft.com/office/drawing/2014/main" id="{62AD15A9-0CAA-49EC-8B42-6CF2D2A383A9}"/>
              </a:ext>
            </a:extLst>
          </p:cNvPr>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422E591A-BA00-47E7-9134-416FF55BE837}"/>
              </a:ext>
            </a:extLst>
          </p:cNvPr>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1540D75-181E-4FC8-A946-24AC2F9A15D6}" type="slidenum">
              <a:rPr lang="ru-RU" smtClean="0"/>
              <a:pPr/>
              <a:t>‹#›</a:t>
            </a:fld>
            <a:endParaRPr lang="ru-RU"/>
          </a:p>
        </p:txBody>
      </p:sp>
    </p:spTree>
    <p:extLst>
      <p:ext uri="{BB962C8B-B14F-4D97-AF65-F5344CB8AC3E}">
        <p14:creationId xmlns="" xmlns:p14="http://schemas.microsoft.com/office/powerpoint/2010/main" val="3029996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ru-RU"/>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duotone>
              <a:schemeClr val="accent4">
                <a:shade val="45000"/>
                <a:satMod val="135000"/>
              </a:schemeClr>
              <a:prstClr val="white"/>
            </a:duotone>
            <a:extLst>
              <a:ext uri="{28A0092B-C50C-407E-A947-70E740481C1C}">
                <a14:useLocalDpi xmlns="" xmlns:a14="http://schemas.microsoft.com/office/drawing/2010/main" val="0"/>
              </a:ext>
            </a:extLst>
          </a:blip>
          <a:stretch>
            <a:fillRect/>
          </a:stretch>
        </p:blipFill>
        <p:spPr>
          <a:xfrm>
            <a:off x="1" y="0"/>
            <a:ext cx="3046084" cy="1092200"/>
          </a:xfrm>
          <a:prstGeom prst="rect">
            <a:avLst/>
          </a:prstGeom>
        </p:spPr>
      </p:pic>
      <p:sp>
        <p:nvSpPr>
          <p:cNvPr id="7" name="TextBox 6"/>
          <p:cNvSpPr txBox="1"/>
          <p:nvPr/>
        </p:nvSpPr>
        <p:spPr>
          <a:xfrm>
            <a:off x="3134930" y="158175"/>
            <a:ext cx="3723070" cy="584775"/>
          </a:xfrm>
          <a:prstGeom prst="rect">
            <a:avLst/>
          </a:prstGeom>
          <a:noFill/>
        </p:spPr>
        <p:txBody>
          <a:bodyPr wrap="none" rtlCol="0">
            <a:prstTxWarp prst="textArchDown">
              <a:avLst/>
            </a:prstTxWarp>
            <a:spAutoFit/>
          </a:bodyPr>
          <a:lstStyle/>
          <a:p>
            <a:r>
              <a:rPr lang="en-US" sz="3200" b="1" dirty="0">
                <a:ln w="12700" cmpd="sng">
                  <a:solidFill>
                    <a:schemeClr val="accent4">
                      <a:lumMod val="75000"/>
                    </a:schemeClr>
                  </a:solidFill>
                  <a:prstDash val="solid"/>
                </a:ln>
                <a:solidFill>
                  <a:srgbClr val="0070C0"/>
                </a:solidFill>
                <a:effectLst>
                  <a:glow rad="101600">
                    <a:schemeClr val="accent4">
                      <a:satMod val="175000"/>
                      <a:alpha val="40000"/>
                    </a:schemeClr>
                  </a:glow>
                </a:effectLst>
              </a:rPr>
              <a:t>‘</a:t>
            </a:r>
            <a:r>
              <a:rPr lang="en-US" sz="3200" b="1" dirty="0">
                <a:ln w="12700" cmpd="sng">
                  <a:solidFill>
                    <a:schemeClr val="accent4">
                      <a:lumMod val="75000"/>
                    </a:schemeClr>
                  </a:solidFill>
                  <a:prstDash val="solid"/>
                </a:ln>
                <a:solidFill>
                  <a:schemeClr val="accent4">
                    <a:lumMod val="60000"/>
                    <a:lumOff val="40000"/>
                  </a:schemeClr>
                </a:solidFill>
                <a:effectLst>
                  <a:glow rad="101600">
                    <a:schemeClr val="accent4">
                      <a:satMod val="175000"/>
                      <a:alpha val="40000"/>
                    </a:schemeClr>
                  </a:glow>
                </a:effectLst>
              </a:rPr>
              <a:t>’</a:t>
            </a:r>
            <a:r>
              <a:rPr lang="ru-RU" sz="3200" b="1" dirty="0">
                <a:ln w="12700" cmpd="sng">
                  <a:solidFill>
                    <a:schemeClr val="accent4">
                      <a:lumMod val="75000"/>
                    </a:schemeClr>
                  </a:solidFill>
                  <a:prstDash val="solid"/>
                </a:ln>
                <a:solidFill>
                  <a:schemeClr val="accent4">
                    <a:lumMod val="60000"/>
                    <a:lumOff val="40000"/>
                  </a:schemeClr>
                </a:solidFill>
                <a:effectLst>
                  <a:glow rad="101600">
                    <a:schemeClr val="accent4">
                      <a:satMod val="175000"/>
                      <a:alpha val="40000"/>
                    </a:schemeClr>
                  </a:glow>
                </a:effectLst>
              </a:rPr>
              <a:t>Диалог с семьей</a:t>
            </a:r>
            <a:r>
              <a:rPr lang="en-US" sz="3200" b="1" dirty="0">
                <a:ln w="12700" cmpd="sng">
                  <a:solidFill>
                    <a:schemeClr val="accent4">
                      <a:lumMod val="75000"/>
                    </a:schemeClr>
                  </a:solidFill>
                  <a:prstDash val="solid"/>
                </a:ln>
                <a:solidFill>
                  <a:schemeClr val="accent4">
                    <a:lumMod val="60000"/>
                    <a:lumOff val="40000"/>
                  </a:schemeClr>
                </a:solidFill>
                <a:effectLst>
                  <a:glow rad="101600">
                    <a:schemeClr val="accent4">
                      <a:satMod val="175000"/>
                      <a:alpha val="40000"/>
                    </a:schemeClr>
                  </a:glow>
                </a:effectLst>
              </a:rPr>
              <a:t>’’</a:t>
            </a:r>
            <a:endParaRPr lang="ru-RU" sz="3200" b="1" dirty="0">
              <a:ln w="12700" cmpd="sng">
                <a:solidFill>
                  <a:schemeClr val="accent4">
                    <a:lumMod val="75000"/>
                  </a:schemeClr>
                </a:solidFill>
                <a:prstDash val="solid"/>
              </a:ln>
              <a:solidFill>
                <a:schemeClr val="accent4">
                  <a:lumMod val="60000"/>
                  <a:lumOff val="40000"/>
                </a:schemeClr>
              </a:solidFill>
              <a:effectLst>
                <a:glow rad="101600">
                  <a:schemeClr val="accent4">
                    <a:satMod val="175000"/>
                    <a:alpha val="40000"/>
                  </a:schemeClr>
                </a:glow>
              </a:effectLst>
            </a:endParaRPr>
          </a:p>
        </p:txBody>
      </p:sp>
      <p:cxnSp>
        <p:nvCxnSpPr>
          <p:cNvPr id="9" name="Прямая соединительная линия 8"/>
          <p:cNvCxnSpPr/>
          <p:nvPr/>
        </p:nvCxnSpPr>
        <p:spPr>
          <a:xfrm flipH="1">
            <a:off x="3044409" y="-12413"/>
            <a:ext cx="3594" cy="176183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flipV="1">
            <a:off x="3046086" y="1079500"/>
            <a:ext cx="3811914" cy="2511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flipV="1">
            <a:off x="0" y="1041975"/>
            <a:ext cx="3046085" cy="375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50012" y="1456544"/>
            <a:ext cx="11647474" cy="1077218"/>
          </a:xfrm>
          <a:prstGeom prst="rect">
            <a:avLst/>
          </a:prstGeom>
        </p:spPr>
        <p:txBody>
          <a:bodyPr wrap="square">
            <a:spAutoFit/>
          </a:bodyPr>
          <a:lstStyle/>
          <a:p>
            <a:endParaRPr lang="ru-RU" sz="1600" dirty="0"/>
          </a:p>
          <a:p>
            <a:r>
              <a:rPr lang="ru-RU" sz="1600" i="1" dirty="0">
                <a:latin typeface="Times New Roman" pitchFamily="18" charset="0"/>
                <a:cs typeface="Times New Roman" pitchFamily="18" charset="0"/>
              </a:rPr>
              <a:t>Издание:</a:t>
            </a:r>
          </a:p>
          <a:p>
            <a:r>
              <a:rPr lang="ru-RU" sz="1600" i="1" dirty="0">
                <a:latin typeface="Times New Roman" pitchFamily="18" charset="0"/>
                <a:cs typeface="Times New Roman" pitchFamily="18" charset="0"/>
              </a:rPr>
              <a:t>Муниципальное казенное дошкольное образовательное учреждение детский</a:t>
            </a:r>
          </a:p>
          <a:p>
            <a:r>
              <a:rPr lang="ru-RU" sz="1600" i="1" dirty="0">
                <a:latin typeface="Times New Roman" pitchFamily="18" charset="0"/>
                <a:cs typeface="Times New Roman" pitchFamily="18" charset="0"/>
              </a:rPr>
              <a:t>сад № 3, </a:t>
            </a:r>
            <a:r>
              <a:rPr lang="ru-RU" sz="1600" i="1" dirty="0" err="1">
                <a:latin typeface="Times New Roman" pitchFamily="18" charset="0"/>
                <a:cs typeface="Times New Roman" pitchFamily="18" charset="0"/>
              </a:rPr>
              <a:t>Узловский</a:t>
            </a:r>
            <a:r>
              <a:rPr lang="ru-RU" sz="1600" i="1" dirty="0">
                <a:latin typeface="Times New Roman" pitchFamily="18" charset="0"/>
                <a:cs typeface="Times New Roman" pitchFamily="18" charset="0"/>
              </a:rPr>
              <a:t> р-н, п. Дубовка, ул. Пионерская, д. 24А, т-н: 7-14-57</a:t>
            </a:r>
          </a:p>
        </p:txBody>
      </p:sp>
      <p:cxnSp>
        <p:nvCxnSpPr>
          <p:cNvPr id="25" name="Прямая соединительная линия 24"/>
          <p:cNvCxnSpPr/>
          <p:nvPr/>
        </p:nvCxnSpPr>
        <p:spPr>
          <a:xfrm flipH="1" flipV="1">
            <a:off x="-1676" y="1696456"/>
            <a:ext cx="3046085" cy="3752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flipV="1">
            <a:off x="3044409" y="1736868"/>
            <a:ext cx="3811914" cy="2511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36109" y="1075850"/>
            <a:ext cx="2810291" cy="584775"/>
          </a:xfrm>
          <a:prstGeom prst="rect">
            <a:avLst/>
          </a:prstGeom>
        </p:spPr>
        <p:txBody>
          <a:bodyPr wrap="square">
            <a:spAutoFit/>
          </a:bodyPr>
          <a:lstStyle/>
          <a:p>
            <a:pPr algn="ctr"/>
            <a:r>
              <a:rPr lang="ru-RU" sz="1600" b="1" i="1" dirty="0">
                <a:latin typeface="Times New Roman" pitchFamily="18" charset="0"/>
                <a:cs typeface="Times New Roman" pitchFamily="18" charset="0"/>
              </a:rPr>
              <a:t>Газета основана: сентябрь 2007 года</a:t>
            </a:r>
          </a:p>
        </p:txBody>
      </p:sp>
      <p:sp>
        <p:nvSpPr>
          <p:cNvPr id="28" name="Прямоугольник 27"/>
          <p:cNvSpPr/>
          <p:nvPr/>
        </p:nvSpPr>
        <p:spPr>
          <a:xfrm>
            <a:off x="3827371" y="1060737"/>
            <a:ext cx="2046378" cy="646331"/>
          </a:xfrm>
          <a:prstGeom prst="rect">
            <a:avLst/>
          </a:prstGeom>
        </p:spPr>
        <p:txBody>
          <a:bodyPr wrap="square">
            <a:spAutoFit/>
          </a:bodyPr>
          <a:lstStyle/>
          <a:p>
            <a:pPr algn="ctr"/>
            <a:r>
              <a:rPr lang="ru-RU" b="1" i="1" dirty="0">
                <a:latin typeface="Times New Roman" pitchFamily="18" charset="0"/>
                <a:cs typeface="Times New Roman" pitchFamily="18" charset="0"/>
              </a:rPr>
              <a:t>№ 1</a:t>
            </a:r>
          </a:p>
          <a:p>
            <a:pPr algn="ctr"/>
            <a:r>
              <a:rPr lang="ru-RU" b="1" i="1" dirty="0">
                <a:latin typeface="Times New Roman" pitchFamily="18" charset="0"/>
                <a:cs typeface="Times New Roman" pitchFamily="18" charset="0"/>
              </a:rPr>
              <a:t>2020 – 2021 уч. год</a:t>
            </a:r>
          </a:p>
        </p:txBody>
      </p:sp>
      <p:cxnSp>
        <p:nvCxnSpPr>
          <p:cNvPr id="31" name="Прямая соединительная линия 30"/>
          <p:cNvCxnSpPr/>
          <p:nvPr/>
        </p:nvCxnSpPr>
        <p:spPr>
          <a:xfrm flipH="1" flipV="1">
            <a:off x="-2094" y="2518731"/>
            <a:ext cx="6862188" cy="4759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1864486" y="2478476"/>
            <a:ext cx="2986074" cy="646331"/>
          </a:xfrm>
          <a:prstGeom prst="rect">
            <a:avLst/>
          </a:prstGeom>
        </p:spPr>
        <p:txBody>
          <a:bodyPr wrap="none">
            <a:spAutoFit/>
          </a:bodyPr>
          <a:lstStyle/>
          <a:p>
            <a:r>
              <a:rPr lang="ru-RU" sz="3600" b="1" dirty="0"/>
              <a:t>Тема номера:</a:t>
            </a:r>
          </a:p>
        </p:txBody>
      </p:sp>
      <p:sp>
        <p:nvSpPr>
          <p:cNvPr id="38" name="TextBox 37"/>
          <p:cNvSpPr txBox="1"/>
          <p:nvPr/>
        </p:nvSpPr>
        <p:spPr>
          <a:xfrm>
            <a:off x="1094897" y="2933587"/>
            <a:ext cx="4378122" cy="830997"/>
          </a:xfrm>
          <a:prstGeom prst="rect">
            <a:avLst/>
          </a:prstGeom>
          <a:noFill/>
        </p:spPr>
        <p:txBody>
          <a:bodyPr wrap="none" rtlCol="0">
            <a:spAutoFit/>
          </a:bodyPr>
          <a:lstStyle/>
          <a:p>
            <a:r>
              <a:rPr lang="en-US" sz="4800" b="1" dirty="0">
                <a:ln w="12700">
                  <a:solidFill>
                    <a:schemeClr val="accent4">
                      <a:lumMod val="75000"/>
                    </a:schemeClr>
                  </a:solidFill>
                  <a:prstDash val="solid"/>
                </a:ln>
                <a:solidFill>
                  <a:srgbClr val="FFFF00"/>
                </a:solidFill>
                <a:latin typeface="Column Simple cyr-lat" panose="02000500000000000000" pitchFamily="2" charset="0"/>
              </a:rPr>
              <a:t>‘’</a:t>
            </a:r>
            <a:r>
              <a:rPr lang="ru-RU" sz="4800" b="1" dirty="0">
                <a:ln w="12700">
                  <a:solidFill>
                    <a:schemeClr val="accent4">
                      <a:lumMod val="75000"/>
                    </a:schemeClr>
                  </a:solidFill>
                  <a:prstDash val="solid"/>
                </a:ln>
                <a:solidFill>
                  <a:srgbClr val="FFFF00"/>
                </a:solidFill>
                <a:latin typeface="Column Simple cyr-lat" panose="02000500000000000000" pitchFamily="2" charset="0"/>
              </a:rPr>
              <a:t>Золотая осень</a:t>
            </a:r>
            <a:r>
              <a:rPr lang="en-US" sz="4800" b="1" dirty="0">
                <a:ln w="12700">
                  <a:solidFill>
                    <a:schemeClr val="accent4">
                      <a:lumMod val="75000"/>
                    </a:schemeClr>
                  </a:solidFill>
                  <a:prstDash val="solid"/>
                </a:ln>
                <a:solidFill>
                  <a:srgbClr val="FFFF00"/>
                </a:solidFill>
                <a:latin typeface="Column Simple cyr-lat" panose="02000500000000000000" pitchFamily="2" charset="0"/>
              </a:rPr>
              <a:t>’’</a:t>
            </a:r>
            <a:endParaRPr lang="ru-RU" sz="4800" b="1" dirty="0">
              <a:ln w="12700">
                <a:solidFill>
                  <a:schemeClr val="accent4">
                    <a:lumMod val="75000"/>
                  </a:schemeClr>
                </a:solidFill>
                <a:prstDash val="solid"/>
              </a:ln>
              <a:solidFill>
                <a:srgbClr val="FFFF00"/>
              </a:solidFill>
              <a:latin typeface="Column Simple cyr-lat" panose="02000500000000000000" pitchFamily="2" charset="0"/>
            </a:endParaRPr>
          </a:p>
        </p:txBody>
      </p:sp>
      <p:cxnSp>
        <p:nvCxnSpPr>
          <p:cNvPr id="39" name="Прямая соединительная линия 38"/>
          <p:cNvCxnSpPr/>
          <p:nvPr/>
        </p:nvCxnSpPr>
        <p:spPr>
          <a:xfrm flipH="1" flipV="1">
            <a:off x="-47068" y="3703008"/>
            <a:ext cx="6862188" cy="4759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136109" y="3701625"/>
            <a:ext cx="3047886" cy="461665"/>
          </a:xfrm>
          <a:prstGeom prst="rect">
            <a:avLst/>
          </a:prstGeom>
        </p:spPr>
        <p:txBody>
          <a:bodyPr wrap="none">
            <a:spAutoFit/>
          </a:bodyPr>
          <a:lstStyle/>
          <a:p>
            <a:r>
              <a:rPr lang="ru-RU" sz="2400" i="1" u="sng" dirty="0">
                <a:solidFill>
                  <a:srgbClr val="F87024"/>
                </a:solidFill>
                <a:latin typeface="Times New Roman" pitchFamily="18" charset="0"/>
                <a:cs typeface="Times New Roman" pitchFamily="18" charset="0"/>
              </a:rPr>
              <a:t>Содержание номера:</a:t>
            </a:r>
          </a:p>
        </p:txBody>
      </p:sp>
      <p:sp>
        <p:nvSpPr>
          <p:cNvPr id="41" name="TextBox 40"/>
          <p:cNvSpPr txBox="1"/>
          <p:nvPr/>
        </p:nvSpPr>
        <p:spPr>
          <a:xfrm>
            <a:off x="136109" y="4102932"/>
            <a:ext cx="2182008" cy="369332"/>
          </a:xfrm>
          <a:prstGeom prst="rect">
            <a:avLst/>
          </a:prstGeom>
          <a:noFill/>
        </p:spPr>
        <p:txBody>
          <a:bodyPr wrap="none" rtlCol="0">
            <a:spAutoFit/>
          </a:bodyPr>
          <a:lstStyle/>
          <a:p>
            <a:r>
              <a:rPr lang="ru-RU" dirty="0">
                <a:latin typeface="Century" pitchFamily="18" charset="0"/>
              </a:rPr>
              <a:t>1. </a:t>
            </a:r>
            <a:r>
              <a:rPr lang="en-US" dirty="0">
                <a:latin typeface="Century" pitchFamily="18" charset="0"/>
              </a:rPr>
              <a:t>“</a:t>
            </a:r>
            <a:r>
              <a:rPr lang="ru-RU" dirty="0">
                <a:latin typeface="Century" pitchFamily="18" charset="0"/>
              </a:rPr>
              <a:t>Золотая осень</a:t>
            </a:r>
            <a:r>
              <a:rPr lang="en-US" dirty="0">
                <a:latin typeface="Century" pitchFamily="18" charset="0"/>
              </a:rPr>
              <a:t>”</a:t>
            </a:r>
            <a:endParaRPr lang="ru-RU" dirty="0">
              <a:latin typeface="Century" pitchFamily="18" charset="0"/>
            </a:endParaRPr>
          </a:p>
        </p:txBody>
      </p:sp>
      <p:sp>
        <p:nvSpPr>
          <p:cNvPr id="42" name="TextBox 41"/>
          <p:cNvSpPr txBox="1"/>
          <p:nvPr/>
        </p:nvSpPr>
        <p:spPr>
          <a:xfrm>
            <a:off x="141014" y="4448287"/>
            <a:ext cx="2127505" cy="369332"/>
          </a:xfrm>
          <a:prstGeom prst="rect">
            <a:avLst/>
          </a:prstGeom>
          <a:noFill/>
        </p:spPr>
        <p:txBody>
          <a:bodyPr wrap="none" rtlCol="0">
            <a:spAutoFit/>
          </a:bodyPr>
          <a:lstStyle/>
          <a:p>
            <a:r>
              <a:rPr lang="ru-RU" dirty="0">
                <a:latin typeface="Century" pitchFamily="18" charset="0"/>
              </a:rPr>
              <a:t>2. </a:t>
            </a:r>
            <a:r>
              <a:rPr lang="ru-RU" b="0" i="0" dirty="0">
                <a:effectLst/>
                <a:latin typeface="Century" pitchFamily="18" charset="0"/>
              </a:rPr>
              <a:t>Из жизни ДОУ</a:t>
            </a:r>
            <a:endParaRPr lang="ru-RU" dirty="0">
              <a:latin typeface="Century" pitchFamily="18" charset="0"/>
            </a:endParaRPr>
          </a:p>
        </p:txBody>
      </p:sp>
      <p:sp>
        <p:nvSpPr>
          <p:cNvPr id="43" name="TextBox 42"/>
          <p:cNvSpPr txBox="1"/>
          <p:nvPr/>
        </p:nvSpPr>
        <p:spPr>
          <a:xfrm>
            <a:off x="136109" y="4793559"/>
            <a:ext cx="3983783" cy="369332"/>
          </a:xfrm>
          <a:prstGeom prst="rect">
            <a:avLst/>
          </a:prstGeom>
          <a:noFill/>
        </p:spPr>
        <p:txBody>
          <a:bodyPr wrap="none" rtlCol="0">
            <a:spAutoFit/>
          </a:bodyPr>
          <a:lstStyle/>
          <a:p>
            <a:r>
              <a:rPr lang="ru-RU" dirty="0">
                <a:latin typeface="Century" pitchFamily="18" charset="0"/>
              </a:rPr>
              <a:t>3. «Осень, Осень, в гости просим!».</a:t>
            </a:r>
          </a:p>
        </p:txBody>
      </p:sp>
      <p:sp>
        <p:nvSpPr>
          <p:cNvPr id="44" name="TextBox 43"/>
          <p:cNvSpPr txBox="1"/>
          <p:nvPr/>
        </p:nvSpPr>
        <p:spPr>
          <a:xfrm>
            <a:off x="136109" y="5162891"/>
            <a:ext cx="4046746" cy="369332"/>
          </a:xfrm>
          <a:prstGeom prst="rect">
            <a:avLst/>
          </a:prstGeom>
          <a:noFill/>
        </p:spPr>
        <p:txBody>
          <a:bodyPr wrap="square" rtlCol="0">
            <a:spAutoFit/>
          </a:bodyPr>
          <a:lstStyle/>
          <a:p>
            <a:r>
              <a:rPr lang="ru-RU" dirty="0">
                <a:latin typeface="Century" pitchFamily="18" charset="0"/>
              </a:rPr>
              <a:t>4. Самая умная страничка. </a:t>
            </a:r>
          </a:p>
        </p:txBody>
      </p:sp>
      <p:sp>
        <p:nvSpPr>
          <p:cNvPr id="45" name="TextBox 44"/>
          <p:cNvSpPr txBox="1"/>
          <p:nvPr/>
        </p:nvSpPr>
        <p:spPr>
          <a:xfrm>
            <a:off x="136109" y="5532223"/>
            <a:ext cx="4725889" cy="369332"/>
          </a:xfrm>
          <a:prstGeom prst="rect">
            <a:avLst/>
          </a:prstGeom>
          <a:noFill/>
        </p:spPr>
        <p:txBody>
          <a:bodyPr wrap="square" rtlCol="0">
            <a:spAutoFit/>
          </a:bodyPr>
          <a:lstStyle/>
          <a:p>
            <a:r>
              <a:rPr lang="ru-RU" dirty="0">
                <a:latin typeface="Century" pitchFamily="18" charset="0"/>
              </a:rPr>
              <a:t>5. Говорят дети</a:t>
            </a:r>
            <a:r>
              <a:rPr lang="en-US" dirty="0">
                <a:latin typeface="Century" pitchFamily="18" charset="0"/>
              </a:rPr>
              <a:t>:</a:t>
            </a:r>
            <a:r>
              <a:rPr lang="ru-RU" dirty="0">
                <a:latin typeface="Century" pitchFamily="18" charset="0"/>
              </a:rPr>
              <a:t> Анекдоты.</a:t>
            </a:r>
          </a:p>
        </p:txBody>
      </p:sp>
      <p:sp>
        <p:nvSpPr>
          <p:cNvPr id="46" name="TextBox 45"/>
          <p:cNvSpPr txBox="1"/>
          <p:nvPr/>
        </p:nvSpPr>
        <p:spPr>
          <a:xfrm>
            <a:off x="136109" y="5877495"/>
            <a:ext cx="3177473" cy="369332"/>
          </a:xfrm>
          <a:prstGeom prst="rect">
            <a:avLst/>
          </a:prstGeom>
          <a:noFill/>
        </p:spPr>
        <p:txBody>
          <a:bodyPr wrap="none" rtlCol="0">
            <a:spAutoFit/>
          </a:bodyPr>
          <a:lstStyle/>
          <a:p>
            <a:r>
              <a:rPr lang="ru-RU" dirty="0" smtClean="0">
                <a:latin typeface="Century" pitchFamily="18" charset="0"/>
              </a:rPr>
              <a:t>6. Всемирный день почты! </a:t>
            </a:r>
            <a:endParaRPr lang="ru-RU" dirty="0">
              <a:latin typeface="Century" pitchFamily="18" charset="0"/>
            </a:endParaRPr>
          </a:p>
        </p:txBody>
      </p:sp>
      <p:sp>
        <p:nvSpPr>
          <p:cNvPr id="49" name="TextBox 48"/>
          <p:cNvSpPr txBox="1"/>
          <p:nvPr/>
        </p:nvSpPr>
        <p:spPr>
          <a:xfrm>
            <a:off x="136109" y="6230765"/>
            <a:ext cx="1808508" cy="369332"/>
          </a:xfrm>
          <a:prstGeom prst="rect">
            <a:avLst/>
          </a:prstGeom>
          <a:noFill/>
        </p:spPr>
        <p:txBody>
          <a:bodyPr wrap="none" rtlCol="0">
            <a:spAutoFit/>
          </a:bodyPr>
          <a:lstStyle/>
          <a:p>
            <a:r>
              <a:rPr lang="ru-RU" dirty="0">
                <a:latin typeface="Century" pitchFamily="18" charset="0"/>
              </a:rPr>
              <a:t>7. Дары осени.</a:t>
            </a:r>
          </a:p>
        </p:txBody>
      </p:sp>
      <p:cxnSp>
        <p:nvCxnSpPr>
          <p:cNvPr id="50" name="Прямая соединительная линия 49"/>
          <p:cNvCxnSpPr/>
          <p:nvPr/>
        </p:nvCxnSpPr>
        <p:spPr>
          <a:xfrm flipH="1" flipV="1">
            <a:off x="-21440" y="7031684"/>
            <a:ext cx="6900880" cy="2751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2279567" y="7140633"/>
            <a:ext cx="4809365" cy="2585323"/>
          </a:xfrm>
          <a:prstGeom prst="rect">
            <a:avLst/>
          </a:prstGeom>
        </p:spPr>
        <p:txBody>
          <a:bodyPr wrap="square">
            <a:spAutoFit/>
          </a:bodyPr>
          <a:lstStyle/>
          <a:p>
            <a:r>
              <a:rPr lang="ru-RU" i="1" dirty="0">
                <a:solidFill>
                  <a:srgbClr val="0070C0"/>
                </a:solidFill>
                <a:latin typeface="Times New Roman" pitchFamily="18" charset="0"/>
                <a:cs typeface="Times New Roman" pitchFamily="18" charset="0"/>
              </a:rPr>
              <a:t>Редакционная коллегия</a:t>
            </a:r>
          </a:p>
          <a:p>
            <a:r>
              <a:rPr lang="ru-RU" i="1" dirty="0">
                <a:solidFill>
                  <a:srgbClr val="0070C0"/>
                </a:solidFill>
                <a:latin typeface="Times New Roman" pitchFamily="18" charset="0"/>
                <a:cs typeface="Times New Roman" pitchFamily="18" charset="0"/>
              </a:rPr>
              <a:t>Воспитатель</a:t>
            </a:r>
            <a:r>
              <a:rPr lang="en-US" i="1" dirty="0">
                <a:solidFill>
                  <a:srgbClr val="0070C0"/>
                </a:solidFill>
                <a:latin typeface="Times New Roman" pitchFamily="18" charset="0"/>
                <a:cs typeface="Times New Roman" pitchFamily="18" charset="0"/>
              </a:rPr>
              <a:t>:</a:t>
            </a:r>
            <a:r>
              <a:rPr lang="ru-RU" i="1" dirty="0">
                <a:solidFill>
                  <a:srgbClr val="0070C0"/>
                </a:solidFill>
                <a:latin typeface="Times New Roman" pitchFamily="18" charset="0"/>
                <a:cs typeface="Times New Roman" pitchFamily="18" charset="0"/>
              </a:rPr>
              <a:t>Тараканова Мария </a:t>
            </a:r>
          </a:p>
          <a:p>
            <a:r>
              <a:rPr lang="ru-RU" i="1" dirty="0">
                <a:solidFill>
                  <a:srgbClr val="0070C0"/>
                </a:solidFill>
                <a:latin typeface="Times New Roman" pitchFamily="18" charset="0"/>
                <a:cs typeface="Times New Roman" pitchFamily="18" charset="0"/>
              </a:rPr>
              <a:t>Викторовна</a:t>
            </a:r>
          </a:p>
          <a:p>
            <a:endParaRPr lang="ru-RU" i="1" dirty="0">
              <a:solidFill>
                <a:srgbClr val="0070C0"/>
              </a:solidFill>
              <a:latin typeface="Times New Roman" pitchFamily="18" charset="0"/>
              <a:cs typeface="Times New Roman" pitchFamily="18" charset="0"/>
            </a:endParaRPr>
          </a:p>
          <a:p>
            <a:r>
              <a:rPr lang="ru-RU" i="1" dirty="0">
                <a:solidFill>
                  <a:srgbClr val="0070C0"/>
                </a:solidFill>
                <a:latin typeface="Times New Roman" pitchFamily="18" charset="0"/>
                <a:cs typeface="Times New Roman" pitchFamily="18" charset="0"/>
              </a:rPr>
              <a:t>Экспертный совет:</a:t>
            </a:r>
          </a:p>
          <a:p>
            <a:r>
              <a:rPr lang="ru-RU" i="1" dirty="0" err="1">
                <a:solidFill>
                  <a:srgbClr val="0070C0"/>
                </a:solidFill>
                <a:latin typeface="Times New Roman" pitchFamily="18" charset="0"/>
                <a:cs typeface="Times New Roman" pitchFamily="18" charset="0"/>
              </a:rPr>
              <a:t>Буцяк</a:t>
            </a:r>
            <a:r>
              <a:rPr lang="ru-RU" i="1" dirty="0">
                <a:solidFill>
                  <a:srgbClr val="0070C0"/>
                </a:solidFill>
                <a:latin typeface="Times New Roman" pitchFamily="18" charset="0"/>
                <a:cs typeface="Times New Roman" pitchFamily="18" charset="0"/>
              </a:rPr>
              <a:t> Нина Николаевна, заведующий</a:t>
            </a:r>
          </a:p>
          <a:p>
            <a:r>
              <a:rPr lang="ru-RU" i="1" dirty="0">
                <a:solidFill>
                  <a:srgbClr val="0070C0"/>
                </a:solidFill>
                <a:latin typeface="Times New Roman" pitchFamily="18" charset="0"/>
                <a:cs typeface="Times New Roman" pitchFamily="18" charset="0"/>
              </a:rPr>
              <a:t>ДОУ,</a:t>
            </a:r>
          </a:p>
          <a:p>
            <a:r>
              <a:rPr lang="ru-RU" i="1" dirty="0">
                <a:solidFill>
                  <a:srgbClr val="0070C0"/>
                </a:solidFill>
                <a:latin typeface="Times New Roman" pitchFamily="18" charset="0"/>
                <a:cs typeface="Times New Roman" pitchFamily="18" charset="0"/>
              </a:rPr>
              <a:t>Седова Екатерина Сергеевна,</a:t>
            </a:r>
          </a:p>
          <a:p>
            <a:r>
              <a:rPr lang="ru-RU" i="1" dirty="0" err="1">
                <a:solidFill>
                  <a:srgbClr val="0070C0"/>
                </a:solidFill>
                <a:latin typeface="Times New Roman" pitchFamily="18" charset="0"/>
                <a:cs typeface="Times New Roman" pitchFamily="18" charset="0"/>
              </a:rPr>
              <a:t>зам.заведующего</a:t>
            </a:r>
            <a:r>
              <a:rPr lang="ru-RU" i="1" dirty="0">
                <a:solidFill>
                  <a:srgbClr val="0070C0"/>
                </a:solidFill>
                <a:latin typeface="Times New Roman" pitchFamily="18" charset="0"/>
                <a:cs typeface="Times New Roman" pitchFamily="18" charset="0"/>
              </a:rPr>
              <a:t> по </a:t>
            </a:r>
            <a:r>
              <a:rPr lang="ru-RU" i="1" dirty="0" err="1">
                <a:solidFill>
                  <a:srgbClr val="0070C0"/>
                </a:solidFill>
                <a:latin typeface="Times New Roman" pitchFamily="18" charset="0"/>
                <a:cs typeface="Times New Roman" pitchFamily="18" charset="0"/>
              </a:rPr>
              <a:t>ВиМР</a:t>
            </a:r>
            <a:endParaRPr lang="ru-RU" i="1" dirty="0">
              <a:solidFill>
                <a:srgbClr val="0070C0"/>
              </a:solidFill>
              <a:latin typeface="Times New Roman" pitchFamily="18" charset="0"/>
              <a:cs typeface="Times New Roman" pitchFamily="18" charset="0"/>
            </a:endParaRPr>
          </a:p>
        </p:txBody>
      </p:sp>
      <p:pic>
        <p:nvPicPr>
          <p:cNvPr id="4" name="Рисунок 3">
            <a:extLst>
              <a:ext uri="{FF2B5EF4-FFF2-40B4-BE49-F238E27FC236}">
                <a16:creationId xmlns="" xmlns:a16="http://schemas.microsoft.com/office/drawing/2014/main" id="{21DC5D00-9D0C-4F69-85D8-174FDB69739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5656" r="11148"/>
          <a:stretch/>
        </p:blipFill>
        <p:spPr>
          <a:xfrm>
            <a:off x="3822798" y="3992861"/>
            <a:ext cx="2630014" cy="2773439"/>
          </a:xfrm>
          <a:prstGeom prst="rect">
            <a:avLst/>
          </a:prstGeom>
          <a:ln>
            <a:noFill/>
          </a:ln>
          <a:effectLst>
            <a:softEdge rad="112500"/>
          </a:effectLst>
        </p:spPr>
      </p:pic>
      <p:pic>
        <p:nvPicPr>
          <p:cNvPr id="8" name="Рисунок 7">
            <a:extLst>
              <a:ext uri="{FF2B5EF4-FFF2-40B4-BE49-F238E27FC236}">
                <a16:creationId xmlns="" xmlns:a16="http://schemas.microsoft.com/office/drawing/2014/main" id="{E6219C56-A508-48DA-B9BD-A995F87F22CA}"/>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 xmlns:a14="http://schemas.microsoft.com/office/drawing/2010/main" val="0"/>
              </a:ext>
            </a:extLst>
          </a:blip>
          <a:stretch>
            <a:fillRect/>
          </a:stretch>
        </p:blipFill>
        <p:spPr>
          <a:xfrm rot="16200000">
            <a:off x="-158654" y="7190340"/>
            <a:ext cx="2836990" cy="2519678"/>
          </a:xfrm>
          <a:prstGeom prst="rect">
            <a:avLst/>
          </a:prstGeom>
        </p:spPr>
      </p:pic>
      <p:sp>
        <p:nvSpPr>
          <p:cNvPr id="10" name="TextBox 9">
            <a:extLst>
              <a:ext uri="{FF2B5EF4-FFF2-40B4-BE49-F238E27FC236}">
                <a16:creationId xmlns="" xmlns:a16="http://schemas.microsoft.com/office/drawing/2014/main" id="{B4B87A11-0BA1-49D5-9A23-99455BBBAC21}"/>
              </a:ext>
            </a:extLst>
          </p:cNvPr>
          <p:cNvSpPr txBox="1"/>
          <p:nvPr/>
        </p:nvSpPr>
        <p:spPr>
          <a:xfrm>
            <a:off x="136109" y="6561198"/>
            <a:ext cx="3785011" cy="369332"/>
          </a:xfrm>
          <a:prstGeom prst="rect">
            <a:avLst/>
          </a:prstGeom>
          <a:noFill/>
        </p:spPr>
        <p:txBody>
          <a:bodyPr wrap="none" rtlCol="0">
            <a:spAutoFit/>
          </a:bodyPr>
          <a:lstStyle/>
          <a:p>
            <a:r>
              <a:rPr lang="ru-RU" dirty="0">
                <a:latin typeface="Century" pitchFamily="18" charset="0"/>
              </a:rPr>
              <a:t>8. Стихи и пословицы про осень.</a:t>
            </a:r>
          </a:p>
        </p:txBody>
      </p:sp>
    </p:spTree>
    <p:extLst>
      <p:ext uri="{BB962C8B-B14F-4D97-AF65-F5344CB8AC3E}">
        <p14:creationId xmlns="" xmlns:p14="http://schemas.microsoft.com/office/powerpoint/2010/main" val="255818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etskiy-sad.com/wp-content/uploads/2019/03/osennewfon2_Proz-768x1087.jpg"/>
          <p:cNvPicPr>
            <a:picLocks noChangeAspect="1" noChangeArrowheads="1"/>
          </p:cNvPicPr>
          <p:nvPr/>
        </p:nvPicPr>
        <p:blipFill>
          <a:blip r:embed="rId2"/>
          <a:srcRect/>
          <a:stretch>
            <a:fillRect/>
          </a:stretch>
        </p:blipFill>
        <p:spPr bwMode="auto">
          <a:xfrm>
            <a:off x="0" y="0"/>
            <a:ext cx="6858000" cy="9906000"/>
          </a:xfrm>
          <a:prstGeom prst="rect">
            <a:avLst/>
          </a:prstGeom>
          <a:noFill/>
        </p:spPr>
      </p:pic>
      <p:sp>
        <p:nvSpPr>
          <p:cNvPr id="3" name="TextBox 2">
            <a:extLst>
              <a:ext uri="{FF2B5EF4-FFF2-40B4-BE49-F238E27FC236}">
                <a16:creationId xmlns="" xmlns:a16="http://schemas.microsoft.com/office/drawing/2014/main" id="{DD950FEA-0174-48F6-8A28-865E2D433AFC}"/>
              </a:ext>
            </a:extLst>
          </p:cNvPr>
          <p:cNvSpPr txBox="1"/>
          <p:nvPr/>
        </p:nvSpPr>
        <p:spPr>
          <a:xfrm>
            <a:off x="1476643" y="613060"/>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pic>
        <p:nvPicPr>
          <p:cNvPr id="8" name="Рисунок 7">
            <a:extLst>
              <a:ext uri="{FF2B5EF4-FFF2-40B4-BE49-F238E27FC236}">
                <a16:creationId xmlns="" xmlns:a16="http://schemas.microsoft.com/office/drawing/2014/main" id="{94C4C898-C037-447B-9FDC-DDFA5322B1AF}"/>
              </a:ext>
            </a:extLst>
          </p:cNvPr>
          <p:cNvPicPr>
            <a:picLocks noChangeAspect="1"/>
          </p:cNvPicPr>
          <p:nvPr/>
        </p:nvPicPr>
        <p:blipFill>
          <a:blip r:embed="rId3"/>
          <a:stretch>
            <a:fillRect/>
          </a:stretch>
        </p:blipFill>
        <p:spPr>
          <a:xfrm>
            <a:off x="444500" y="1554686"/>
            <a:ext cx="5994400" cy="7714191"/>
          </a:xfrm>
          <a:prstGeom prst="rect">
            <a:avLst/>
          </a:prstGeom>
        </p:spPr>
      </p:pic>
    </p:spTree>
    <p:extLst>
      <p:ext uri="{BB962C8B-B14F-4D97-AF65-F5344CB8AC3E}">
        <p14:creationId xmlns="" xmlns:p14="http://schemas.microsoft.com/office/powerpoint/2010/main" val="315637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detskiy-sad.com/wp-content/uploads/2019/03/osennewfon1-3.jpg"/>
          <p:cNvPicPr>
            <a:picLocks noChangeAspect="1" noChangeArrowheads="1"/>
          </p:cNvPicPr>
          <p:nvPr/>
        </p:nvPicPr>
        <p:blipFill>
          <a:blip r:embed="rId2"/>
          <a:srcRect/>
          <a:stretch>
            <a:fillRect/>
          </a:stretch>
        </p:blipFill>
        <p:spPr bwMode="auto">
          <a:xfrm>
            <a:off x="0" y="0"/>
            <a:ext cx="7000705" cy="9905999"/>
          </a:xfrm>
          <a:prstGeom prst="rect">
            <a:avLst/>
          </a:prstGeom>
          <a:noFill/>
        </p:spPr>
      </p:pic>
      <p:pic>
        <p:nvPicPr>
          <p:cNvPr id="18" name="Рисунок 17">
            <a:extLst>
              <a:ext uri="{FF2B5EF4-FFF2-40B4-BE49-F238E27FC236}">
                <a16:creationId xmlns="" xmlns:a16="http://schemas.microsoft.com/office/drawing/2014/main" id="{4007AFA3-5C73-459D-AC03-473AF3DD1AB1}"/>
              </a:ext>
            </a:extLst>
          </p:cNvPr>
          <p:cNvPicPr>
            <a:picLocks noChangeAspect="1"/>
          </p:cNvPicPr>
          <p:nvPr/>
        </p:nvPicPr>
        <p:blipFill>
          <a:blip r:embed="rId3"/>
          <a:stretch>
            <a:fillRect/>
          </a:stretch>
        </p:blipFill>
        <p:spPr>
          <a:xfrm>
            <a:off x="888288" y="4214392"/>
            <a:ext cx="5016015" cy="4664894"/>
          </a:xfrm>
          <a:prstGeom prst="rect">
            <a:avLst/>
          </a:prstGeom>
        </p:spPr>
      </p:pic>
      <p:pic>
        <p:nvPicPr>
          <p:cNvPr id="17" name="Рисунок 16">
            <a:extLst>
              <a:ext uri="{FF2B5EF4-FFF2-40B4-BE49-F238E27FC236}">
                <a16:creationId xmlns="" xmlns:a16="http://schemas.microsoft.com/office/drawing/2014/main" id="{9C3BD2A5-C5C3-4466-A64A-3753228E2A8E}"/>
              </a:ext>
            </a:extLst>
          </p:cNvPr>
          <p:cNvPicPr>
            <a:picLocks noChangeAspect="1"/>
          </p:cNvPicPr>
          <p:nvPr/>
        </p:nvPicPr>
        <p:blipFill>
          <a:blip r:embed="rId4"/>
          <a:stretch>
            <a:fillRect/>
          </a:stretch>
        </p:blipFill>
        <p:spPr>
          <a:xfrm>
            <a:off x="438158" y="2008191"/>
            <a:ext cx="4710263" cy="2166721"/>
          </a:xfrm>
          <a:prstGeom prst="rect">
            <a:avLst/>
          </a:prstGeom>
        </p:spPr>
      </p:pic>
      <p:sp>
        <p:nvSpPr>
          <p:cNvPr id="3" name="TextBox 2">
            <a:extLst>
              <a:ext uri="{FF2B5EF4-FFF2-40B4-BE49-F238E27FC236}">
                <a16:creationId xmlns="" xmlns:a16="http://schemas.microsoft.com/office/drawing/2014/main" id="{B79152F3-EBE9-46E2-9CDB-27B444CD8051}"/>
              </a:ext>
            </a:extLst>
          </p:cNvPr>
          <p:cNvSpPr txBox="1"/>
          <p:nvPr/>
        </p:nvSpPr>
        <p:spPr>
          <a:xfrm>
            <a:off x="1789464" y="444618"/>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16" name="TextBox 15">
            <a:extLst>
              <a:ext uri="{FF2B5EF4-FFF2-40B4-BE49-F238E27FC236}">
                <a16:creationId xmlns="" xmlns:a16="http://schemas.microsoft.com/office/drawing/2014/main" id="{C5809659-81C1-459D-9384-9CC47E3B7974}"/>
              </a:ext>
            </a:extLst>
          </p:cNvPr>
          <p:cNvSpPr txBox="1"/>
          <p:nvPr/>
        </p:nvSpPr>
        <p:spPr>
          <a:xfrm>
            <a:off x="971317" y="1323854"/>
            <a:ext cx="2148089" cy="461665"/>
          </a:xfrm>
          <a:prstGeom prst="rect">
            <a:avLst/>
          </a:prstGeom>
          <a:noFill/>
        </p:spPr>
        <p:txBody>
          <a:bodyPr wrap="none" rtlCol="0">
            <a:spAutoFit/>
          </a:bodyPr>
          <a:lstStyle/>
          <a:p>
            <a:r>
              <a:rPr lang="ru-RU" sz="2400" i="1" dirty="0"/>
              <a:t>Говорят дети </a:t>
            </a:r>
          </a:p>
        </p:txBody>
      </p:sp>
    </p:spTree>
    <p:extLst>
      <p:ext uri="{BB962C8B-B14F-4D97-AF65-F5344CB8AC3E}">
        <p14:creationId xmlns="" xmlns:p14="http://schemas.microsoft.com/office/powerpoint/2010/main" val="335398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unart.pro/uploads/posts/2020-03/1585605888_16-p-osennie-foni-dlya-oformleniya-46.jpg"/>
          <p:cNvPicPr>
            <a:picLocks noChangeAspect="1" noChangeArrowheads="1"/>
          </p:cNvPicPr>
          <p:nvPr/>
        </p:nvPicPr>
        <p:blipFill>
          <a:blip r:embed="rId2"/>
          <a:srcRect/>
          <a:stretch>
            <a:fillRect/>
          </a:stretch>
        </p:blipFill>
        <p:spPr bwMode="auto">
          <a:xfrm>
            <a:off x="1" y="0"/>
            <a:ext cx="6977538" cy="9905999"/>
          </a:xfrm>
          <a:prstGeom prst="rect">
            <a:avLst/>
          </a:prstGeom>
          <a:noFill/>
        </p:spPr>
      </p:pic>
      <p:sp>
        <p:nvSpPr>
          <p:cNvPr id="3" name="TextBox 2">
            <a:extLst>
              <a:ext uri="{FF2B5EF4-FFF2-40B4-BE49-F238E27FC236}">
                <a16:creationId xmlns="" xmlns:a16="http://schemas.microsoft.com/office/drawing/2014/main" id="{987FBBD7-265B-4CDC-BEFB-DB3B014D5842}"/>
              </a:ext>
            </a:extLst>
          </p:cNvPr>
          <p:cNvSpPr txBox="1"/>
          <p:nvPr/>
        </p:nvSpPr>
        <p:spPr>
          <a:xfrm>
            <a:off x="1250717" y="443741"/>
            <a:ext cx="4160113"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b="1" dirty="0">
                <a:latin typeface="Century" pitchFamily="18" charset="0"/>
              </a:rPr>
              <a:t>Диалог с семьей</a:t>
            </a:r>
            <a:r>
              <a:rPr lang="en-US" sz="3600" b="1" dirty="0">
                <a:latin typeface="Century" pitchFamily="18" charset="0"/>
              </a:rPr>
              <a:t>”</a:t>
            </a:r>
            <a:endParaRPr lang="ru-RU" sz="3600" b="1" dirty="0">
              <a:latin typeface="Century" pitchFamily="18" charset="0"/>
            </a:endParaRPr>
          </a:p>
        </p:txBody>
      </p:sp>
      <p:pic>
        <p:nvPicPr>
          <p:cNvPr id="5" name="Рисунок 4">
            <a:extLst>
              <a:ext uri="{FF2B5EF4-FFF2-40B4-BE49-F238E27FC236}">
                <a16:creationId xmlns="" xmlns:a16="http://schemas.microsoft.com/office/drawing/2014/main" id="{44841D4B-E28B-4CB5-B863-4088ECBDE04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0" y="8579102"/>
            <a:ext cx="1773425" cy="1326897"/>
          </a:xfrm>
          <a:prstGeom prst="rect">
            <a:avLst/>
          </a:prstGeom>
        </p:spPr>
      </p:pic>
      <p:pic>
        <p:nvPicPr>
          <p:cNvPr id="7" name="Рисунок 6">
            <a:extLst>
              <a:ext uri="{FF2B5EF4-FFF2-40B4-BE49-F238E27FC236}">
                <a16:creationId xmlns="" xmlns:a16="http://schemas.microsoft.com/office/drawing/2014/main" id="{BDFEEF26-AB47-4F21-AC7F-B774D505022B}"/>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071845" y="0"/>
            <a:ext cx="2786155" cy="1993900"/>
          </a:xfrm>
          <a:prstGeom prst="rect">
            <a:avLst/>
          </a:prstGeom>
        </p:spPr>
      </p:pic>
      <p:sp>
        <p:nvSpPr>
          <p:cNvPr id="8" name="TextBox 7">
            <a:extLst>
              <a:ext uri="{FF2B5EF4-FFF2-40B4-BE49-F238E27FC236}">
                <a16:creationId xmlns="" xmlns:a16="http://schemas.microsoft.com/office/drawing/2014/main" id="{2CB6FB69-ED9D-440E-8A64-FA4F7E8AC428}"/>
              </a:ext>
            </a:extLst>
          </p:cNvPr>
          <p:cNvSpPr txBox="1"/>
          <p:nvPr/>
        </p:nvSpPr>
        <p:spPr>
          <a:xfrm>
            <a:off x="2012927" y="1187058"/>
            <a:ext cx="2619628" cy="400110"/>
          </a:xfrm>
          <a:prstGeom prst="rect">
            <a:avLst/>
          </a:prstGeom>
          <a:noFill/>
        </p:spPr>
        <p:txBody>
          <a:bodyPr wrap="none" rtlCol="0">
            <a:spAutoFit/>
          </a:bodyPr>
          <a:lstStyle/>
          <a:p>
            <a:r>
              <a:rPr lang="en-US" sz="2000" b="1" i="1" dirty="0"/>
              <a:t>“</a:t>
            </a:r>
            <a:r>
              <a:rPr lang="ru-RU" sz="2000" b="1" i="1" dirty="0"/>
              <a:t>Стихи и пословицы</a:t>
            </a:r>
            <a:r>
              <a:rPr lang="en-US" sz="2000" b="1" i="1" dirty="0"/>
              <a:t>”</a:t>
            </a:r>
            <a:endParaRPr lang="ru-RU" sz="2000" b="1" i="1" dirty="0"/>
          </a:p>
        </p:txBody>
      </p:sp>
      <p:sp>
        <p:nvSpPr>
          <p:cNvPr id="12" name="TextBox 11">
            <a:extLst>
              <a:ext uri="{FF2B5EF4-FFF2-40B4-BE49-F238E27FC236}">
                <a16:creationId xmlns="" xmlns:a16="http://schemas.microsoft.com/office/drawing/2014/main" id="{87849334-6A46-426E-842E-02044CDBA546}"/>
              </a:ext>
            </a:extLst>
          </p:cNvPr>
          <p:cNvSpPr txBox="1"/>
          <p:nvPr/>
        </p:nvSpPr>
        <p:spPr>
          <a:xfrm>
            <a:off x="266700" y="1648363"/>
            <a:ext cx="5969000" cy="7201972"/>
          </a:xfrm>
          <a:prstGeom prst="rect">
            <a:avLst/>
          </a:prstGeom>
          <a:noFill/>
        </p:spPr>
        <p:txBody>
          <a:bodyPr wrap="square">
            <a:spAutoFit/>
          </a:bodyPr>
          <a:lstStyle/>
          <a:p>
            <a:pPr algn="ctr"/>
            <a:r>
              <a:rPr lang="ru-RU" sz="1400" b="1" dirty="0"/>
              <a:t>Как лето со снопами, так и осень - с пирогами.</a:t>
            </a:r>
          </a:p>
          <a:p>
            <a:pPr algn="ctr"/>
            <a:r>
              <a:rPr lang="ru-RU" sz="1400" b="1" dirty="0"/>
              <a:t>От осени к лету назад поворота нету.</a:t>
            </a:r>
          </a:p>
          <a:p>
            <a:pPr algn="ctr"/>
            <a:r>
              <a:rPr lang="ru-RU" sz="1400" b="1" dirty="0"/>
              <a:t>Весна и осень - всё на дню погод восемь.</a:t>
            </a:r>
          </a:p>
          <a:p>
            <a:pPr algn="ctr"/>
            <a:r>
              <a:rPr lang="ru-RU" sz="1400" b="1" dirty="0"/>
              <a:t>Вешний дождь растит, а осенний гноит.</a:t>
            </a:r>
          </a:p>
          <a:p>
            <a:pPr algn="ctr"/>
            <a:r>
              <a:rPr lang="ru-RU" sz="1400" b="1" dirty="0"/>
              <a:t>Весна красна цветами, а осень снопами.</a:t>
            </a:r>
          </a:p>
          <a:p>
            <a:pPr algn="ctr"/>
            <a:r>
              <a:rPr lang="ru-RU" sz="1400" b="1" dirty="0"/>
              <a:t>Сырое лето да теплая осень - к долгой зиме.</a:t>
            </a:r>
          </a:p>
          <a:p>
            <a:pPr algn="ctr"/>
            <a:r>
              <a:rPr lang="ru-RU" sz="1400" b="1" dirty="0"/>
              <a:t>Гром в сентябре предвещает теплую осень.</a:t>
            </a:r>
          </a:p>
          <a:p>
            <a:pPr algn="ctr"/>
            <a:r>
              <a:rPr lang="ru-RU" sz="1400" b="1" dirty="0"/>
              <a:t>Если осенью паутина стелется по растениям - это к теплу.</a:t>
            </a:r>
          </a:p>
          <a:p>
            <a:pPr algn="ctr"/>
            <a:r>
              <a:rPr lang="ru-RU" sz="1400" b="1" dirty="0"/>
              <a:t>Если в октябре листья с березы и дуба опадает не чисто - готовься к суровой зиме.</a:t>
            </a:r>
          </a:p>
          <a:p>
            <a:pPr algn="ctr"/>
            <a:r>
              <a:rPr lang="ru-RU" sz="1400" b="1" dirty="0"/>
              <a:t>Как в лесу много рябины - осень будет дождливая, если ж мало - сухая.</a:t>
            </a:r>
          </a:p>
          <a:p>
            <a:pPr algn="ctr"/>
            <a:r>
              <a:rPr lang="ru-RU" sz="1400" b="1" dirty="0"/>
              <a:t>Осенью птицы летят низко - к холодной, высоко - к теплой зиме.</a:t>
            </a:r>
          </a:p>
          <a:p>
            <a:pPr algn="ctr"/>
            <a:r>
              <a:rPr lang="ru-RU" sz="1400" b="1" dirty="0"/>
              <a:t>Осень прикажет, а весна свое скажет.</a:t>
            </a:r>
          </a:p>
          <a:p>
            <a:pPr algn="ctr"/>
            <a:r>
              <a:rPr lang="ru-RU" sz="1400" b="1" dirty="0"/>
              <a:t>Много желудей на дубу уродилось - к лютой зиме.</a:t>
            </a:r>
          </a:p>
          <a:p>
            <a:pPr algn="ctr"/>
            <a:r>
              <a:rPr lang="ru-RU" sz="1400" b="1" dirty="0"/>
              <a:t>Если листопад пройдет скоро, надо ожидать суровой зимы.</a:t>
            </a:r>
          </a:p>
          <a:p>
            <a:pPr algn="ctr"/>
            <a:r>
              <a:rPr lang="ru-RU" sz="1400" b="1" dirty="0"/>
              <a:t>Появление комаров поздней осенью - к мягкой зиме.</a:t>
            </a:r>
          </a:p>
          <a:p>
            <a:pPr algn="ctr"/>
            <a:r>
              <a:rPr lang="ru-RU" sz="1400" b="1" dirty="0"/>
              <a:t>Осень - </a:t>
            </a:r>
            <a:r>
              <a:rPr lang="ru-RU" sz="1400" b="1" dirty="0" err="1"/>
              <a:t>запасиха</a:t>
            </a:r>
            <a:r>
              <a:rPr lang="ru-RU" sz="1400" b="1" dirty="0"/>
              <a:t>, зима - </a:t>
            </a:r>
            <a:r>
              <a:rPr lang="ru-RU" sz="1400" b="1" dirty="0" err="1"/>
              <a:t>подбериха</a:t>
            </a:r>
            <a:r>
              <a:rPr lang="ru-RU" sz="1400" b="1" dirty="0"/>
              <a:t>.</a:t>
            </a:r>
          </a:p>
          <a:p>
            <a:pPr algn="ctr"/>
            <a:r>
              <a:rPr lang="ru-RU" sz="1400" b="1" dirty="0"/>
              <a:t>Осень-то матка: кисель да блины; а весна - мачеха: сиди да гляди.</a:t>
            </a:r>
          </a:p>
          <a:p>
            <a:pPr algn="ctr"/>
            <a:r>
              <a:rPr lang="ru-RU" sz="1400" b="1" dirty="0"/>
              <a:t>Осень хвастлива, а весна справедлива.</a:t>
            </a:r>
          </a:p>
          <a:p>
            <a:pPr algn="ctr"/>
            <a:r>
              <a:rPr lang="ru-RU" sz="1400" b="1" dirty="0"/>
              <a:t>Осенью и воробей богат.</a:t>
            </a:r>
          </a:p>
          <a:p>
            <a:pPr algn="ctr"/>
            <a:r>
              <a:rPr lang="ru-RU" sz="1400" b="1" dirty="0"/>
              <a:t>Отложил бы на осень, а там бы и бросил.</a:t>
            </a:r>
          </a:p>
          <a:p>
            <a:pPr algn="ctr"/>
            <a:r>
              <a:rPr lang="ru-RU" sz="1400" b="1" dirty="0"/>
              <a:t>Поздней осенью одна ягода, да и то горькая рябина.</a:t>
            </a:r>
          </a:p>
          <a:p>
            <a:pPr algn="ctr"/>
            <a:r>
              <a:rPr lang="ru-RU" sz="1400" b="1" dirty="0"/>
              <a:t>Придет осень, да за всё спросит.</a:t>
            </a:r>
          </a:p>
          <a:p>
            <a:pPr algn="ctr"/>
            <a:r>
              <a:rPr lang="ru-RU" sz="1400" b="1" dirty="0"/>
              <a:t>Брюзжит, как худая муха в осень.</a:t>
            </a:r>
          </a:p>
          <a:p>
            <a:pPr algn="ctr"/>
            <a:r>
              <a:rPr lang="ru-RU" sz="1400" b="1" dirty="0"/>
              <a:t>В осенью и у вороны копна, а не только у тетерева.</a:t>
            </a:r>
          </a:p>
          <a:p>
            <a:pPr algn="ctr"/>
            <a:r>
              <a:rPr lang="ru-RU" sz="1400" b="1" dirty="0"/>
              <a:t>Весна говорит: </a:t>
            </a:r>
            <a:r>
              <a:rPr lang="ru-RU" sz="1400" b="1" dirty="0" err="1"/>
              <a:t>уклочу</a:t>
            </a:r>
            <a:r>
              <a:rPr lang="ru-RU" sz="1400" b="1" dirty="0"/>
              <a:t>, а осень говорит: как захочу.</a:t>
            </a:r>
          </a:p>
          <a:p>
            <a:pPr algn="ctr"/>
            <a:r>
              <a:rPr lang="ru-RU" sz="1400" b="1" dirty="0"/>
              <a:t>Весна и осень на пегой кобыле ездят.</a:t>
            </a:r>
          </a:p>
          <a:p>
            <a:pPr algn="ctr"/>
            <a:r>
              <a:rPr lang="ru-RU" sz="1400" b="1" dirty="0"/>
              <a:t>Клевала ворона хлеб в осень, а зимой и сама попала в </a:t>
            </a:r>
            <a:r>
              <a:rPr lang="ru-RU" sz="1400" b="1" dirty="0" err="1"/>
              <a:t>осил</a:t>
            </a:r>
            <a:r>
              <a:rPr lang="ru-RU" sz="1400" b="1" dirty="0"/>
              <a:t>.</a:t>
            </a:r>
          </a:p>
          <a:p>
            <a:pPr algn="ctr"/>
            <a:r>
              <a:rPr lang="ru-RU" sz="1400" b="1" dirty="0"/>
              <a:t>Ты корми меня в весну, а осенью я и сам сыт буду.</a:t>
            </a:r>
          </a:p>
          <a:p>
            <a:pPr algn="ctr"/>
            <a:r>
              <a:rPr lang="ru-RU" sz="1400" b="1" dirty="0"/>
              <a:t>Летом поём, осенью воем.</a:t>
            </a:r>
          </a:p>
          <a:p>
            <a:pPr algn="ctr"/>
            <a:r>
              <a:rPr lang="ru-RU" sz="1400" b="1" dirty="0"/>
              <a:t>На будущую осень, годков через восемь.</a:t>
            </a:r>
          </a:p>
          <a:p>
            <a:pPr algn="ctr"/>
            <a:r>
              <a:rPr lang="ru-RU" sz="1400" b="1" dirty="0"/>
              <a:t>Не плачь, овес, что осенью продавать повез, - втридорога заплачу да весной ворочу.</a:t>
            </a:r>
          </a:p>
        </p:txBody>
      </p:sp>
    </p:spTree>
    <p:extLst>
      <p:ext uri="{BB962C8B-B14F-4D97-AF65-F5344CB8AC3E}">
        <p14:creationId xmlns="" xmlns:p14="http://schemas.microsoft.com/office/powerpoint/2010/main" val="189497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5.infourok.ru/uploads/ex/00d1/000c35d0-f07277f7/hello_html_m2f8c848c.jpg"/>
          <p:cNvPicPr>
            <a:picLocks noChangeAspect="1" noChangeArrowheads="1"/>
          </p:cNvPicPr>
          <p:nvPr/>
        </p:nvPicPr>
        <p:blipFill>
          <a:blip r:embed="rId2"/>
          <a:srcRect/>
          <a:stretch>
            <a:fillRect/>
          </a:stretch>
        </p:blipFill>
        <p:spPr bwMode="auto">
          <a:xfrm>
            <a:off x="0" y="0"/>
            <a:ext cx="6857152" cy="9905999"/>
          </a:xfrm>
          <a:prstGeom prst="rect">
            <a:avLst/>
          </a:prstGeom>
          <a:noFill/>
        </p:spPr>
      </p:pic>
      <p:sp>
        <p:nvSpPr>
          <p:cNvPr id="3" name="TextBox 2">
            <a:extLst>
              <a:ext uri="{FF2B5EF4-FFF2-40B4-BE49-F238E27FC236}">
                <a16:creationId xmlns="" xmlns:a16="http://schemas.microsoft.com/office/drawing/2014/main" id="{376B253F-798B-4D01-860E-FD200A1F2CD8}"/>
              </a:ext>
            </a:extLst>
          </p:cNvPr>
          <p:cNvSpPr txBox="1"/>
          <p:nvPr/>
        </p:nvSpPr>
        <p:spPr>
          <a:xfrm>
            <a:off x="1443222" y="756562"/>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9" name="TextBox 8">
            <a:extLst>
              <a:ext uri="{FF2B5EF4-FFF2-40B4-BE49-F238E27FC236}">
                <a16:creationId xmlns="" xmlns:a16="http://schemas.microsoft.com/office/drawing/2014/main" id="{D9DBCCDB-9307-4D41-ABEC-F79C2F239A36}"/>
              </a:ext>
            </a:extLst>
          </p:cNvPr>
          <p:cNvSpPr txBox="1"/>
          <p:nvPr/>
        </p:nvSpPr>
        <p:spPr>
          <a:xfrm>
            <a:off x="793517" y="1388505"/>
            <a:ext cx="5413375" cy="2862322"/>
          </a:xfrm>
          <a:prstGeom prst="rect">
            <a:avLst/>
          </a:prstGeom>
          <a:noFill/>
        </p:spPr>
        <p:txBody>
          <a:bodyPr wrap="square">
            <a:spAutoFit/>
          </a:bodyPr>
          <a:lstStyle/>
          <a:p>
            <a:r>
              <a:rPr lang="ru-RU" b="1" dirty="0">
                <a:latin typeface="Century" pitchFamily="18" charset="0"/>
              </a:rPr>
              <a:t>А. С. Пушкин</a:t>
            </a:r>
          </a:p>
          <a:p>
            <a:endParaRPr lang="ru-RU" b="1" dirty="0">
              <a:latin typeface="Century" pitchFamily="18" charset="0"/>
            </a:endParaRPr>
          </a:p>
          <a:p>
            <a:r>
              <a:rPr lang="ru-RU" b="1" dirty="0">
                <a:latin typeface="Century" pitchFamily="18" charset="0"/>
              </a:rPr>
              <a:t>Октябрь уж наступил - уж роща </a:t>
            </a:r>
            <a:r>
              <a:rPr lang="ru-RU" b="1" dirty="0" err="1">
                <a:latin typeface="Century" pitchFamily="18" charset="0"/>
              </a:rPr>
              <a:t>отряхает</a:t>
            </a:r>
            <a:endParaRPr lang="ru-RU" b="1" dirty="0">
              <a:latin typeface="Century" pitchFamily="18" charset="0"/>
            </a:endParaRPr>
          </a:p>
          <a:p>
            <a:r>
              <a:rPr lang="ru-RU" b="1" dirty="0">
                <a:latin typeface="Century" pitchFamily="18" charset="0"/>
              </a:rPr>
              <a:t>Последние листы с нагих своих ветвей;</a:t>
            </a:r>
          </a:p>
          <a:p>
            <a:r>
              <a:rPr lang="ru-RU" b="1" dirty="0">
                <a:latin typeface="Century" pitchFamily="18" charset="0"/>
              </a:rPr>
              <a:t>Дохнул осенний хлад - дорога промерзает.</a:t>
            </a:r>
          </a:p>
          <a:p>
            <a:r>
              <a:rPr lang="ru-RU" b="1" dirty="0">
                <a:latin typeface="Century" pitchFamily="18" charset="0"/>
              </a:rPr>
              <a:t>Журча еще бежит за мельницу ручей,</a:t>
            </a:r>
          </a:p>
          <a:p>
            <a:r>
              <a:rPr lang="ru-RU" b="1" dirty="0">
                <a:latin typeface="Century" pitchFamily="18" charset="0"/>
              </a:rPr>
              <a:t>Но пруд уже застыл; сосед мой поспешает</a:t>
            </a:r>
          </a:p>
          <a:p>
            <a:r>
              <a:rPr lang="ru-RU" b="1" dirty="0">
                <a:latin typeface="Century" pitchFamily="18" charset="0"/>
              </a:rPr>
              <a:t>В отъезжие поля с охотою своей,</a:t>
            </a:r>
          </a:p>
          <a:p>
            <a:r>
              <a:rPr lang="ru-RU" b="1" dirty="0">
                <a:latin typeface="Century" pitchFamily="18" charset="0"/>
              </a:rPr>
              <a:t>И страждут озими от бешеной забавы,</a:t>
            </a:r>
          </a:p>
          <a:p>
            <a:r>
              <a:rPr lang="ru-RU" b="1" dirty="0">
                <a:latin typeface="Century" pitchFamily="18" charset="0"/>
              </a:rPr>
              <a:t>И будит лай собак уснувшие дубравы.</a:t>
            </a:r>
          </a:p>
        </p:txBody>
      </p:sp>
      <p:sp>
        <p:nvSpPr>
          <p:cNvPr id="13" name="TextBox 12">
            <a:extLst>
              <a:ext uri="{FF2B5EF4-FFF2-40B4-BE49-F238E27FC236}">
                <a16:creationId xmlns="" xmlns:a16="http://schemas.microsoft.com/office/drawing/2014/main" id="{33BA504F-8B50-4131-944D-A502C65396D7}"/>
              </a:ext>
            </a:extLst>
          </p:cNvPr>
          <p:cNvSpPr txBox="1"/>
          <p:nvPr/>
        </p:nvSpPr>
        <p:spPr>
          <a:xfrm>
            <a:off x="889672" y="4435493"/>
            <a:ext cx="3451635" cy="4247317"/>
          </a:xfrm>
          <a:prstGeom prst="rect">
            <a:avLst/>
          </a:prstGeom>
          <a:noFill/>
        </p:spPr>
        <p:txBody>
          <a:bodyPr wrap="square">
            <a:spAutoFit/>
          </a:bodyPr>
          <a:lstStyle/>
          <a:p>
            <a:r>
              <a:rPr lang="ru-RU" b="1" dirty="0">
                <a:latin typeface="Century" pitchFamily="18" charset="0"/>
              </a:rPr>
              <a:t>И. Бунин</a:t>
            </a:r>
          </a:p>
          <a:p>
            <a:endParaRPr lang="ru-RU" b="1" dirty="0">
              <a:latin typeface="Century" pitchFamily="18" charset="0"/>
            </a:endParaRPr>
          </a:p>
          <a:p>
            <a:r>
              <a:rPr lang="ru-RU" b="1" dirty="0">
                <a:latin typeface="Century" pitchFamily="18" charset="0"/>
              </a:rPr>
              <a:t>Лес, точно терем расписной</a:t>
            </a:r>
          </a:p>
          <a:p>
            <a:r>
              <a:rPr lang="ru-RU" b="1" dirty="0">
                <a:latin typeface="Century" pitchFamily="18" charset="0"/>
              </a:rPr>
              <a:t>Лиловый, золотой, багряный.</a:t>
            </a:r>
          </a:p>
          <a:p>
            <a:r>
              <a:rPr lang="ru-RU" b="1" dirty="0">
                <a:latin typeface="Century" pitchFamily="18" charset="0"/>
              </a:rPr>
              <a:t>Веселой, пестрою стеной</a:t>
            </a:r>
          </a:p>
          <a:p>
            <a:r>
              <a:rPr lang="ru-RU" b="1" dirty="0">
                <a:latin typeface="Century" pitchFamily="18" charset="0"/>
              </a:rPr>
              <a:t>Стоит над светлою поляной.</a:t>
            </a:r>
          </a:p>
          <a:p>
            <a:r>
              <a:rPr lang="ru-RU" b="1" dirty="0">
                <a:latin typeface="Century" pitchFamily="18" charset="0"/>
              </a:rPr>
              <a:t>Березы желтою резьбой</a:t>
            </a:r>
          </a:p>
          <a:p>
            <a:r>
              <a:rPr lang="ru-RU" b="1" dirty="0">
                <a:latin typeface="Century" pitchFamily="18" charset="0"/>
              </a:rPr>
              <a:t>Блестят в лазури голубой.</a:t>
            </a:r>
          </a:p>
          <a:p>
            <a:r>
              <a:rPr lang="ru-RU" b="1" dirty="0">
                <a:latin typeface="Century" pitchFamily="18" charset="0"/>
              </a:rPr>
              <a:t>Как вышки, елочки темнеют,</a:t>
            </a:r>
          </a:p>
          <a:p>
            <a:r>
              <a:rPr lang="ru-RU" b="1" dirty="0">
                <a:latin typeface="Century" pitchFamily="18" charset="0"/>
              </a:rPr>
              <a:t>А между кленами синеют</a:t>
            </a:r>
          </a:p>
          <a:p>
            <a:r>
              <a:rPr lang="ru-RU" b="1" dirty="0">
                <a:latin typeface="Century" pitchFamily="18" charset="0"/>
              </a:rPr>
              <a:t>То там, то здесь, в листве сквозной,</a:t>
            </a:r>
          </a:p>
          <a:p>
            <a:r>
              <a:rPr lang="ru-RU" b="1" dirty="0">
                <a:latin typeface="Century" pitchFamily="18" charset="0"/>
              </a:rPr>
              <a:t>Просветы в небо, что оконца,</a:t>
            </a:r>
          </a:p>
          <a:p>
            <a:r>
              <a:rPr lang="ru-RU" b="1" dirty="0">
                <a:latin typeface="Century" pitchFamily="18" charset="0"/>
              </a:rPr>
              <a:t>Лес пахнет дубом и сосной,</a:t>
            </a:r>
          </a:p>
          <a:p>
            <a:r>
              <a:rPr lang="ru-RU" b="1" dirty="0">
                <a:latin typeface="Century" pitchFamily="18" charset="0"/>
              </a:rPr>
              <a:t>За лето высох он от солнца.</a:t>
            </a:r>
          </a:p>
        </p:txBody>
      </p:sp>
      <p:pic>
        <p:nvPicPr>
          <p:cNvPr id="14" name="Рисунок 13">
            <a:extLst>
              <a:ext uri="{FF2B5EF4-FFF2-40B4-BE49-F238E27FC236}">
                <a16:creationId xmlns="" xmlns:a16="http://schemas.microsoft.com/office/drawing/2014/main" id="{0A8F52B0-9022-4193-8B4D-1B3F95444594}"/>
              </a:ext>
            </a:extLst>
          </p:cNvPr>
          <p:cNvPicPr>
            <a:picLocks noChangeAspect="1"/>
          </p:cNvPicPr>
          <p:nvPr/>
        </p:nvPicPr>
        <p:blipFill>
          <a:blip r:embed="rId3" cstate="print"/>
          <a:stretch>
            <a:fillRect/>
          </a:stretch>
        </p:blipFill>
        <p:spPr>
          <a:xfrm>
            <a:off x="4458583" y="7074568"/>
            <a:ext cx="1997544" cy="1442927"/>
          </a:xfrm>
          <a:prstGeom prst="rect">
            <a:avLst/>
          </a:prstGeom>
        </p:spPr>
      </p:pic>
      <p:pic>
        <p:nvPicPr>
          <p:cNvPr id="15" name="Рисунок 14">
            <a:extLst>
              <a:ext uri="{FF2B5EF4-FFF2-40B4-BE49-F238E27FC236}">
                <a16:creationId xmlns="" xmlns:a16="http://schemas.microsoft.com/office/drawing/2014/main" id="{918850E4-A78D-47C7-B48C-87E9D90D2C58}"/>
              </a:ext>
            </a:extLst>
          </p:cNvPr>
          <p:cNvPicPr>
            <a:picLocks noChangeAspect="1"/>
          </p:cNvPicPr>
          <p:nvPr/>
        </p:nvPicPr>
        <p:blipFill>
          <a:blip r:embed="rId4" cstate="print"/>
          <a:stretch>
            <a:fillRect/>
          </a:stretch>
        </p:blipFill>
        <p:spPr>
          <a:xfrm>
            <a:off x="4379495" y="4418665"/>
            <a:ext cx="1833303" cy="1165167"/>
          </a:xfrm>
          <a:prstGeom prst="rect">
            <a:avLst/>
          </a:prstGeom>
        </p:spPr>
      </p:pic>
    </p:spTree>
    <p:extLst>
      <p:ext uri="{BB962C8B-B14F-4D97-AF65-F5344CB8AC3E}">
        <p14:creationId xmlns="" xmlns:p14="http://schemas.microsoft.com/office/powerpoint/2010/main" val="46308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s02.infourok.ru/uploads/ex/0bbc/00048c13-44703352/hello_html_m4036fcc4.jpg"/>
          <p:cNvPicPr>
            <a:picLocks noChangeAspect="1" noChangeArrowheads="1"/>
          </p:cNvPicPr>
          <p:nvPr/>
        </p:nvPicPr>
        <p:blipFill>
          <a:blip r:embed="rId2"/>
          <a:srcRect/>
          <a:stretch>
            <a:fillRect/>
          </a:stretch>
        </p:blipFill>
        <p:spPr bwMode="auto">
          <a:xfrm>
            <a:off x="-2382" y="0"/>
            <a:ext cx="6860382" cy="9906000"/>
          </a:xfrm>
          <a:prstGeom prst="rect">
            <a:avLst/>
          </a:prstGeom>
          <a:noFill/>
        </p:spPr>
      </p:pic>
      <p:sp>
        <p:nvSpPr>
          <p:cNvPr id="5" name="TextBox 4">
            <a:extLst>
              <a:ext uri="{FF2B5EF4-FFF2-40B4-BE49-F238E27FC236}">
                <a16:creationId xmlns="" xmlns:a16="http://schemas.microsoft.com/office/drawing/2014/main" id="{B728A8A4-4A93-4473-95A0-CA9C6E703FA0}"/>
              </a:ext>
            </a:extLst>
          </p:cNvPr>
          <p:cNvSpPr txBox="1"/>
          <p:nvPr/>
        </p:nvSpPr>
        <p:spPr>
          <a:xfrm>
            <a:off x="793517" y="732499"/>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8" name="TextBox 7">
            <a:extLst>
              <a:ext uri="{FF2B5EF4-FFF2-40B4-BE49-F238E27FC236}">
                <a16:creationId xmlns="" xmlns:a16="http://schemas.microsoft.com/office/drawing/2014/main" id="{C7CC6858-9997-4AB3-83E2-40C91AE26A7F}"/>
              </a:ext>
            </a:extLst>
          </p:cNvPr>
          <p:cNvSpPr txBox="1"/>
          <p:nvPr/>
        </p:nvSpPr>
        <p:spPr>
          <a:xfrm>
            <a:off x="437917" y="1325199"/>
            <a:ext cx="5785083" cy="7848302"/>
          </a:xfrm>
          <a:prstGeom prst="rect">
            <a:avLst/>
          </a:prstGeom>
          <a:noFill/>
        </p:spPr>
        <p:txBody>
          <a:bodyPr wrap="square">
            <a:spAutoFit/>
          </a:bodyPr>
          <a:lstStyle/>
          <a:p>
            <a:pPr algn="ctr"/>
            <a:r>
              <a:rPr lang="ru-RU" b="1" dirty="0">
                <a:latin typeface="Times New Roman" pitchFamily="18" charset="0"/>
                <a:cs typeface="Times New Roman" pitchFamily="18" charset="0"/>
              </a:rPr>
              <a:t>25.09.2020</a:t>
            </a:r>
          </a:p>
          <a:p>
            <a:pPr algn="ctr"/>
            <a:r>
              <a:rPr lang="ru-RU" b="1" dirty="0">
                <a:latin typeface="Times New Roman" pitchFamily="18" charset="0"/>
                <a:cs typeface="Times New Roman" pitchFamily="18" charset="0"/>
              </a:rPr>
              <a:t>Неделя безопасности</a:t>
            </a:r>
          </a:p>
          <a:p>
            <a:pPr algn="ctr"/>
            <a:r>
              <a:rPr lang="ru-RU" b="1" dirty="0">
                <a:latin typeface="Times New Roman" pitchFamily="18" charset="0"/>
                <a:cs typeface="Times New Roman" pitchFamily="18" charset="0"/>
              </a:rPr>
              <a:t>            В МКДОУ д/с №3 прошла неделя безопасности по правилам дорожного движения. Важно отметить, что в этом процессе задействованы не только педагоги и дети, но и родители воспитанников.</a:t>
            </a:r>
          </a:p>
          <a:p>
            <a:pPr algn="ctr"/>
            <a:endParaRPr lang="ru-RU" b="1"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            Специально были организованы игровые познавательные занятия, проводились беседы, рассматривание иллюстраций, альбомов, рисунков с изображением улиц, чтение художественной литературы, заучивание пословиц, поговорок; отгадывание загадок. В течение этого времени с детьми проведены тематические беседы о правилах дорожного движения: «Правила поведения на дороге», «Безопасность на улице», «Дорожные знаки», «Виды транспорта и др.</a:t>
            </a:r>
          </a:p>
          <a:p>
            <a:pPr algn="ctr"/>
            <a:endParaRPr lang="ru-RU" b="1"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            Для родителей по тематике безопасного дорожного движения были вывешены консультации.</a:t>
            </a:r>
          </a:p>
          <a:p>
            <a:pPr algn="ctr"/>
            <a:endParaRPr lang="ru-RU" b="1"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            На итоговом мероприятии, дети показали свои знания и умения по правилам дорожного движения.</a:t>
            </a:r>
          </a:p>
          <a:p>
            <a:pPr algn="ctr"/>
            <a:endParaRPr lang="ru-RU" b="1"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            Таким образом, неделя безопасности по правилам дорожного движения в детском саду прошла интересно, познавательно и оставила массу впечатлений у детей.</a:t>
            </a:r>
          </a:p>
        </p:txBody>
      </p:sp>
    </p:spTree>
    <p:extLst>
      <p:ext uri="{BB962C8B-B14F-4D97-AF65-F5344CB8AC3E}">
        <p14:creationId xmlns="" xmlns:p14="http://schemas.microsoft.com/office/powerpoint/2010/main" val="287432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 xmlns:a16="http://schemas.microsoft.com/office/drawing/2014/main" id="{7E958194-360F-461B-A490-32CC6779BA8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flipV="1">
            <a:off x="-183991" y="-3"/>
            <a:ext cx="7041992" cy="9906001"/>
          </a:xfrm>
          <a:prstGeom prst="rect">
            <a:avLst/>
          </a:prstGeom>
        </p:spPr>
      </p:pic>
      <p:sp>
        <p:nvSpPr>
          <p:cNvPr id="5" name="TextBox 4">
            <a:extLst>
              <a:ext uri="{FF2B5EF4-FFF2-40B4-BE49-F238E27FC236}">
                <a16:creationId xmlns="" xmlns:a16="http://schemas.microsoft.com/office/drawing/2014/main" id="{BA33153A-51D1-4747-AF19-16EBE948BAF2}"/>
              </a:ext>
            </a:extLst>
          </p:cNvPr>
          <p:cNvSpPr txBox="1"/>
          <p:nvPr/>
        </p:nvSpPr>
        <p:spPr>
          <a:xfrm>
            <a:off x="793516" y="326099"/>
            <a:ext cx="5404084"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600" b="1" dirty="0">
                <a:solidFill>
                  <a:schemeClr val="accent2">
                    <a:lumMod val="75000"/>
                  </a:schemeClr>
                </a:solidFill>
                <a:latin typeface="Havana" panose="00000500000000000000" pitchFamily="2" charset="0"/>
              </a:rPr>
              <a:t>“</a:t>
            </a:r>
            <a:r>
              <a:rPr lang="ru-RU" sz="3600" b="1" dirty="0">
                <a:solidFill>
                  <a:srgbClr val="0070C0"/>
                </a:solidFill>
                <a:latin typeface="Havana" panose="00000500000000000000" pitchFamily="2" charset="0"/>
              </a:rPr>
              <a:t>Диалог с семьей</a:t>
            </a:r>
            <a:r>
              <a:rPr lang="en-US" sz="3600" b="1" dirty="0">
                <a:solidFill>
                  <a:srgbClr val="0070C0"/>
                </a:solidFill>
                <a:latin typeface="Havana" panose="00000500000000000000" pitchFamily="2" charset="0"/>
              </a:rPr>
              <a:t>”</a:t>
            </a:r>
            <a:endParaRPr lang="ru-RU" sz="3600" b="1" dirty="0">
              <a:solidFill>
                <a:srgbClr val="0070C0"/>
              </a:solidFill>
              <a:latin typeface="Havana" panose="00000500000000000000" pitchFamily="2" charset="0"/>
            </a:endParaRPr>
          </a:p>
        </p:txBody>
      </p:sp>
      <p:pic>
        <p:nvPicPr>
          <p:cNvPr id="6" name="Рисунок 5">
            <a:extLst>
              <a:ext uri="{FF2B5EF4-FFF2-40B4-BE49-F238E27FC236}">
                <a16:creationId xmlns="" xmlns:a16="http://schemas.microsoft.com/office/drawing/2014/main" id="{C0D51895-CD72-42A4-847E-8253098C2B49}"/>
              </a:ext>
            </a:extLst>
          </p:cNvPr>
          <p:cNvPicPr>
            <a:picLocks noChangeAspect="1"/>
          </p:cNvPicPr>
          <p:nvPr/>
        </p:nvPicPr>
        <p:blipFill>
          <a:blip r:embed="rId3"/>
          <a:stretch>
            <a:fillRect/>
          </a:stretch>
        </p:blipFill>
        <p:spPr>
          <a:xfrm>
            <a:off x="793517" y="1482078"/>
            <a:ext cx="2760663" cy="3664597"/>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a:extLst>
              <a:ext uri="{FF2B5EF4-FFF2-40B4-BE49-F238E27FC236}">
                <a16:creationId xmlns="" xmlns:a16="http://schemas.microsoft.com/office/drawing/2014/main" id="{B0206DEE-2966-4836-98E8-077E5D4FA06C}"/>
              </a:ext>
            </a:extLst>
          </p:cNvPr>
          <p:cNvPicPr>
            <a:picLocks noChangeAspect="1"/>
          </p:cNvPicPr>
          <p:nvPr/>
        </p:nvPicPr>
        <p:blipFill>
          <a:blip r:embed="rId4"/>
          <a:stretch>
            <a:fillRect/>
          </a:stretch>
        </p:blipFill>
        <p:spPr>
          <a:xfrm>
            <a:off x="3646720" y="1895306"/>
            <a:ext cx="2601680" cy="3057694"/>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a:extLst>
              <a:ext uri="{FF2B5EF4-FFF2-40B4-BE49-F238E27FC236}">
                <a16:creationId xmlns="" xmlns:a16="http://schemas.microsoft.com/office/drawing/2014/main" id="{D1F6505B-2323-47B3-B18A-16E4B494A962}"/>
              </a:ext>
            </a:extLst>
          </p:cNvPr>
          <p:cNvPicPr>
            <a:picLocks noChangeAspect="1"/>
          </p:cNvPicPr>
          <p:nvPr/>
        </p:nvPicPr>
        <p:blipFill>
          <a:blip r:embed="rId5"/>
          <a:stretch>
            <a:fillRect/>
          </a:stretch>
        </p:blipFill>
        <p:spPr>
          <a:xfrm>
            <a:off x="1022826" y="5410551"/>
            <a:ext cx="4577873" cy="3433405"/>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Рисунок 11">
            <a:extLst>
              <a:ext uri="{FF2B5EF4-FFF2-40B4-BE49-F238E27FC236}">
                <a16:creationId xmlns="" xmlns:a16="http://schemas.microsoft.com/office/drawing/2014/main" id="{91F25423-4EDA-4DB2-A6C1-C947DA3CF06E}"/>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V="1">
            <a:off x="3420827" y="7212950"/>
            <a:ext cx="2179872" cy="1631006"/>
          </a:xfrm>
          <a:prstGeom prst="rect">
            <a:avLst/>
          </a:prstGeom>
        </p:spPr>
      </p:pic>
      <p:pic>
        <p:nvPicPr>
          <p:cNvPr id="14" name="Рисунок 13">
            <a:extLst>
              <a:ext uri="{FF2B5EF4-FFF2-40B4-BE49-F238E27FC236}">
                <a16:creationId xmlns="" xmlns:a16="http://schemas.microsoft.com/office/drawing/2014/main" id="{630EA48B-02E9-4F79-BE06-C322197AF55E}"/>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0800000" flipV="1">
            <a:off x="3646720" y="1895306"/>
            <a:ext cx="1513440" cy="1132374"/>
          </a:xfrm>
          <a:prstGeom prst="rect">
            <a:avLst/>
          </a:prstGeom>
        </p:spPr>
      </p:pic>
      <p:pic>
        <p:nvPicPr>
          <p:cNvPr id="16" name="Рисунок 15">
            <a:extLst>
              <a:ext uri="{FF2B5EF4-FFF2-40B4-BE49-F238E27FC236}">
                <a16:creationId xmlns="" xmlns:a16="http://schemas.microsoft.com/office/drawing/2014/main" id="{545CD590-61FD-4967-B69C-F66EAA294413}"/>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5400000" flipV="1">
            <a:off x="650092" y="4150846"/>
            <a:ext cx="1139254" cy="852403"/>
          </a:xfrm>
          <a:prstGeom prst="rect">
            <a:avLst/>
          </a:prstGeom>
        </p:spPr>
      </p:pic>
    </p:spTree>
    <p:extLst>
      <p:ext uri="{BB962C8B-B14F-4D97-AF65-F5344CB8AC3E}">
        <p14:creationId xmlns="" xmlns:p14="http://schemas.microsoft.com/office/powerpoint/2010/main" val="379941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etskiy-sad.com/wp-content/uploads/2019/03/osennewfon1-3.jpg"/>
          <p:cNvPicPr>
            <a:picLocks noChangeAspect="1" noChangeArrowheads="1"/>
          </p:cNvPicPr>
          <p:nvPr/>
        </p:nvPicPr>
        <p:blipFill>
          <a:blip r:embed="rId2"/>
          <a:srcRect/>
          <a:stretch>
            <a:fillRect/>
          </a:stretch>
        </p:blipFill>
        <p:spPr bwMode="auto">
          <a:xfrm>
            <a:off x="0" y="0"/>
            <a:ext cx="7000705" cy="9905999"/>
          </a:xfrm>
          <a:prstGeom prst="rect">
            <a:avLst/>
          </a:prstGeom>
          <a:noFill/>
        </p:spPr>
      </p:pic>
      <p:pic>
        <p:nvPicPr>
          <p:cNvPr id="5" name="Рисунок 4">
            <a:extLst>
              <a:ext uri="{FF2B5EF4-FFF2-40B4-BE49-F238E27FC236}">
                <a16:creationId xmlns="" xmlns:a16="http://schemas.microsoft.com/office/drawing/2014/main" id="{B911A5F5-418D-47F5-965E-CBFC1D5E9A0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1" y="8046720"/>
            <a:ext cx="2484965" cy="1859280"/>
          </a:xfrm>
          <a:prstGeom prst="rect">
            <a:avLst/>
          </a:prstGeom>
        </p:spPr>
      </p:pic>
      <p:sp>
        <p:nvSpPr>
          <p:cNvPr id="6" name="TextBox 5">
            <a:extLst>
              <a:ext uri="{FF2B5EF4-FFF2-40B4-BE49-F238E27FC236}">
                <a16:creationId xmlns="" xmlns:a16="http://schemas.microsoft.com/office/drawing/2014/main" id="{5FE927F5-3DBA-4E51-B376-4A4C69ABD8B7}"/>
              </a:ext>
            </a:extLst>
          </p:cNvPr>
          <p:cNvSpPr txBox="1"/>
          <p:nvPr/>
        </p:nvSpPr>
        <p:spPr>
          <a:xfrm>
            <a:off x="1836420" y="1435100"/>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12" name="TextBox 11">
            <a:extLst>
              <a:ext uri="{FF2B5EF4-FFF2-40B4-BE49-F238E27FC236}">
                <a16:creationId xmlns="" xmlns:a16="http://schemas.microsoft.com/office/drawing/2014/main" id="{52679A81-6485-41FD-A35D-3E531150A34D}"/>
              </a:ext>
            </a:extLst>
          </p:cNvPr>
          <p:cNvSpPr txBox="1"/>
          <p:nvPr/>
        </p:nvSpPr>
        <p:spPr>
          <a:xfrm>
            <a:off x="700964" y="2330630"/>
            <a:ext cx="5506871" cy="6247864"/>
          </a:xfrm>
          <a:prstGeom prst="rect">
            <a:avLst/>
          </a:prstGeom>
          <a:noFill/>
        </p:spPr>
        <p:txBody>
          <a:bodyPr wrap="square">
            <a:spAutoFit/>
          </a:bodyPr>
          <a:lstStyle/>
          <a:p>
            <a:pPr algn="ctr"/>
            <a:r>
              <a:rPr lang="ru-RU" sz="1600" dirty="0">
                <a:latin typeface="Times New Roman" pitchFamily="18" charset="0"/>
                <a:cs typeface="Times New Roman" pitchFamily="18" charset="0"/>
              </a:rPr>
              <a:t>Наверное, нет более яркого и богатого на краски времени в году, чем золотая осень. Бронза дубов, ярко-желтая листва лип и берез, желто-зеленоватые, как будто застенчивые, ясени и красные вкрапления кленов и осин, переплетаясь, создают удивительное сочетание красок и запахов</a:t>
            </a:r>
            <a:r>
              <a:rPr lang="ru-RU" sz="1600" dirty="0" smtClean="0">
                <a:latin typeface="Times New Roman" pitchFamily="18" charset="0"/>
                <a:cs typeface="Times New Roman" pitchFamily="18" charset="0"/>
              </a:rPr>
              <a:t>.</a:t>
            </a:r>
          </a:p>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Нет </a:t>
            </a:r>
            <a:r>
              <a:rPr lang="ru-RU" sz="1600" dirty="0">
                <a:latin typeface="Times New Roman" pitchFamily="18" charset="0"/>
                <a:cs typeface="Times New Roman" pitchFamily="18" charset="0"/>
              </a:rPr>
              <a:t>ничего приятнее, чем идти в это время ранним утром по лесу, вдыхая пряный аромат усыхающих листьев и выискивая спрятавшиеся от невнимательного взгляда у основания стройных осин семьи крепких осенних опят</a:t>
            </a:r>
            <a:r>
              <a:rPr lang="ru-RU" sz="1600" dirty="0" smtClean="0">
                <a:latin typeface="Times New Roman" pitchFamily="18" charset="0"/>
                <a:cs typeface="Times New Roman" pitchFamily="18" charset="0"/>
              </a:rPr>
              <a:t>.</a:t>
            </a:r>
          </a:p>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Среди </a:t>
            </a:r>
            <a:r>
              <a:rPr lang="ru-RU" sz="1600" dirty="0">
                <a:latin typeface="Times New Roman" pitchFamily="18" charset="0"/>
                <a:cs typeface="Times New Roman" pitchFamily="18" charset="0"/>
              </a:rPr>
              <a:t>опавшей листвы то и дело попадаются ушедшие на зимовку насекомые. Больше всего здесь ярких желто-черных жуков-могильщиков и блестящих черных жужелиц. А вот защитники наших лесов от вредителей - рыжие лесные муравьи еще как будто и не торопятся уходить в свои подземные катакомбы, бойко обследуя уже успевшие облететь кустики лещины и даже пожелтевшие кроны высоких деревьев</a:t>
            </a:r>
            <a:r>
              <a:rPr lang="ru-RU" sz="1600" dirty="0" smtClean="0">
                <a:latin typeface="Times New Roman" pitchFamily="18" charset="0"/>
                <a:cs typeface="Times New Roman" pitchFamily="18" charset="0"/>
              </a:rPr>
              <a:t>.</a:t>
            </a:r>
          </a:p>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Октябрьский </a:t>
            </a:r>
            <a:r>
              <a:rPr lang="ru-RU" sz="1600" dirty="0">
                <a:latin typeface="Times New Roman" pitchFamily="18" charset="0"/>
                <a:cs typeface="Times New Roman" pitchFamily="18" charset="0"/>
              </a:rPr>
              <a:t>лес, в отличие от майского или июньского, небогат звуками. Но лес не кажется безжизненным. Лесные обитатели очень активно завершают подготовку к отлету или зимовке.</a:t>
            </a:r>
          </a:p>
          <a:p>
            <a:endParaRPr lang="ru-RU" sz="1600" dirty="0"/>
          </a:p>
        </p:txBody>
      </p:sp>
      <p:pic>
        <p:nvPicPr>
          <p:cNvPr id="3" name="Рисунок 2">
            <a:extLst>
              <a:ext uri="{FF2B5EF4-FFF2-40B4-BE49-F238E27FC236}">
                <a16:creationId xmlns="" xmlns:a16="http://schemas.microsoft.com/office/drawing/2014/main" id="{E619A898-6932-46F7-9A44-E5EF4A37E6E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09441" y="-1"/>
            <a:ext cx="2448560" cy="1832041"/>
          </a:xfrm>
          <a:prstGeom prst="rect">
            <a:avLst/>
          </a:prstGeom>
        </p:spPr>
      </p:pic>
      <p:pic>
        <p:nvPicPr>
          <p:cNvPr id="9" name="Рисунок 8">
            <a:extLst>
              <a:ext uri="{FF2B5EF4-FFF2-40B4-BE49-F238E27FC236}">
                <a16:creationId xmlns="" xmlns:a16="http://schemas.microsoft.com/office/drawing/2014/main" id="{B911A5F5-418D-47F5-965E-CBFC1D5E9A0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flipH="1">
            <a:off x="4373035" y="8046720"/>
            <a:ext cx="2484965" cy="1859280"/>
          </a:xfrm>
          <a:prstGeom prst="rect">
            <a:avLst/>
          </a:prstGeom>
        </p:spPr>
      </p:pic>
      <p:pic>
        <p:nvPicPr>
          <p:cNvPr id="10" name="Рисунок 9">
            <a:extLst>
              <a:ext uri="{FF2B5EF4-FFF2-40B4-BE49-F238E27FC236}">
                <a16:creationId xmlns="" xmlns:a16="http://schemas.microsoft.com/office/drawing/2014/main" id="{E619A898-6932-46F7-9A44-E5EF4A37E6E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0" y="0"/>
            <a:ext cx="2448560" cy="1832041"/>
          </a:xfrm>
          <a:prstGeom prst="rect">
            <a:avLst/>
          </a:prstGeom>
        </p:spPr>
      </p:pic>
    </p:spTree>
    <p:extLst>
      <p:ext uri="{BB962C8B-B14F-4D97-AF65-F5344CB8AC3E}">
        <p14:creationId xmlns="" xmlns:p14="http://schemas.microsoft.com/office/powerpoint/2010/main" val="97315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fsd.multiurok.ru/html/2019/06/11/s_5cff768badf40/1171654_3.jpeg"/>
          <p:cNvPicPr>
            <a:picLocks noChangeAspect="1" noChangeArrowheads="1"/>
          </p:cNvPicPr>
          <p:nvPr/>
        </p:nvPicPr>
        <p:blipFill>
          <a:blip r:embed="rId2"/>
          <a:srcRect/>
          <a:stretch>
            <a:fillRect/>
          </a:stretch>
        </p:blipFill>
        <p:spPr bwMode="auto">
          <a:xfrm>
            <a:off x="-1" y="0"/>
            <a:ext cx="7010813" cy="9905999"/>
          </a:xfrm>
          <a:prstGeom prst="rect">
            <a:avLst/>
          </a:prstGeom>
          <a:noFill/>
        </p:spPr>
      </p:pic>
      <p:sp>
        <p:nvSpPr>
          <p:cNvPr id="7" name="TextBox 6">
            <a:extLst>
              <a:ext uri="{FF2B5EF4-FFF2-40B4-BE49-F238E27FC236}">
                <a16:creationId xmlns="" xmlns:a16="http://schemas.microsoft.com/office/drawing/2014/main" id="{F2773F49-CDB3-4099-8A45-BD7E2FE40291}"/>
              </a:ext>
            </a:extLst>
          </p:cNvPr>
          <p:cNvSpPr txBox="1"/>
          <p:nvPr/>
        </p:nvSpPr>
        <p:spPr>
          <a:xfrm>
            <a:off x="1563805" y="289010"/>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9" name="TextBox 8">
            <a:extLst>
              <a:ext uri="{FF2B5EF4-FFF2-40B4-BE49-F238E27FC236}">
                <a16:creationId xmlns="" xmlns:a16="http://schemas.microsoft.com/office/drawing/2014/main" id="{31C41004-1B20-46C6-B67B-8CE4AF624C00}"/>
              </a:ext>
            </a:extLst>
          </p:cNvPr>
          <p:cNvSpPr txBox="1"/>
          <p:nvPr/>
        </p:nvSpPr>
        <p:spPr>
          <a:xfrm>
            <a:off x="1612232" y="1082842"/>
            <a:ext cx="4875128" cy="8494633"/>
          </a:xfrm>
          <a:prstGeom prst="rect">
            <a:avLst/>
          </a:prstGeom>
          <a:noFill/>
        </p:spPr>
        <p:txBody>
          <a:bodyPr wrap="square">
            <a:spAutoFit/>
          </a:bodyPr>
          <a:lstStyle/>
          <a:p>
            <a:pPr algn="ctr"/>
            <a:r>
              <a:rPr lang="ru-RU" sz="1400" dirty="0">
                <a:latin typeface="Times New Roman" pitchFamily="18" charset="0"/>
                <a:cs typeface="Times New Roman" pitchFamily="18" charset="0"/>
              </a:rPr>
              <a:t>Первыми меня приветствовали клекотом мои старые знакомые - пара ястребов-тетеревятников, вот уже третий год занимающая ближайший к окраине города массив леса. В первый год птицы вывели четверых птенцов, во второй - троих, а в этом году - опять четверых. Птенцы давно уже стали самостоятельными и покинули не только гнездо, но и родительский охотничий участок. Но, видно, тянет их еще по старой памяти под отчий кров</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А родители, воспитав и подняв детей на крыло, знать их больше не хотят. Дескать, мы свое дело сделали, а вы летите, занимайте охотничьи участки, устраивайте сами свою жизнь. Теперь любой ястреб, будь он хоть родной сын или дочь, воспринимается как чужак, посягнувший на суверенные права. Вот почему так заволновался при виде молодого ястреба самец. Самка ответила ему с другого конца леса и тут же устремилась на помощь. Молодой ястреб не стал дожидаться встречи с негостеприимными хозяевами и поспешил убраться прочь</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В придорожных зарослях терна шуршит, разыскивая в опавшей листве червей и ушедших на зимовку насекомых, стайка черных дроздов. Еще недавно многие охотники и любители птиц ночи напролет бродили по заповедным лесам, разыскивая этих чудных певцов. Сейчас черный дрозд охотно заселяет большие парки, пригородные леса, и его чарующую, печальную и мелодичную песню можно слушать с балконов домов на окраине города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Из самых темных и захламленных валежником участков леса доносится "</a:t>
            </a:r>
            <a:r>
              <a:rPr lang="ru-RU" sz="1400" dirty="0" err="1">
                <a:latin typeface="Times New Roman" pitchFamily="18" charset="0"/>
                <a:cs typeface="Times New Roman" pitchFamily="18" charset="0"/>
              </a:rPr>
              <a:t>циканье</a:t>
            </a:r>
            <a:r>
              <a:rPr lang="ru-RU" sz="1400" dirty="0">
                <a:latin typeface="Times New Roman" pitchFamily="18" charset="0"/>
                <a:cs typeface="Times New Roman" pitchFamily="18" charset="0"/>
              </a:rPr>
              <a:t>" зарянки. Даже эти сугубо одиночные птицы, не переносящие соседства друг друга, в пору золотой осени собираются группами и совместно кочуют по окрестным лесам. Но встречаются среди них матерые индивидуалисты, не желающие общаться с собратьями ни под каким видом. Они обычно зимуют возле своего гнезда. Одна такая зарянка всю зиму провела на берегу водохранилища у сочащегося из земли родника. Питалась она большей частью мотылем, которым делились с ней любители подледного лова.</a:t>
            </a:r>
          </a:p>
          <a:p>
            <a:endParaRPr lang="ru-RU" sz="1400" dirty="0"/>
          </a:p>
        </p:txBody>
      </p:sp>
    </p:spTree>
    <p:extLst>
      <p:ext uri="{BB962C8B-B14F-4D97-AF65-F5344CB8AC3E}">
        <p14:creationId xmlns="" xmlns:p14="http://schemas.microsoft.com/office/powerpoint/2010/main" val="229807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etskiy-sad.com/wp-content/uploads/2019/03/osennewfon1-3.jpg"/>
          <p:cNvPicPr>
            <a:picLocks noChangeAspect="1" noChangeArrowheads="1"/>
          </p:cNvPicPr>
          <p:nvPr/>
        </p:nvPicPr>
        <p:blipFill>
          <a:blip r:embed="rId2"/>
          <a:srcRect/>
          <a:stretch>
            <a:fillRect/>
          </a:stretch>
        </p:blipFill>
        <p:spPr bwMode="auto">
          <a:xfrm>
            <a:off x="0" y="0"/>
            <a:ext cx="7000705" cy="9905999"/>
          </a:xfrm>
          <a:prstGeom prst="rect">
            <a:avLst/>
          </a:prstGeom>
          <a:noFill/>
        </p:spPr>
      </p:pic>
      <p:pic>
        <p:nvPicPr>
          <p:cNvPr id="3" name="Рисунок 2">
            <a:extLst>
              <a:ext uri="{FF2B5EF4-FFF2-40B4-BE49-F238E27FC236}">
                <a16:creationId xmlns="" xmlns:a16="http://schemas.microsoft.com/office/drawing/2014/main" id="{3E2EAF17-5DAE-465A-89E6-693D77F944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0129" y="0"/>
            <a:ext cx="2077871" cy="1554687"/>
          </a:xfrm>
          <a:prstGeom prst="rect">
            <a:avLst/>
          </a:prstGeom>
        </p:spPr>
      </p:pic>
      <p:pic>
        <p:nvPicPr>
          <p:cNvPr id="5" name="Рисунок 4">
            <a:extLst>
              <a:ext uri="{FF2B5EF4-FFF2-40B4-BE49-F238E27FC236}">
                <a16:creationId xmlns="" xmlns:a16="http://schemas.microsoft.com/office/drawing/2014/main" id="{AA0CF9D6-0198-43DD-996E-C79F6DCBBD0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0" y="8579102"/>
            <a:ext cx="1773425" cy="1326897"/>
          </a:xfrm>
          <a:prstGeom prst="rect">
            <a:avLst/>
          </a:prstGeom>
        </p:spPr>
      </p:pic>
      <p:sp>
        <p:nvSpPr>
          <p:cNvPr id="7" name="TextBox 6">
            <a:extLst>
              <a:ext uri="{FF2B5EF4-FFF2-40B4-BE49-F238E27FC236}">
                <a16:creationId xmlns="" xmlns:a16="http://schemas.microsoft.com/office/drawing/2014/main" id="{9F59FC6C-30B6-4D74-A543-157E22EDE9EA}"/>
              </a:ext>
            </a:extLst>
          </p:cNvPr>
          <p:cNvSpPr txBox="1"/>
          <p:nvPr/>
        </p:nvSpPr>
        <p:spPr>
          <a:xfrm>
            <a:off x="971317" y="637123"/>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9" name="TextBox 8">
            <a:extLst>
              <a:ext uri="{FF2B5EF4-FFF2-40B4-BE49-F238E27FC236}">
                <a16:creationId xmlns="" xmlns:a16="http://schemas.microsoft.com/office/drawing/2014/main" id="{1DBE3A23-F1DE-4177-B762-830D956B5399}"/>
              </a:ext>
            </a:extLst>
          </p:cNvPr>
          <p:cNvSpPr txBox="1"/>
          <p:nvPr/>
        </p:nvSpPr>
        <p:spPr>
          <a:xfrm>
            <a:off x="529388" y="1493804"/>
            <a:ext cx="5943601" cy="7417415"/>
          </a:xfrm>
          <a:prstGeom prst="rect">
            <a:avLst/>
          </a:prstGeom>
          <a:noFill/>
        </p:spPr>
        <p:txBody>
          <a:bodyPr wrap="square">
            <a:spAutoFit/>
          </a:bodyPr>
          <a:lstStyle/>
          <a:p>
            <a:pPr algn="ctr"/>
            <a:r>
              <a:rPr lang="ru-RU" sz="1400" dirty="0">
                <a:latin typeface="Times New Roman" pitchFamily="18" charset="0"/>
                <a:cs typeface="Times New Roman" pitchFamily="18" charset="0"/>
              </a:rPr>
              <a:t>На нескольких небольших кустиках посреди обширной поляны спокойно сидят, перебирая оперение, желто-зеленоватые овсянки. Не слышно их мелодичной, напоминающей колокольчик песни. Похоже, они только что закончили кормиться и теперь без суеты готовятся к дальнему путешествию. Впрочем, путешествие это не обязательно будет дальним. Овсянки могут удовлетвориться расположенными неподалеку зарослями сорных трав и провести на них всю зиму. А некоторые, наиболее активные, доберутся даже до побережья Черного моря.</a:t>
            </a: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У многих птиц весенняя задиристость и готовность вступить в схватку с любым соседом сменились взаимной терпимостью и благодушием. В лесу встречаются стайки больших синиц, лазоревок, пухляков. Часто слышится щелканье поползня и свист пищухи. С опушки доносится залихватский крик седого дятла. Идет так называемая местная миграция птиц. Гнездящиеся летом поодиночке и стойко отстаивающие границы своих участков хозяева теперь объединяются в стайки и направляются поближе к городу. Здесь, на городских улицах и в скверах, на мусорках и кормушках, стайка вновь распадется, птицы займут новые участки. А весной они вновь соберутся и вместе вернутся в места гнездования.</a:t>
            </a: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Появляются в лесу и дальние мигранты. Это те, кто прилетел к нам из северных таежных лесов. Из кроны высокой ели доносится попискивание королька - одной из самых маленьких птичек, с желтым хохолком, скромно окрашенной в зеленовато-серый цвет. В старой сказке говорится, что давным-давно птицы решили выбрать своим королем того, кто выше всех взлетит. Выше всех поднялся могучий орел, и в это время из перьев на его спине выпорхнула маленькая птичка и взлетела чуть выше орла. Королем выбрали орла, а маленького хитреца стали называть корольком.</a:t>
            </a: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Над лесом и окрестными полями неторопливо тянутся одна за другой стаи грачей. Это не местные грачи, а обитатели северных областей - Тверской, Ярославской, Вологодской, Костромской... Их догоняют с веселым треском стаи дроздов-рябинников, многие из которых останутся зимовать у нас.</a:t>
            </a:r>
          </a:p>
          <a:p>
            <a:pPr algn="ctr"/>
            <a:endParaRPr lang="ru-RU" sz="1400" dirty="0"/>
          </a:p>
        </p:txBody>
      </p:sp>
    </p:spTree>
    <p:extLst>
      <p:ext uri="{BB962C8B-B14F-4D97-AF65-F5344CB8AC3E}">
        <p14:creationId xmlns="" xmlns:p14="http://schemas.microsoft.com/office/powerpoint/2010/main" val="253201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detskiy-sad.com/wp-content/uploads/2019/03/osennewfon2_Proz-768x1087.jpg"/>
          <p:cNvPicPr>
            <a:picLocks noChangeAspect="1" noChangeArrowheads="1"/>
          </p:cNvPicPr>
          <p:nvPr/>
        </p:nvPicPr>
        <p:blipFill>
          <a:blip r:embed="rId2"/>
          <a:srcRect/>
          <a:stretch>
            <a:fillRect/>
          </a:stretch>
        </p:blipFill>
        <p:spPr bwMode="auto">
          <a:xfrm>
            <a:off x="0" y="0"/>
            <a:ext cx="6858000" cy="9906000"/>
          </a:xfrm>
          <a:prstGeom prst="rect">
            <a:avLst/>
          </a:prstGeom>
          <a:noFill/>
        </p:spPr>
      </p:pic>
      <p:sp>
        <p:nvSpPr>
          <p:cNvPr id="3" name="TextBox 2">
            <a:extLst>
              <a:ext uri="{FF2B5EF4-FFF2-40B4-BE49-F238E27FC236}">
                <a16:creationId xmlns="" xmlns:a16="http://schemas.microsoft.com/office/drawing/2014/main" id="{D625D093-ABF4-47BF-BD9C-BF59AFFFF6CA}"/>
              </a:ext>
            </a:extLst>
          </p:cNvPr>
          <p:cNvSpPr txBox="1"/>
          <p:nvPr/>
        </p:nvSpPr>
        <p:spPr>
          <a:xfrm>
            <a:off x="1308201" y="300239"/>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pic>
        <p:nvPicPr>
          <p:cNvPr id="5" name="Рисунок 4">
            <a:extLst>
              <a:ext uri="{FF2B5EF4-FFF2-40B4-BE49-F238E27FC236}">
                <a16:creationId xmlns="" xmlns:a16="http://schemas.microsoft.com/office/drawing/2014/main" id="{2B94B1E3-E9AA-4DAB-808D-CBD9F337605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0" y="8579102"/>
            <a:ext cx="1773425" cy="1326897"/>
          </a:xfrm>
          <a:prstGeom prst="rect">
            <a:avLst/>
          </a:prstGeom>
        </p:spPr>
      </p:pic>
      <p:pic>
        <p:nvPicPr>
          <p:cNvPr id="7" name="Рисунок 6">
            <a:extLst>
              <a:ext uri="{FF2B5EF4-FFF2-40B4-BE49-F238E27FC236}">
                <a16:creationId xmlns="" xmlns:a16="http://schemas.microsoft.com/office/drawing/2014/main" id="{365C6564-D895-4BA1-90D5-8E9E355739F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80129" y="0"/>
            <a:ext cx="2077871" cy="1554687"/>
          </a:xfrm>
          <a:prstGeom prst="rect">
            <a:avLst/>
          </a:prstGeom>
        </p:spPr>
      </p:pic>
      <p:sp>
        <p:nvSpPr>
          <p:cNvPr id="9" name="TextBox 8">
            <a:extLst>
              <a:ext uri="{FF2B5EF4-FFF2-40B4-BE49-F238E27FC236}">
                <a16:creationId xmlns="" xmlns:a16="http://schemas.microsoft.com/office/drawing/2014/main" id="{8479A198-CDF2-4DD7-9DA8-752E3DEC2CC2}"/>
              </a:ext>
            </a:extLst>
          </p:cNvPr>
          <p:cNvSpPr txBox="1"/>
          <p:nvPr/>
        </p:nvSpPr>
        <p:spPr>
          <a:xfrm>
            <a:off x="602604" y="949702"/>
            <a:ext cx="5492059" cy="8956298"/>
          </a:xfrm>
          <a:prstGeom prst="rect">
            <a:avLst/>
          </a:prstGeom>
          <a:noFill/>
        </p:spPr>
        <p:txBody>
          <a:bodyPr wrap="square">
            <a:spAutoFit/>
          </a:bodyPr>
          <a:lstStyle/>
          <a:p>
            <a:pPr algn="ctr"/>
            <a:r>
              <a:rPr lang="ru-RU" sz="1600" b="1" dirty="0">
                <a:latin typeface="Century" pitchFamily="18" charset="0"/>
              </a:rPr>
              <a:t>А на водохранилище в это время настоящее птичье столпотворение: словно по зову трубы, птицы собираются в стаи перед отлетом. Больше всего здесь лысух - матово-черных птиц с эффектной белой бляшкой на лбу. Выделяются своим видом чомги - черно-рыжий "воротник", "рожки", белые брюхо и шея, длинный и острый клюв. Далеко по водной глади разносятся их характерные "карканье" и "блеянье".</a:t>
            </a:r>
          </a:p>
          <a:p>
            <a:pPr algn="ctr"/>
            <a:endParaRPr lang="ru-RU" sz="1600" b="1" dirty="0">
              <a:latin typeface="Century" pitchFamily="18" charset="0"/>
            </a:endParaRPr>
          </a:p>
          <a:p>
            <a:pPr algn="ctr"/>
            <a:r>
              <a:rPr lang="ru-RU" sz="1600" b="1" dirty="0">
                <a:latin typeface="Century" pitchFamily="18" charset="0"/>
              </a:rPr>
              <a:t>На воде то тут, то там видны белые пятна чаек. Некоторые из них размерами явно превосходят собратьев. Это наши северные гости - серебристые чайки, уже отправившиеся в дальний путь и решившие отдохнуть на нашем "море".</a:t>
            </a:r>
          </a:p>
          <a:p>
            <a:pPr algn="ctr"/>
            <a:endParaRPr lang="ru-RU" sz="1600" b="1" dirty="0">
              <a:latin typeface="Century" pitchFamily="18" charset="0"/>
            </a:endParaRPr>
          </a:p>
          <a:p>
            <a:pPr algn="ctr"/>
            <a:r>
              <a:rPr lang="ru-RU" sz="1600" b="1" dirty="0">
                <a:latin typeface="Century" pitchFamily="18" charset="0"/>
              </a:rPr>
              <a:t>Мерно покачиваются на воде красноголовые нырки, выделяющиеся красно-бурыми головами и шеями, и хохлатые чернети - черные, как негритянские красавицы, с яркими глазами и франтоватой "прической" - хохлом.</a:t>
            </a:r>
          </a:p>
          <a:p>
            <a:pPr algn="ctr"/>
            <a:endParaRPr lang="ru-RU" sz="1600" b="1" dirty="0">
              <a:latin typeface="Century" pitchFamily="18" charset="0"/>
            </a:endParaRPr>
          </a:p>
          <a:p>
            <a:pPr algn="ctr"/>
            <a:r>
              <a:rPr lang="ru-RU" sz="1600" b="1" dirty="0">
                <a:latin typeface="Century" pitchFamily="18" charset="0"/>
              </a:rPr>
              <a:t>Впечатление такое, словно бы все птицы ждут какого-то только им одним ведомого сигнала, чтобы отправиться в дальний путь.</a:t>
            </a:r>
          </a:p>
          <a:p>
            <a:pPr algn="ctr"/>
            <a:endParaRPr lang="ru-RU" sz="1600" b="1" dirty="0">
              <a:latin typeface="Century" pitchFamily="18" charset="0"/>
            </a:endParaRPr>
          </a:p>
          <a:p>
            <a:pPr algn="ctr"/>
            <a:r>
              <a:rPr lang="ru-RU" sz="1600" b="1" dirty="0">
                <a:latin typeface="Century" pitchFamily="18" charset="0"/>
              </a:rPr>
              <a:t>Приятный сюрприз ожидал меня возле старого лесного пруда. Сидя на вершине высокой ветлы, громко, по-весеннему, распевал свою песню скворец. В его песне было столько бодрости и оптимизма, словно распевал он ее весной для своей подруги.</a:t>
            </a:r>
          </a:p>
          <a:p>
            <a:pPr algn="ctr"/>
            <a:endParaRPr lang="ru-RU" sz="1600" b="1" dirty="0">
              <a:latin typeface="Century" pitchFamily="18" charset="0"/>
            </a:endParaRPr>
          </a:p>
          <a:p>
            <a:pPr algn="ctr"/>
            <a:r>
              <a:rPr lang="ru-RU" sz="1600" b="1" dirty="0">
                <a:latin typeface="Century" pitchFamily="18" charset="0"/>
              </a:rPr>
              <a:t>Мысленно пожелав скворцу счастливого пути, подбросив в руке потяжелевший от собранных опят кулек, направляюсь в обратный путь.</a:t>
            </a:r>
          </a:p>
          <a:p>
            <a:pPr algn="ctr"/>
            <a:endParaRPr lang="ru-RU" sz="1600" dirty="0"/>
          </a:p>
        </p:txBody>
      </p:sp>
    </p:spTree>
    <p:extLst>
      <p:ext uri="{BB962C8B-B14F-4D97-AF65-F5344CB8AC3E}">
        <p14:creationId xmlns="" xmlns:p14="http://schemas.microsoft.com/office/powerpoint/2010/main" val="176491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g-fotki.yandex.ru/get/15480/115176230.ad/0_12eae1_3f6ab56f_XL.jpg"/>
          <p:cNvPicPr>
            <a:picLocks noChangeAspect="1" noChangeArrowheads="1"/>
          </p:cNvPicPr>
          <p:nvPr/>
        </p:nvPicPr>
        <p:blipFill>
          <a:blip r:embed="rId2"/>
          <a:srcRect/>
          <a:stretch>
            <a:fillRect/>
          </a:stretch>
        </p:blipFill>
        <p:spPr bwMode="auto">
          <a:xfrm>
            <a:off x="1" y="0"/>
            <a:ext cx="6858000" cy="9905999"/>
          </a:xfrm>
          <a:prstGeom prst="rect">
            <a:avLst/>
          </a:prstGeom>
          <a:noFill/>
        </p:spPr>
      </p:pic>
      <p:sp>
        <p:nvSpPr>
          <p:cNvPr id="3" name="TextBox 2">
            <a:extLst>
              <a:ext uri="{FF2B5EF4-FFF2-40B4-BE49-F238E27FC236}">
                <a16:creationId xmlns="" xmlns:a16="http://schemas.microsoft.com/office/drawing/2014/main" id="{AC50AB8A-5A29-47D1-AF3A-2D1C260C98EB}"/>
              </a:ext>
            </a:extLst>
          </p:cNvPr>
          <p:cNvSpPr txBox="1"/>
          <p:nvPr/>
        </p:nvSpPr>
        <p:spPr>
          <a:xfrm>
            <a:off x="1211949" y="372428"/>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9" name="TextBox 8">
            <a:extLst>
              <a:ext uri="{FF2B5EF4-FFF2-40B4-BE49-F238E27FC236}">
                <a16:creationId xmlns="" xmlns:a16="http://schemas.microsoft.com/office/drawing/2014/main" id="{5AC8B0AF-40FD-4AD4-9633-8A6EB43B829A}"/>
              </a:ext>
            </a:extLst>
          </p:cNvPr>
          <p:cNvSpPr txBox="1"/>
          <p:nvPr/>
        </p:nvSpPr>
        <p:spPr>
          <a:xfrm>
            <a:off x="663366" y="908029"/>
            <a:ext cx="5429960" cy="5724644"/>
          </a:xfrm>
          <a:prstGeom prst="rect">
            <a:avLst/>
          </a:prstGeom>
          <a:noFill/>
        </p:spPr>
        <p:txBody>
          <a:bodyPr wrap="square">
            <a:spAutoFit/>
          </a:bodyPr>
          <a:lstStyle/>
          <a:p>
            <a:r>
              <a:rPr lang="ru-RU" sz="1600" dirty="0">
                <a:latin typeface="Century" pitchFamily="18" charset="0"/>
              </a:rPr>
              <a:t>01.10.2020</a:t>
            </a:r>
          </a:p>
          <a:p>
            <a:endParaRPr lang="ru-RU" sz="1600" dirty="0">
              <a:latin typeface="Century" pitchFamily="18" charset="0"/>
            </a:endParaRPr>
          </a:p>
          <a:p>
            <a:r>
              <a:rPr lang="ru-RU" sz="1600" b="1" i="1" dirty="0">
                <a:latin typeface="Century" pitchFamily="18" charset="0"/>
              </a:rPr>
              <a:t>Дары осени</a:t>
            </a:r>
          </a:p>
          <a:p>
            <a:endParaRPr lang="ru-RU" sz="1600" dirty="0">
              <a:latin typeface="Century" pitchFamily="18" charset="0"/>
            </a:endParaRPr>
          </a:p>
          <a:p>
            <a:r>
              <a:rPr lang="ru-RU" sz="1600" dirty="0">
                <a:latin typeface="Century" pitchFamily="18" charset="0"/>
              </a:rPr>
              <a:t>Еще с давних времен люди создавали изделия из природных материалов, изготавливали игрушки, предметы интерьера. Работая с природным материалом ребенок приобщается к миру прекрасного, учиться любить и оберегать природу, у детей формируется произвольное внимание. Смена времен года вносит разнообразие в нашу жизнь и служит источником творческого вдохновения. Осень – особенная пора. Накопленная за лето энергия ищет позитивный выход, а природа радует обилием ярких красок. Ясные дни чередуются с монотонными дождями, а веселые прогулки с тихими домашними занятиями. Это лучшее время для изготовления вместе с детьми поделок из натуральных материалов. Спасибо всем ребятам и их родителям за проявленную фантазию, творчество и мастерство перевоплощения из обычных овощей, фруктов, каштанов, шишек в шедевр искусства.</a:t>
            </a:r>
          </a:p>
          <a:p>
            <a:endParaRPr lang="ru-RU" sz="1400" dirty="0"/>
          </a:p>
        </p:txBody>
      </p:sp>
      <p:pic>
        <p:nvPicPr>
          <p:cNvPr id="10" name="Рисунок 9">
            <a:extLst>
              <a:ext uri="{FF2B5EF4-FFF2-40B4-BE49-F238E27FC236}">
                <a16:creationId xmlns="" xmlns:a16="http://schemas.microsoft.com/office/drawing/2014/main" id="{5469D9DC-C3A1-4315-9230-040CD303827A}"/>
              </a:ext>
            </a:extLst>
          </p:cNvPr>
          <p:cNvPicPr>
            <a:picLocks noChangeAspect="1"/>
          </p:cNvPicPr>
          <p:nvPr/>
        </p:nvPicPr>
        <p:blipFill>
          <a:blip r:embed="rId3"/>
          <a:stretch>
            <a:fillRect/>
          </a:stretch>
        </p:blipFill>
        <p:spPr>
          <a:xfrm>
            <a:off x="304090" y="6527747"/>
            <a:ext cx="2489200" cy="1866900"/>
          </a:xfrm>
          <a:prstGeom prst="rect">
            <a:avLst/>
          </a:prstGeom>
        </p:spPr>
      </p:pic>
      <p:pic>
        <p:nvPicPr>
          <p:cNvPr id="11" name="Рисунок 10">
            <a:extLst>
              <a:ext uri="{FF2B5EF4-FFF2-40B4-BE49-F238E27FC236}">
                <a16:creationId xmlns="" xmlns:a16="http://schemas.microsoft.com/office/drawing/2014/main" id="{6EED2679-7C25-4B75-8E64-934A56EB9D78}"/>
              </a:ext>
            </a:extLst>
          </p:cNvPr>
          <p:cNvPicPr>
            <a:picLocks noChangeAspect="1"/>
          </p:cNvPicPr>
          <p:nvPr/>
        </p:nvPicPr>
        <p:blipFill>
          <a:blip r:embed="rId4"/>
          <a:stretch>
            <a:fillRect/>
          </a:stretch>
        </p:blipFill>
        <p:spPr>
          <a:xfrm>
            <a:off x="4467308" y="6228967"/>
            <a:ext cx="2077871" cy="1558404"/>
          </a:xfrm>
          <a:prstGeom prst="rect">
            <a:avLst/>
          </a:prstGeom>
        </p:spPr>
      </p:pic>
      <p:pic>
        <p:nvPicPr>
          <p:cNvPr id="12" name="Рисунок 11">
            <a:extLst>
              <a:ext uri="{FF2B5EF4-FFF2-40B4-BE49-F238E27FC236}">
                <a16:creationId xmlns="" xmlns:a16="http://schemas.microsoft.com/office/drawing/2014/main" id="{212B73FD-3D82-4BA4-977D-56407B80A51A}"/>
              </a:ext>
            </a:extLst>
          </p:cNvPr>
          <p:cNvPicPr>
            <a:picLocks noChangeAspect="1"/>
          </p:cNvPicPr>
          <p:nvPr/>
        </p:nvPicPr>
        <p:blipFill>
          <a:blip r:embed="rId5"/>
          <a:stretch>
            <a:fillRect/>
          </a:stretch>
        </p:blipFill>
        <p:spPr>
          <a:xfrm>
            <a:off x="3185397" y="7941336"/>
            <a:ext cx="2310527" cy="1732895"/>
          </a:xfrm>
          <a:prstGeom prst="rect">
            <a:avLst/>
          </a:prstGeom>
        </p:spPr>
      </p:pic>
    </p:spTree>
    <p:extLst>
      <p:ext uri="{BB962C8B-B14F-4D97-AF65-F5344CB8AC3E}">
        <p14:creationId xmlns="" xmlns:p14="http://schemas.microsoft.com/office/powerpoint/2010/main" val="130386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ds02.infourok.ru/uploads/ex/0bbc/00048c13-44703352/hello_html_m4036fcc4.jpg"/>
          <p:cNvPicPr>
            <a:picLocks noChangeAspect="1" noChangeArrowheads="1"/>
          </p:cNvPicPr>
          <p:nvPr/>
        </p:nvPicPr>
        <p:blipFill>
          <a:blip r:embed="rId2"/>
          <a:srcRect/>
          <a:stretch>
            <a:fillRect/>
          </a:stretch>
        </p:blipFill>
        <p:spPr bwMode="auto">
          <a:xfrm>
            <a:off x="-2382" y="0"/>
            <a:ext cx="6860382" cy="9906000"/>
          </a:xfrm>
          <a:prstGeom prst="rect">
            <a:avLst/>
          </a:prstGeom>
          <a:noFill/>
        </p:spPr>
      </p:pic>
      <p:sp>
        <p:nvSpPr>
          <p:cNvPr id="3" name="TextBox 2">
            <a:extLst>
              <a:ext uri="{FF2B5EF4-FFF2-40B4-BE49-F238E27FC236}">
                <a16:creationId xmlns="" xmlns:a16="http://schemas.microsoft.com/office/drawing/2014/main" id="{416B0089-A371-46A3-86E0-3159DBB0DB91}"/>
              </a:ext>
            </a:extLst>
          </p:cNvPr>
          <p:cNvSpPr txBox="1"/>
          <p:nvPr/>
        </p:nvSpPr>
        <p:spPr>
          <a:xfrm>
            <a:off x="971317" y="637123"/>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9" name="TextBox 8">
            <a:extLst>
              <a:ext uri="{FF2B5EF4-FFF2-40B4-BE49-F238E27FC236}">
                <a16:creationId xmlns="" xmlns:a16="http://schemas.microsoft.com/office/drawing/2014/main" id="{7523D7A2-A447-4EF1-A548-E4A22E0F8E1C}"/>
              </a:ext>
            </a:extLst>
          </p:cNvPr>
          <p:cNvSpPr txBox="1"/>
          <p:nvPr/>
        </p:nvSpPr>
        <p:spPr>
          <a:xfrm>
            <a:off x="363372" y="1283454"/>
            <a:ext cx="3429000" cy="7478970"/>
          </a:xfrm>
          <a:prstGeom prst="rect">
            <a:avLst/>
          </a:prstGeom>
          <a:noFill/>
        </p:spPr>
        <p:txBody>
          <a:bodyPr wrap="square">
            <a:spAutoFit/>
          </a:bodyPr>
          <a:lstStyle/>
          <a:p>
            <a:r>
              <a:rPr lang="ru-RU" sz="1600" b="1" dirty="0">
                <a:latin typeface="Century" pitchFamily="18" charset="0"/>
              </a:rPr>
              <a:t>08.10.2020</a:t>
            </a:r>
          </a:p>
          <a:p>
            <a:endParaRPr lang="ru-RU" sz="1600" b="1" dirty="0">
              <a:latin typeface="Century" pitchFamily="18" charset="0"/>
            </a:endParaRPr>
          </a:p>
          <a:p>
            <a:r>
              <a:rPr lang="ru-RU" sz="1600" b="1" dirty="0">
                <a:latin typeface="Century" pitchFamily="18" charset="0"/>
              </a:rPr>
              <a:t>ВСЕМИРНЫЙ ДЕНЬ ПОЧТЫ!</a:t>
            </a:r>
          </a:p>
          <a:p>
            <a:endParaRPr lang="ru-RU" sz="1600" b="1" dirty="0">
              <a:latin typeface="Century" pitchFamily="18" charset="0"/>
            </a:endParaRPr>
          </a:p>
          <a:p>
            <a:r>
              <a:rPr lang="ru-RU" sz="1600" b="1" dirty="0">
                <a:latin typeface="Century" pitchFamily="18" charset="0"/>
              </a:rPr>
              <a:t>9 октября отмечается ВСЕМИРНЫЙ ДЕНЬ ПОЧТЫ.</a:t>
            </a:r>
          </a:p>
          <a:p>
            <a:r>
              <a:rPr lang="ru-RU" sz="1600" b="1" dirty="0">
                <a:latin typeface="Century" pitchFamily="18" charset="0"/>
              </a:rPr>
              <a:t>  В преддверии праздника, дети подготовительной к школе группы с воспитателем </a:t>
            </a:r>
            <a:r>
              <a:rPr lang="ru-RU" sz="1600" b="1" dirty="0" err="1">
                <a:latin typeface="Century" pitchFamily="18" charset="0"/>
              </a:rPr>
              <a:t>Л.Н.Агафоновой</a:t>
            </a:r>
            <a:r>
              <a:rPr lang="ru-RU" sz="1600" b="1" dirty="0">
                <a:latin typeface="Century" pitchFamily="18" charset="0"/>
              </a:rPr>
              <a:t>, совершим виртуальное путешествие на почту, узнали «Историю письма и почты». Познакомились с особенностями работы почтальона, как доставлялась почта в каменном веке и в современной жизни. Что происходит с письмом, когда его относят на почту?  Что такое посылка? И многое другое.</a:t>
            </a:r>
          </a:p>
          <a:p>
            <a:endParaRPr lang="ru-RU" sz="1600" b="1" dirty="0">
              <a:latin typeface="Century" pitchFamily="18" charset="0"/>
            </a:endParaRPr>
          </a:p>
          <a:p>
            <a:r>
              <a:rPr lang="ru-RU" sz="1600" b="1" dirty="0">
                <a:latin typeface="Century" pitchFamily="18" charset="0"/>
              </a:rPr>
              <a:t>         В гости к мальчишкам и девчонкам пришли  героев мультфильма - почтальон Печкин и кот </a:t>
            </a:r>
            <a:r>
              <a:rPr lang="ru-RU" sz="1600" b="1" dirty="0" err="1">
                <a:latin typeface="Century" pitchFamily="18" charset="0"/>
              </a:rPr>
              <a:t>Матроскин</a:t>
            </a:r>
            <a:r>
              <a:rPr lang="ru-RU" sz="1600" b="1" dirty="0">
                <a:latin typeface="Century" pitchFamily="18" charset="0"/>
              </a:rPr>
              <a:t>. Мероприятие  прошло в доброжелательной и радостной атмосфере.</a:t>
            </a:r>
          </a:p>
          <a:p>
            <a:endParaRPr lang="ru-RU" sz="1600" b="1" dirty="0">
              <a:latin typeface="Century" pitchFamily="18" charset="0"/>
            </a:endParaRPr>
          </a:p>
          <a:p>
            <a:r>
              <a:rPr lang="ru-RU" sz="1600" b="1" dirty="0">
                <a:latin typeface="Century" pitchFamily="18" charset="0"/>
              </a:rPr>
              <a:t>         </a:t>
            </a:r>
          </a:p>
        </p:txBody>
      </p:sp>
      <p:pic>
        <p:nvPicPr>
          <p:cNvPr id="10" name="Рисунок 9">
            <a:extLst>
              <a:ext uri="{FF2B5EF4-FFF2-40B4-BE49-F238E27FC236}">
                <a16:creationId xmlns="" xmlns:a16="http://schemas.microsoft.com/office/drawing/2014/main" id="{7A314B2F-0582-4528-8650-5D1DF9D2323D}"/>
              </a:ext>
            </a:extLst>
          </p:cNvPr>
          <p:cNvPicPr>
            <a:picLocks noChangeAspect="1"/>
          </p:cNvPicPr>
          <p:nvPr/>
        </p:nvPicPr>
        <p:blipFill>
          <a:blip r:embed="rId3"/>
          <a:stretch>
            <a:fillRect/>
          </a:stretch>
        </p:blipFill>
        <p:spPr>
          <a:xfrm>
            <a:off x="3727568" y="2606377"/>
            <a:ext cx="2360411" cy="2108200"/>
          </a:xfrm>
          <a:prstGeom prst="rect">
            <a:avLst/>
          </a:prstGeom>
        </p:spPr>
      </p:pic>
      <p:pic>
        <p:nvPicPr>
          <p:cNvPr id="11" name="Рисунок 10">
            <a:extLst>
              <a:ext uri="{FF2B5EF4-FFF2-40B4-BE49-F238E27FC236}">
                <a16:creationId xmlns="" xmlns:a16="http://schemas.microsoft.com/office/drawing/2014/main" id="{E532FFAF-B293-48F9-BD58-B05B65D5420E}"/>
              </a:ext>
            </a:extLst>
          </p:cNvPr>
          <p:cNvPicPr>
            <a:picLocks noChangeAspect="1"/>
          </p:cNvPicPr>
          <p:nvPr/>
        </p:nvPicPr>
        <p:blipFill>
          <a:blip r:embed="rId4"/>
          <a:stretch>
            <a:fillRect/>
          </a:stretch>
        </p:blipFill>
        <p:spPr>
          <a:xfrm>
            <a:off x="3681662" y="5811350"/>
            <a:ext cx="2540885" cy="1778338"/>
          </a:xfrm>
          <a:prstGeom prst="rect">
            <a:avLst/>
          </a:prstGeom>
        </p:spPr>
      </p:pic>
      <p:pic>
        <p:nvPicPr>
          <p:cNvPr id="21" name="Рисунок 20">
            <a:extLst>
              <a:ext uri="{FF2B5EF4-FFF2-40B4-BE49-F238E27FC236}">
                <a16:creationId xmlns="" xmlns:a16="http://schemas.microsoft.com/office/drawing/2014/main" id="{0812E4EC-9D4B-4FC0-BE3C-EB94B264EAE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flipV="1">
            <a:off x="3731057" y="2621871"/>
            <a:ext cx="865005" cy="647207"/>
          </a:xfrm>
          <a:prstGeom prst="rect">
            <a:avLst/>
          </a:prstGeom>
        </p:spPr>
      </p:pic>
      <p:pic>
        <p:nvPicPr>
          <p:cNvPr id="23" name="Рисунок 22">
            <a:extLst>
              <a:ext uri="{FF2B5EF4-FFF2-40B4-BE49-F238E27FC236}">
                <a16:creationId xmlns="" xmlns:a16="http://schemas.microsoft.com/office/drawing/2014/main" id="{049FF362-45A4-4963-A50D-35E63D79954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V="1">
            <a:off x="4884820" y="6543004"/>
            <a:ext cx="1334593" cy="998558"/>
          </a:xfrm>
          <a:prstGeom prst="rect">
            <a:avLst/>
          </a:prstGeom>
        </p:spPr>
      </p:pic>
    </p:spTree>
    <p:extLst>
      <p:ext uri="{BB962C8B-B14F-4D97-AF65-F5344CB8AC3E}">
        <p14:creationId xmlns="" xmlns:p14="http://schemas.microsoft.com/office/powerpoint/2010/main" val="349778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vatars.mds.yandex.net/get-pdb/1953170/9abbc439-12b6-496d-ab22-4f384ce5ceb9/s1200?webp=false"/>
          <p:cNvPicPr>
            <a:picLocks noChangeAspect="1" noChangeArrowheads="1"/>
          </p:cNvPicPr>
          <p:nvPr/>
        </p:nvPicPr>
        <p:blipFill>
          <a:blip r:embed="rId2"/>
          <a:srcRect/>
          <a:stretch>
            <a:fillRect/>
          </a:stretch>
        </p:blipFill>
        <p:spPr bwMode="auto">
          <a:xfrm>
            <a:off x="1" y="0"/>
            <a:ext cx="6857999" cy="9906000"/>
          </a:xfrm>
          <a:prstGeom prst="rect">
            <a:avLst/>
          </a:prstGeom>
          <a:noFill/>
        </p:spPr>
      </p:pic>
      <p:sp>
        <p:nvSpPr>
          <p:cNvPr id="3" name="TextBox 2">
            <a:extLst>
              <a:ext uri="{FF2B5EF4-FFF2-40B4-BE49-F238E27FC236}">
                <a16:creationId xmlns="" xmlns:a16="http://schemas.microsoft.com/office/drawing/2014/main" id="{0EF97DD3-B207-495D-A430-67455AA00BB3}"/>
              </a:ext>
            </a:extLst>
          </p:cNvPr>
          <p:cNvSpPr txBox="1"/>
          <p:nvPr/>
        </p:nvSpPr>
        <p:spPr>
          <a:xfrm>
            <a:off x="971317" y="637123"/>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sp>
        <p:nvSpPr>
          <p:cNvPr id="9" name="TextBox 8">
            <a:extLst>
              <a:ext uri="{FF2B5EF4-FFF2-40B4-BE49-F238E27FC236}">
                <a16:creationId xmlns="" xmlns:a16="http://schemas.microsoft.com/office/drawing/2014/main" id="{AACE860F-E87E-4E69-8018-0A4E84CF9477}"/>
              </a:ext>
            </a:extLst>
          </p:cNvPr>
          <p:cNvSpPr txBox="1"/>
          <p:nvPr/>
        </p:nvSpPr>
        <p:spPr>
          <a:xfrm>
            <a:off x="614528" y="1384828"/>
            <a:ext cx="5679744" cy="6124754"/>
          </a:xfrm>
          <a:prstGeom prst="rect">
            <a:avLst/>
          </a:prstGeom>
          <a:noFill/>
        </p:spPr>
        <p:txBody>
          <a:bodyPr wrap="square">
            <a:spAutoFit/>
          </a:bodyPr>
          <a:lstStyle/>
          <a:p>
            <a:r>
              <a:rPr lang="ru-RU" sz="1400" b="1" dirty="0">
                <a:latin typeface="Century" pitchFamily="18" charset="0"/>
              </a:rPr>
              <a:t>16.10.2020</a:t>
            </a:r>
          </a:p>
          <a:p>
            <a:endParaRPr lang="ru-RU" sz="1400" b="1" dirty="0">
              <a:latin typeface="Century" pitchFamily="18" charset="0"/>
            </a:endParaRPr>
          </a:p>
          <a:p>
            <a:r>
              <a:rPr lang="ru-RU" sz="1400" b="1" dirty="0">
                <a:latin typeface="Century" pitchFamily="18" charset="0"/>
              </a:rPr>
              <a:t>«Осень, Осень, в гости просим!»</a:t>
            </a:r>
          </a:p>
          <a:p>
            <a:endParaRPr lang="ru-RU" sz="1400" b="1" dirty="0">
              <a:latin typeface="Century" pitchFamily="18" charset="0"/>
            </a:endParaRPr>
          </a:p>
          <a:p>
            <a:r>
              <a:rPr lang="ru-RU" sz="1400" b="1" dirty="0">
                <a:latin typeface="Century" pitchFamily="18" charset="0"/>
              </a:rPr>
              <a:t>Чего в детском саду обычно ждут дети? Конечно, праздника! Пусть в календаре и нет никакой знаменательной даты, но почему бы не устроить праздник в честь другого события, например, наступления Осени</a:t>
            </a:r>
            <a:r>
              <a:rPr lang="ru-RU" sz="1400" b="1" dirty="0" smtClean="0">
                <a:latin typeface="Century" pitchFamily="18" charset="0"/>
              </a:rPr>
              <a:t>?</a:t>
            </a:r>
            <a:endParaRPr lang="ru-RU" sz="1400" b="1" dirty="0">
              <a:latin typeface="Century" pitchFamily="18" charset="0"/>
            </a:endParaRPr>
          </a:p>
          <a:p>
            <a:r>
              <a:rPr lang="ru-RU" sz="1400" b="1" dirty="0">
                <a:latin typeface="Century" pitchFamily="18" charset="0"/>
              </a:rPr>
              <a:t>         14 и 15 октября в МКДОУ д/с № 3  прошло праздничное мероприятие, посвящённое Осени</a:t>
            </a:r>
            <a:r>
              <a:rPr lang="ru-RU" sz="1400" b="1" dirty="0" smtClean="0">
                <a:latin typeface="Century" pitchFamily="18" charset="0"/>
              </a:rPr>
              <a:t>.</a:t>
            </a:r>
            <a:endParaRPr lang="ru-RU" sz="1400" b="1" dirty="0">
              <a:latin typeface="Century" pitchFamily="18" charset="0"/>
            </a:endParaRPr>
          </a:p>
          <a:p>
            <a:r>
              <a:rPr lang="ru-RU" sz="1400" b="1" dirty="0">
                <a:latin typeface="Century" pitchFamily="18" charset="0"/>
              </a:rPr>
              <a:t>         «Осень, Осень, в гости просим!» - Так назывался наш осенний праздник, в котором приняли активное участие дети старшей  и подготовительной группы. На дворе слякоть и холодно, а у нас в зале царила теплая, доброжелательная атмосфера. Дети водили хоровод, пели песенки об осени, играли в веселые игры, читали стихи. На празднике дети перевоплощались в разных героев</a:t>
            </a:r>
            <a:r>
              <a:rPr lang="ru-RU" sz="1400" b="1" dirty="0" smtClean="0">
                <a:latin typeface="Century" pitchFamily="18" charset="0"/>
              </a:rPr>
              <a:t>.</a:t>
            </a:r>
            <a:endParaRPr lang="ru-RU" sz="1400" b="1" dirty="0">
              <a:latin typeface="Century" pitchFamily="18" charset="0"/>
            </a:endParaRPr>
          </a:p>
          <a:p>
            <a:r>
              <a:rPr lang="ru-RU" sz="1400" b="1" dirty="0">
                <a:latin typeface="Century" pitchFamily="18" charset="0"/>
              </a:rPr>
              <a:t>         Детские осенние праздники – это море улыбок и веселья, ведь хоть и говорят, что осень – унылая пора, но дети, как никто другой, способны радоваться золотистым опавшим листьям под ногами и дождичку, под которым так интересно погулять под зонтиком, обув резиновые сапожки и надев дождевик. Вот почему праздник осени в детском саду является одним из самых любимых у детворы</a:t>
            </a:r>
            <a:r>
              <a:rPr lang="ru-RU" sz="1400" b="1" dirty="0" smtClean="0">
                <a:latin typeface="Century" pitchFamily="18" charset="0"/>
              </a:rPr>
              <a:t>!</a:t>
            </a:r>
            <a:endParaRPr lang="ru-RU" sz="1400" b="1" dirty="0">
              <a:latin typeface="Century" pitchFamily="18" charset="0"/>
            </a:endParaRPr>
          </a:p>
          <a:p>
            <a:r>
              <a:rPr lang="ru-RU" sz="1400" b="1" dirty="0">
                <a:latin typeface="Century" pitchFamily="18" charset="0"/>
              </a:rPr>
              <a:t>         Праздник в детском саду – это всегда удивительные чудеса, волшебные краски и звонкий смех воспитанников</a:t>
            </a:r>
            <a:r>
              <a:rPr lang="ru-RU" sz="1400" b="1" dirty="0" smtClean="0">
                <a:latin typeface="Century" pitchFamily="18" charset="0"/>
              </a:rPr>
              <a:t>.</a:t>
            </a:r>
            <a:endParaRPr lang="ru-RU" sz="1400" b="1" dirty="0">
              <a:latin typeface="Century" pitchFamily="18" charset="0"/>
            </a:endParaRPr>
          </a:p>
          <a:p>
            <a:r>
              <a:rPr lang="ru-RU" sz="1400" b="1" dirty="0">
                <a:latin typeface="Century" pitchFamily="18" charset="0"/>
              </a:rPr>
              <a:t>Праздник удался на славу.</a:t>
            </a:r>
          </a:p>
        </p:txBody>
      </p:sp>
      <p:pic>
        <p:nvPicPr>
          <p:cNvPr id="10" name="Рисунок 9">
            <a:extLst>
              <a:ext uri="{FF2B5EF4-FFF2-40B4-BE49-F238E27FC236}">
                <a16:creationId xmlns="" xmlns:a16="http://schemas.microsoft.com/office/drawing/2014/main" id="{56BF4FB0-96B3-48A3-8A69-14F98155A7FF}"/>
              </a:ext>
            </a:extLst>
          </p:cNvPr>
          <p:cNvPicPr>
            <a:picLocks noChangeAspect="1"/>
          </p:cNvPicPr>
          <p:nvPr/>
        </p:nvPicPr>
        <p:blipFill>
          <a:blip r:embed="rId3"/>
          <a:stretch>
            <a:fillRect/>
          </a:stretch>
        </p:blipFill>
        <p:spPr>
          <a:xfrm>
            <a:off x="934703" y="7344778"/>
            <a:ext cx="2241634" cy="2051095"/>
          </a:xfrm>
          <a:prstGeom prst="rect">
            <a:avLst/>
          </a:prstGeom>
        </p:spPr>
      </p:pic>
      <p:pic>
        <p:nvPicPr>
          <p:cNvPr id="11" name="Рисунок 10">
            <a:extLst>
              <a:ext uri="{FF2B5EF4-FFF2-40B4-BE49-F238E27FC236}">
                <a16:creationId xmlns="" xmlns:a16="http://schemas.microsoft.com/office/drawing/2014/main" id="{9ED0CC75-8F6D-472B-B7A9-4639817CA247}"/>
              </a:ext>
            </a:extLst>
          </p:cNvPr>
          <p:cNvPicPr>
            <a:picLocks noChangeAspect="1"/>
          </p:cNvPicPr>
          <p:nvPr/>
        </p:nvPicPr>
        <p:blipFill>
          <a:blip r:embed="rId4"/>
          <a:stretch>
            <a:fillRect/>
          </a:stretch>
        </p:blipFill>
        <p:spPr>
          <a:xfrm>
            <a:off x="3684170" y="7392904"/>
            <a:ext cx="2255647" cy="2063917"/>
          </a:xfrm>
          <a:prstGeom prst="rect">
            <a:avLst/>
          </a:prstGeom>
        </p:spPr>
      </p:pic>
    </p:spTree>
    <p:extLst>
      <p:ext uri="{BB962C8B-B14F-4D97-AF65-F5344CB8AC3E}">
        <p14:creationId xmlns="" xmlns:p14="http://schemas.microsoft.com/office/powerpoint/2010/main" val="185429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ds02.infourok.ru/uploads/ex/0bbc/00048c13-44703352/hello_html_m4036fcc4.jpg"/>
          <p:cNvPicPr>
            <a:picLocks noChangeAspect="1" noChangeArrowheads="1"/>
          </p:cNvPicPr>
          <p:nvPr/>
        </p:nvPicPr>
        <p:blipFill>
          <a:blip r:embed="rId2"/>
          <a:srcRect/>
          <a:stretch>
            <a:fillRect/>
          </a:stretch>
        </p:blipFill>
        <p:spPr bwMode="auto">
          <a:xfrm>
            <a:off x="-2382" y="0"/>
            <a:ext cx="6860382" cy="9906000"/>
          </a:xfrm>
          <a:prstGeom prst="rect">
            <a:avLst/>
          </a:prstGeom>
          <a:noFill/>
        </p:spPr>
      </p:pic>
      <p:sp>
        <p:nvSpPr>
          <p:cNvPr id="3" name="TextBox 2">
            <a:extLst>
              <a:ext uri="{FF2B5EF4-FFF2-40B4-BE49-F238E27FC236}">
                <a16:creationId xmlns="" xmlns:a16="http://schemas.microsoft.com/office/drawing/2014/main" id="{20FA59F0-CBCE-4203-8DA6-05993FEDE405}"/>
              </a:ext>
            </a:extLst>
          </p:cNvPr>
          <p:cNvSpPr txBox="1"/>
          <p:nvPr/>
        </p:nvSpPr>
        <p:spPr>
          <a:xfrm>
            <a:off x="1813528" y="444617"/>
            <a:ext cx="3643946" cy="646331"/>
          </a:xfrm>
          <a:prstGeom prst="rect">
            <a:avLst/>
          </a:prstGeom>
          <a:noFill/>
        </p:spPr>
        <p:txBody>
          <a:bodyPr wrap="none" rtlCol="0">
            <a:spAutoFit/>
          </a:bodyPr>
          <a:lstStyle/>
          <a:p>
            <a:r>
              <a:rPr lang="en-US" sz="3600" dirty="0">
                <a:solidFill>
                  <a:schemeClr val="accent2">
                    <a:lumMod val="75000"/>
                  </a:schemeClr>
                </a:solidFill>
                <a:latin typeface="Havana" panose="00000500000000000000" pitchFamily="2" charset="0"/>
              </a:rPr>
              <a:t>“</a:t>
            </a:r>
            <a:r>
              <a:rPr lang="ru-RU" sz="3600" dirty="0">
                <a:solidFill>
                  <a:schemeClr val="accent2">
                    <a:lumMod val="75000"/>
                  </a:schemeClr>
                </a:solidFill>
                <a:latin typeface="Havana" panose="00000500000000000000" pitchFamily="2" charset="0"/>
              </a:rPr>
              <a:t>Диалог с семьей</a:t>
            </a:r>
            <a:r>
              <a:rPr lang="en-US" sz="3600" dirty="0">
                <a:solidFill>
                  <a:schemeClr val="accent2">
                    <a:lumMod val="75000"/>
                  </a:schemeClr>
                </a:solidFill>
                <a:latin typeface="Havana" panose="00000500000000000000" pitchFamily="2" charset="0"/>
              </a:rPr>
              <a:t>”</a:t>
            </a:r>
            <a:endParaRPr lang="ru-RU" sz="3600" dirty="0">
              <a:solidFill>
                <a:schemeClr val="accent2">
                  <a:lumMod val="75000"/>
                </a:schemeClr>
              </a:solidFill>
              <a:latin typeface="Havana" panose="00000500000000000000" pitchFamily="2" charset="0"/>
            </a:endParaRPr>
          </a:p>
        </p:txBody>
      </p:sp>
      <p:pic>
        <p:nvPicPr>
          <p:cNvPr id="8" name="Рисунок 7">
            <a:extLst>
              <a:ext uri="{FF2B5EF4-FFF2-40B4-BE49-F238E27FC236}">
                <a16:creationId xmlns="" xmlns:a16="http://schemas.microsoft.com/office/drawing/2014/main" id="{ECFE29B5-D6CA-4730-A2F5-265570CF0B86}"/>
              </a:ext>
            </a:extLst>
          </p:cNvPr>
          <p:cNvPicPr>
            <a:picLocks noChangeAspect="1"/>
          </p:cNvPicPr>
          <p:nvPr/>
        </p:nvPicPr>
        <p:blipFill>
          <a:blip r:embed="rId3"/>
          <a:stretch>
            <a:fillRect/>
          </a:stretch>
        </p:blipFill>
        <p:spPr>
          <a:xfrm>
            <a:off x="717550" y="1757747"/>
            <a:ext cx="5600700" cy="7511130"/>
          </a:xfrm>
          <a:prstGeom prst="rect">
            <a:avLst/>
          </a:prstGeom>
        </p:spPr>
      </p:pic>
      <p:sp>
        <p:nvSpPr>
          <p:cNvPr id="9" name="TextBox 8">
            <a:extLst>
              <a:ext uri="{FF2B5EF4-FFF2-40B4-BE49-F238E27FC236}">
                <a16:creationId xmlns="" xmlns:a16="http://schemas.microsoft.com/office/drawing/2014/main" id="{641D7769-1920-4FA5-943A-0E694926AAEA}"/>
              </a:ext>
            </a:extLst>
          </p:cNvPr>
          <p:cNvSpPr txBox="1"/>
          <p:nvPr/>
        </p:nvSpPr>
        <p:spPr>
          <a:xfrm>
            <a:off x="1486374" y="1166495"/>
            <a:ext cx="3783408" cy="461665"/>
          </a:xfrm>
          <a:prstGeom prst="rect">
            <a:avLst/>
          </a:prstGeom>
          <a:noFill/>
        </p:spPr>
        <p:txBody>
          <a:bodyPr wrap="none" rtlCol="0">
            <a:spAutoFit/>
          </a:bodyPr>
          <a:lstStyle/>
          <a:p>
            <a:r>
              <a:rPr lang="ru-RU" sz="2400" b="1" i="1" dirty="0">
                <a:latin typeface="Century" pitchFamily="18" charset="0"/>
              </a:rPr>
              <a:t>Самая умная страничка</a:t>
            </a:r>
          </a:p>
        </p:txBody>
      </p:sp>
    </p:spTree>
    <p:extLst>
      <p:ext uri="{BB962C8B-B14F-4D97-AF65-F5344CB8AC3E}">
        <p14:creationId xmlns="" xmlns:p14="http://schemas.microsoft.com/office/powerpoint/2010/main" val="7847572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2353</Words>
  <Application>Microsoft Office PowerPoint</Application>
  <PresentationFormat>Лист A4 (210x297 мм)</PresentationFormat>
  <Paragraphs>165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Tarakanov</dc:creator>
  <cp:lastModifiedBy>User</cp:lastModifiedBy>
  <cp:revision>11</cp:revision>
  <dcterms:created xsi:type="dcterms:W3CDTF">2020-10-24T13:22:08Z</dcterms:created>
  <dcterms:modified xsi:type="dcterms:W3CDTF">2020-10-26T12:39:06Z</dcterms:modified>
</cp:coreProperties>
</file>