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99" r:id="rId3"/>
    <p:sldId id="300" r:id="rId4"/>
    <p:sldId id="297" r:id="rId5"/>
    <p:sldId id="298" r:id="rId6"/>
    <p:sldId id="296" r:id="rId7"/>
    <p:sldId id="273" r:id="rId8"/>
    <p:sldId id="301" r:id="rId9"/>
    <p:sldId id="302" r:id="rId10"/>
    <p:sldId id="319" r:id="rId11"/>
    <p:sldId id="317" r:id="rId12"/>
    <p:sldId id="318" r:id="rId13"/>
    <p:sldId id="306" r:id="rId14"/>
    <p:sldId id="310" r:id="rId15"/>
    <p:sldId id="307" r:id="rId16"/>
    <p:sldId id="308" r:id="rId17"/>
    <p:sldId id="305" r:id="rId18"/>
    <p:sldId id="325" r:id="rId19"/>
    <p:sldId id="316" r:id="rId20"/>
    <p:sldId id="311" r:id="rId21"/>
    <p:sldId id="324" r:id="rId22"/>
    <p:sldId id="313" r:id="rId23"/>
    <p:sldId id="314" r:id="rId24"/>
    <p:sldId id="323" r:id="rId25"/>
    <p:sldId id="321" r:id="rId26"/>
    <p:sldId id="327" r:id="rId27"/>
    <p:sldId id="329" r:id="rId28"/>
    <p:sldId id="315" r:id="rId29"/>
  </p:sldIdLst>
  <p:sldSz cx="6858000" cy="9906000" type="A4"/>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87024"/>
    <a:srgbClr val="FFDD71"/>
    <a:srgbClr val="FF99FF"/>
    <a:srgbClr val="D6B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16" autoAdjust="0"/>
  </p:normalViewPr>
  <p:slideViewPr>
    <p:cSldViewPr snapToGrid="0">
      <p:cViewPr varScale="1">
        <p:scale>
          <a:sx n="79" d="100"/>
          <a:sy n="79" d="100"/>
        </p:scale>
        <p:origin x="3108" y="-90"/>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700854-EFFF-48DA-B2DE-D9B5B15C84C9}"/>
              </a:ext>
            </a:extLst>
          </p:cNvPr>
          <p:cNvSpPr>
            <a:spLocks noGrp="1"/>
          </p:cNvSpPr>
          <p:nvPr>
            <p:ph type="ctrTitle"/>
          </p:nvPr>
        </p:nvSpPr>
        <p:spPr>
          <a:xfrm>
            <a:off x="857250" y="1621191"/>
            <a:ext cx="5143500" cy="3448756"/>
          </a:xfrm>
        </p:spPr>
        <p:txBody>
          <a:bodyPr anchor="b"/>
          <a:lstStyle>
            <a:lvl1pPr algn="ctr">
              <a:defRPr sz="8666"/>
            </a:lvl1pPr>
          </a:lstStyle>
          <a:p>
            <a:r>
              <a:rPr lang="ru-RU"/>
              <a:t>Образец заголовка</a:t>
            </a:r>
          </a:p>
        </p:txBody>
      </p:sp>
      <p:sp>
        <p:nvSpPr>
          <p:cNvPr id="3" name="Подзаголовок 2">
            <a:extLst>
              <a:ext uri="{FF2B5EF4-FFF2-40B4-BE49-F238E27FC236}">
                <a16:creationId xmlns:a16="http://schemas.microsoft.com/office/drawing/2014/main" id="{32E6FD5F-028F-4BEB-A8A2-219E6A5C2C16}"/>
              </a:ext>
            </a:extLst>
          </p:cNvPr>
          <p:cNvSpPr>
            <a:spLocks noGrp="1"/>
          </p:cNvSpPr>
          <p:nvPr>
            <p:ph type="subTitle" idx="1"/>
          </p:nvPr>
        </p:nvSpPr>
        <p:spPr>
          <a:xfrm>
            <a:off x="857250" y="5202944"/>
            <a:ext cx="5143500" cy="2391656"/>
          </a:xfrm>
        </p:spPr>
        <p:txBody>
          <a:bodyPr/>
          <a:lstStyle>
            <a:lvl1pPr marL="0" indent="0" algn="ctr">
              <a:buNone/>
              <a:defRPr sz="3467"/>
            </a:lvl1pPr>
            <a:lvl2pPr marL="660380" indent="0" algn="ctr">
              <a:buNone/>
              <a:defRPr sz="2889"/>
            </a:lvl2pPr>
            <a:lvl3pPr marL="1320759" indent="0" algn="ctr">
              <a:buNone/>
              <a:defRPr sz="2600"/>
            </a:lvl3pPr>
            <a:lvl4pPr marL="1981139" indent="0" algn="ctr">
              <a:buNone/>
              <a:defRPr sz="2311"/>
            </a:lvl4pPr>
            <a:lvl5pPr marL="2641519" indent="0" algn="ctr">
              <a:buNone/>
              <a:defRPr sz="2311"/>
            </a:lvl5pPr>
            <a:lvl6pPr marL="3301898" indent="0" algn="ctr">
              <a:buNone/>
              <a:defRPr sz="2311"/>
            </a:lvl6pPr>
            <a:lvl7pPr marL="3962278" indent="0" algn="ctr">
              <a:buNone/>
              <a:defRPr sz="2311"/>
            </a:lvl7pPr>
            <a:lvl8pPr marL="4622658" indent="0" algn="ctr">
              <a:buNone/>
              <a:defRPr sz="2311"/>
            </a:lvl8pPr>
            <a:lvl9pPr marL="5283037" indent="0" algn="ctr">
              <a:buNone/>
              <a:defRPr sz="2311"/>
            </a:lvl9pPr>
          </a:lstStyle>
          <a:p>
            <a:r>
              <a:rPr lang="ru-RU"/>
              <a:t>Образец подзаголовка</a:t>
            </a:r>
          </a:p>
        </p:txBody>
      </p:sp>
      <p:sp>
        <p:nvSpPr>
          <p:cNvPr id="4" name="Дата 3">
            <a:extLst>
              <a:ext uri="{FF2B5EF4-FFF2-40B4-BE49-F238E27FC236}">
                <a16:creationId xmlns:a16="http://schemas.microsoft.com/office/drawing/2014/main" id="{1838537A-3E24-46B1-9377-96B96EB8717E}"/>
              </a:ext>
            </a:extLst>
          </p:cNvPr>
          <p:cNvSpPr>
            <a:spLocks noGrp="1"/>
          </p:cNvSpPr>
          <p:nvPr>
            <p:ph type="dt" sz="half" idx="10"/>
          </p:nvPr>
        </p:nvSpPr>
        <p:spPr/>
        <p:txBody>
          <a:bodyPr/>
          <a:lstStyle/>
          <a:p>
            <a:fld id="{2C6A5C74-7F3D-4443-8C25-37257A79115D}" type="datetimeFigureOut">
              <a:rPr lang="ru-RU" smtClean="0"/>
              <a:pPr/>
              <a:t>14.04.2021</a:t>
            </a:fld>
            <a:endParaRPr lang="ru-RU"/>
          </a:p>
        </p:txBody>
      </p:sp>
      <p:sp>
        <p:nvSpPr>
          <p:cNvPr id="5" name="Нижний колонтитул 4">
            <a:extLst>
              <a:ext uri="{FF2B5EF4-FFF2-40B4-BE49-F238E27FC236}">
                <a16:creationId xmlns:a16="http://schemas.microsoft.com/office/drawing/2014/main" id="{980557F8-E267-4896-8D02-95B822EB3B2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73B3FC8-1640-4615-A2A1-5CABB49C85B3}"/>
              </a:ext>
            </a:extLst>
          </p:cNvPr>
          <p:cNvSpPr>
            <a:spLocks noGrp="1"/>
          </p:cNvSpPr>
          <p:nvPr>
            <p:ph type="sldNum" sz="quarter" idx="12"/>
          </p:nvPr>
        </p:nvSpPr>
        <p:spPr/>
        <p:txBody>
          <a:bodyPr/>
          <a:lstStyle/>
          <a:p>
            <a:fld id="{E1540D75-181E-4FC8-A946-24AC2F9A15D6}" type="slidenum">
              <a:rPr lang="ru-RU" smtClean="0"/>
              <a:pPr/>
              <a:t>‹#›</a:t>
            </a:fld>
            <a:endParaRPr lang="ru-RU"/>
          </a:p>
        </p:txBody>
      </p:sp>
    </p:spTree>
    <p:extLst>
      <p:ext uri="{BB962C8B-B14F-4D97-AF65-F5344CB8AC3E}">
        <p14:creationId xmlns:p14="http://schemas.microsoft.com/office/powerpoint/2010/main" val="4006003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0FE5FF-8948-441C-9DDA-3CD42AA3D9A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9765A3CE-99CF-4287-9A89-050ED4B0B2D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812AAC8-54EB-4E47-8697-640461E55CF1}"/>
              </a:ext>
            </a:extLst>
          </p:cNvPr>
          <p:cNvSpPr>
            <a:spLocks noGrp="1"/>
          </p:cNvSpPr>
          <p:nvPr>
            <p:ph type="dt" sz="half" idx="10"/>
          </p:nvPr>
        </p:nvSpPr>
        <p:spPr/>
        <p:txBody>
          <a:bodyPr/>
          <a:lstStyle/>
          <a:p>
            <a:fld id="{2C6A5C74-7F3D-4443-8C25-37257A79115D}" type="datetimeFigureOut">
              <a:rPr lang="ru-RU" smtClean="0"/>
              <a:pPr/>
              <a:t>14.04.2021</a:t>
            </a:fld>
            <a:endParaRPr lang="ru-RU"/>
          </a:p>
        </p:txBody>
      </p:sp>
      <p:sp>
        <p:nvSpPr>
          <p:cNvPr id="5" name="Нижний колонтитул 4">
            <a:extLst>
              <a:ext uri="{FF2B5EF4-FFF2-40B4-BE49-F238E27FC236}">
                <a16:creationId xmlns:a16="http://schemas.microsoft.com/office/drawing/2014/main" id="{E43503DF-0109-4659-AC02-AEE495617AC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4BCE2E0-CE33-4DEF-8829-DD9516A3D09B}"/>
              </a:ext>
            </a:extLst>
          </p:cNvPr>
          <p:cNvSpPr>
            <a:spLocks noGrp="1"/>
          </p:cNvSpPr>
          <p:nvPr>
            <p:ph type="sldNum" sz="quarter" idx="12"/>
          </p:nvPr>
        </p:nvSpPr>
        <p:spPr/>
        <p:txBody>
          <a:bodyPr/>
          <a:lstStyle/>
          <a:p>
            <a:fld id="{E1540D75-181E-4FC8-A946-24AC2F9A15D6}" type="slidenum">
              <a:rPr lang="ru-RU" smtClean="0"/>
              <a:pPr/>
              <a:t>‹#›</a:t>
            </a:fld>
            <a:endParaRPr lang="ru-RU"/>
          </a:p>
        </p:txBody>
      </p:sp>
    </p:spTree>
    <p:extLst>
      <p:ext uri="{BB962C8B-B14F-4D97-AF65-F5344CB8AC3E}">
        <p14:creationId xmlns:p14="http://schemas.microsoft.com/office/powerpoint/2010/main" val="511121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EFB6A94-6E90-4A3B-B5C8-69C85F6C96FD}"/>
              </a:ext>
            </a:extLst>
          </p:cNvPr>
          <p:cNvSpPr>
            <a:spLocks noGrp="1"/>
          </p:cNvSpPr>
          <p:nvPr>
            <p:ph type="title" orient="vert"/>
          </p:nvPr>
        </p:nvSpPr>
        <p:spPr>
          <a:xfrm>
            <a:off x="4907756" y="527403"/>
            <a:ext cx="1478756" cy="8394877"/>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6670536-3AF1-4831-BADA-5C280965E4BB}"/>
              </a:ext>
            </a:extLst>
          </p:cNvPr>
          <p:cNvSpPr>
            <a:spLocks noGrp="1"/>
          </p:cNvSpPr>
          <p:nvPr>
            <p:ph type="body" orient="vert" idx="1"/>
          </p:nvPr>
        </p:nvSpPr>
        <p:spPr>
          <a:xfrm>
            <a:off x="471487" y="527403"/>
            <a:ext cx="4350544" cy="839487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5183433-49AD-48AE-AADE-EFF804BE6F21}"/>
              </a:ext>
            </a:extLst>
          </p:cNvPr>
          <p:cNvSpPr>
            <a:spLocks noGrp="1"/>
          </p:cNvSpPr>
          <p:nvPr>
            <p:ph type="dt" sz="half" idx="10"/>
          </p:nvPr>
        </p:nvSpPr>
        <p:spPr/>
        <p:txBody>
          <a:bodyPr/>
          <a:lstStyle/>
          <a:p>
            <a:fld id="{2C6A5C74-7F3D-4443-8C25-37257A79115D}" type="datetimeFigureOut">
              <a:rPr lang="ru-RU" smtClean="0"/>
              <a:pPr/>
              <a:t>14.04.2021</a:t>
            </a:fld>
            <a:endParaRPr lang="ru-RU"/>
          </a:p>
        </p:txBody>
      </p:sp>
      <p:sp>
        <p:nvSpPr>
          <p:cNvPr id="5" name="Нижний колонтитул 4">
            <a:extLst>
              <a:ext uri="{FF2B5EF4-FFF2-40B4-BE49-F238E27FC236}">
                <a16:creationId xmlns:a16="http://schemas.microsoft.com/office/drawing/2014/main" id="{0319CC27-BFAF-4C36-A738-45E475DB0D5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73B2ABF-69B9-4CAA-BFFE-71DC7ED2FCC7}"/>
              </a:ext>
            </a:extLst>
          </p:cNvPr>
          <p:cNvSpPr>
            <a:spLocks noGrp="1"/>
          </p:cNvSpPr>
          <p:nvPr>
            <p:ph type="sldNum" sz="quarter" idx="12"/>
          </p:nvPr>
        </p:nvSpPr>
        <p:spPr/>
        <p:txBody>
          <a:bodyPr/>
          <a:lstStyle/>
          <a:p>
            <a:fld id="{E1540D75-181E-4FC8-A946-24AC2F9A15D6}" type="slidenum">
              <a:rPr lang="ru-RU" smtClean="0"/>
              <a:pPr/>
              <a:t>‹#›</a:t>
            </a:fld>
            <a:endParaRPr lang="ru-RU"/>
          </a:p>
        </p:txBody>
      </p:sp>
    </p:spTree>
    <p:extLst>
      <p:ext uri="{BB962C8B-B14F-4D97-AF65-F5344CB8AC3E}">
        <p14:creationId xmlns:p14="http://schemas.microsoft.com/office/powerpoint/2010/main" val="2384576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8CD204-D6A7-49EC-B8D9-BFABB2D62FD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A0EC2C1-1F2E-4D68-B487-F92C2E10638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F501239-2C1C-4745-BA41-B6BF72D2573F}"/>
              </a:ext>
            </a:extLst>
          </p:cNvPr>
          <p:cNvSpPr>
            <a:spLocks noGrp="1"/>
          </p:cNvSpPr>
          <p:nvPr>
            <p:ph type="dt" sz="half" idx="10"/>
          </p:nvPr>
        </p:nvSpPr>
        <p:spPr/>
        <p:txBody>
          <a:bodyPr/>
          <a:lstStyle/>
          <a:p>
            <a:fld id="{2C6A5C74-7F3D-4443-8C25-37257A79115D}" type="datetimeFigureOut">
              <a:rPr lang="ru-RU" smtClean="0"/>
              <a:pPr/>
              <a:t>14.04.2021</a:t>
            </a:fld>
            <a:endParaRPr lang="ru-RU"/>
          </a:p>
        </p:txBody>
      </p:sp>
      <p:sp>
        <p:nvSpPr>
          <p:cNvPr id="5" name="Нижний колонтитул 4">
            <a:extLst>
              <a:ext uri="{FF2B5EF4-FFF2-40B4-BE49-F238E27FC236}">
                <a16:creationId xmlns:a16="http://schemas.microsoft.com/office/drawing/2014/main" id="{9C98C7E8-2013-452D-99A7-BC7D77E4CC5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EE19597-0B91-403D-A97F-5812B0CDD019}"/>
              </a:ext>
            </a:extLst>
          </p:cNvPr>
          <p:cNvSpPr>
            <a:spLocks noGrp="1"/>
          </p:cNvSpPr>
          <p:nvPr>
            <p:ph type="sldNum" sz="quarter" idx="12"/>
          </p:nvPr>
        </p:nvSpPr>
        <p:spPr/>
        <p:txBody>
          <a:bodyPr/>
          <a:lstStyle/>
          <a:p>
            <a:fld id="{E1540D75-181E-4FC8-A946-24AC2F9A15D6}" type="slidenum">
              <a:rPr lang="ru-RU" smtClean="0"/>
              <a:pPr/>
              <a:t>‹#›</a:t>
            </a:fld>
            <a:endParaRPr lang="ru-RU"/>
          </a:p>
        </p:txBody>
      </p:sp>
    </p:spTree>
    <p:extLst>
      <p:ext uri="{BB962C8B-B14F-4D97-AF65-F5344CB8AC3E}">
        <p14:creationId xmlns:p14="http://schemas.microsoft.com/office/powerpoint/2010/main" val="1650813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49FFE3-1222-46E4-8C43-9A7D069CAB85}"/>
              </a:ext>
            </a:extLst>
          </p:cNvPr>
          <p:cNvSpPr>
            <a:spLocks noGrp="1"/>
          </p:cNvSpPr>
          <p:nvPr>
            <p:ph type="title"/>
          </p:nvPr>
        </p:nvSpPr>
        <p:spPr>
          <a:xfrm>
            <a:off x="467916" y="2469624"/>
            <a:ext cx="5915025" cy="4120620"/>
          </a:xfrm>
        </p:spPr>
        <p:txBody>
          <a:bodyPr anchor="b"/>
          <a:lstStyle>
            <a:lvl1pPr>
              <a:defRPr sz="8666"/>
            </a:lvl1pPr>
          </a:lstStyle>
          <a:p>
            <a:r>
              <a:rPr lang="ru-RU"/>
              <a:t>Образец заголовка</a:t>
            </a:r>
          </a:p>
        </p:txBody>
      </p:sp>
      <p:sp>
        <p:nvSpPr>
          <p:cNvPr id="3" name="Текст 2">
            <a:extLst>
              <a:ext uri="{FF2B5EF4-FFF2-40B4-BE49-F238E27FC236}">
                <a16:creationId xmlns:a16="http://schemas.microsoft.com/office/drawing/2014/main" id="{3C9F5E5E-F0D3-46D3-B84B-48A7CFBBAA38}"/>
              </a:ext>
            </a:extLst>
          </p:cNvPr>
          <p:cNvSpPr>
            <a:spLocks noGrp="1"/>
          </p:cNvSpPr>
          <p:nvPr>
            <p:ph type="body" idx="1"/>
          </p:nvPr>
        </p:nvSpPr>
        <p:spPr>
          <a:xfrm>
            <a:off x="467916" y="6629226"/>
            <a:ext cx="5915025" cy="2166937"/>
          </a:xfrm>
        </p:spPr>
        <p:txBody>
          <a:bodyPr/>
          <a:lstStyle>
            <a:lvl1pPr marL="0" indent="0">
              <a:buNone/>
              <a:defRPr sz="3467">
                <a:solidFill>
                  <a:schemeClr val="tx1">
                    <a:tint val="75000"/>
                  </a:schemeClr>
                </a:solidFill>
              </a:defRPr>
            </a:lvl1pPr>
            <a:lvl2pPr marL="660380" indent="0">
              <a:buNone/>
              <a:defRPr sz="2889">
                <a:solidFill>
                  <a:schemeClr val="tx1">
                    <a:tint val="75000"/>
                  </a:schemeClr>
                </a:solidFill>
              </a:defRPr>
            </a:lvl2pPr>
            <a:lvl3pPr marL="1320759" indent="0">
              <a:buNone/>
              <a:defRPr sz="2600">
                <a:solidFill>
                  <a:schemeClr val="tx1">
                    <a:tint val="75000"/>
                  </a:schemeClr>
                </a:solidFill>
              </a:defRPr>
            </a:lvl3pPr>
            <a:lvl4pPr marL="1981139" indent="0">
              <a:buNone/>
              <a:defRPr sz="2311">
                <a:solidFill>
                  <a:schemeClr val="tx1">
                    <a:tint val="75000"/>
                  </a:schemeClr>
                </a:solidFill>
              </a:defRPr>
            </a:lvl4pPr>
            <a:lvl5pPr marL="2641519" indent="0">
              <a:buNone/>
              <a:defRPr sz="2311">
                <a:solidFill>
                  <a:schemeClr val="tx1">
                    <a:tint val="75000"/>
                  </a:schemeClr>
                </a:solidFill>
              </a:defRPr>
            </a:lvl5pPr>
            <a:lvl6pPr marL="3301898" indent="0">
              <a:buNone/>
              <a:defRPr sz="2311">
                <a:solidFill>
                  <a:schemeClr val="tx1">
                    <a:tint val="75000"/>
                  </a:schemeClr>
                </a:solidFill>
              </a:defRPr>
            </a:lvl6pPr>
            <a:lvl7pPr marL="3962278" indent="0">
              <a:buNone/>
              <a:defRPr sz="2311">
                <a:solidFill>
                  <a:schemeClr val="tx1">
                    <a:tint val="75000"/>
                  </a:schemeClr>
                </a:solidFill>
              </a:defRPr>
            </a:lvl7pPr>
            <a:lvl8pPr marL="4622658" indent="0">
              <a:buNone/>
              <a:defRPr sz="2311">
                <a:solidFill>
                  <a:schemeClr val="tx1">
                    <a:tint val="75000"/>
                  </a:schemeClr>
                </a:solidFill>
              </a:defRPr>
            </a:lvl8pPr>
            <a:lvl9pPr marL="5283037" indent="0">
              <a:buNone/>
              <a:defRPr sz="2311">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7A4DF23-0AE9-47C1-A7B8-1EE83893D596}"/>
              </a:ext>
            </a:extLst>
          </p:cNvPr>
          <p:cNvSpPr>
            <a:spLocks noGrp="1"/>
          </p:cNvSpPr>
          <p:nvPr>
            <p:ph type="dt" sz="half" idx="10"/>
          </p:nvPr>
        </p:nvSpPr>
        <p:spPr/>
        <p:txBody>
          <a:bodyPr/>
          <a:lstStyle/>
          <a:p>
            <a:fld id="{2C6A5C74-7F3D-4443-8C25-37257A79115D}" type="datetimeFigureOut">
              <a:rPr lang="ru-RU" smtClean="0"/>
              <a:pPr/>
              <a:t>14.04.2021</a:t>
            </a:fld>
            <a:endParaRPr lang="ru-RU"/>
          </a:p>
        </p:txBody>
      </p:sp>
      <p:sp>
        <p:nvSpPr>
          <p:cNvPr id="5" name="Нижний колонтитул 4">
            <a:extLst>
              <a:ext uri="{FF2B5EF4-FFF2-40B4-BE49-F238E27FC236}">
                <a16:creationId xmlns:a16="http://schemas.microsoft.com/office/drawing/2014/main" id="{54A818C1-CB0D-46B7-95CE-86378061029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1EFD508-4BFE-4251-88C5-A0E245F57BF7}"/>
              </a:ext>
            </a:extLst>
          </p:cNvPr>
          <p:cNvSpPr>
            <a:spLocks noGrp="1"/>
          </p:cNvSpPr>
          <p:nvPr>
            <p:ph type="sldNum" sz="quarter" idx="12"/>
          </p:nvPr>
        </p:nvSpPr>
        <p:spPr/>
        <p:txBody>
          <a:bodyPr/>
          <a:lstStyle/>
          <a:p>
            <a:fld id="{E1540D75-181E-4FC8-A946-24AC2F9A15D6}" type="slidenum">
              <a:rPr lang="ru-RU" smtClean="0"/>
              <a:pPr/>
              <a:t>‹#›</a:t>
            </a:fld>
            <a:endParaRPr lang="ru-RU"/>
          </a:p>
        </p:txBody>
      </p:sp>
    </p:spTree>
    <p:extLst>
      <p:ext uri="{BB962C8B-B14F-4D97-AF65-F5344CB8AC3E}">
        <p14:creationId xmlns:p14="http://schemas.microsoft.com/office/powerpoint/2010/main" val="864150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A82C2C-CD37-4BF9-801B-47FB8B7F873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4BE68E7-0407-468D-B5FE-AA924B3E1750}"/>
              </a:ext>
            </a:extLst>
          </p:cNvPr>
          <p:cNvSpPr>
            <a:spLocks noGrp="1"/>
          </p:cNvSpPr>
          <p:nvPr>
            <p:ph sz="half" idx="1"/>
          </p:nvPr>
        </p:nvSpPr>
        <p:spPr>
          <a:xfrm>
            <a:off x="471488"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3B974FD0-805D-4217-A439-60688CF00CF4}"/>
              </a:ext>
            </a:extLst>
          </p:cNvPr>
          <p:cNvSpPr>
            <a:spLocks noGrp="1"/>
          </p:cNvSpPr>
          <p:nvPr>
            <p:ph sz="half" idx="2"/>
          </p:nvPr>
        </p:nvSpPr>
        <p:spPr>
          <a:xfrm>
            <a:off x="3471863"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03845C6-BD84-4979-A863-13C82F7CF0E8}"/>
              </a:ext>
            </a:extLst>
          </p:cNvPr>
          <p:cNvSpPr>
            <a:spLocks noGrp="1"/>
          </p:cNvSpPr>
          <p:nvPr>
            <p:ph type="dt" sz="half" idx="10"/>
          </p:nvPr>
        </p:nvSpPr>
        <p:spPr/>
        <p:txBody>
          <a:bodyPr/>
          <a:lstStyle/>
          <a:p>
            <a:fld id="{2C6A5C74-7F3D-4443-8C25-37257A79115D}" type="datetimeFigureOut">
              <a:rPr lang="ru-RU" smtClean="0"/>
              <a:pPr/>
              <a:t>14.04.2021</a:t>
            </a:fld>
            <a:endParaRPr lang="ru-RU"/>
          </a:p>
        </p:txBody>
      </p:sp>
      <p:sp>
        <p:nvSpPr>
          <p:cNvPr id="6" name="Нижний колонтитул 5">
            <a:extLst>
              <a:ext uri="{FF2B5EF4-FFF2-40B4-BE49-F238E27FC236}">
                <a16:creationId xmlns:a16="http://schemas.microsoft.com/office/drawing/2014/main" id="{1D9B0C82-9F99-4D17-B2B6-716C8CB3351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BFAA7C3-A38D-4712-886B-983AE4186126}"/>
              </a:ext>
            </a:extLst>
          </p:cNvPr>
          <p:cNvSpPr>
            <a:spLocks noGrp="1"/>
          </p:cNvSpPr>
          <p:nvPr>
            <p:ph type="sldNum" sz="quarter" idx="12"/>
          </p:nvPr>
        </p:nvSpPr>
        <p:spPr/>
        <p:txBody>
          <a:bodyPr/>
          <a:lstStyle/>
          <a:p>
            <a:fld id="{E1540D75-181E-4FC8-A946-24AC2F9A15D6}" type="slidenum">
              <a:rPr lang="ru-RU" smtClean="0"/>
              <a:pPr/>
              <a:t>‹#›</a:t>
            </a:fld>
            <a:endParaRPr lang="ru-RU"/>
          </a:p>
        </p:txBody>
      </p:sp>
    </p:spTree>
    <p:extLst>
      <p:ext uri="{BB962C8B-B14F-4D97-AF65-F5344CB8AC3E}">
        <p14:creationId xmlns:p14="http://schemas.microsoft.com/office/powerpoint/2010/main" val="2994453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A32AAD-BF0D-4881-B7F2-E30D41D8801D}"/>
              </a:ext>
            </a:extLst>
          </p:cNvPr>
          <p:cNvSpPr>
            <a:spLocks noGrp="1"/>
          </p:cNvSpPr>
          <p:nvPr>
            <p:ph type="title"/>
          </p:nvPr>
        </p:nvSpPr>
        <p:spPr>
          <a:xfrm>
            <a:off x="472381" y="527405"/>
            <a:ext cx="5915025" cy="1914702"/>
          </a:xfrm>
        </p:spPr>
        <p:txBody>
          <a:bodyPr/>
          <a:lstStyle/>
          <a:p>
            <a:r>
              <a:rPr lang="ru-RU"/>
              <a:t>Образец заголовка</a:t>
            </a:r>
          </a:p>
        </p:txBody>
      </p:sp>
      <p:sp>
        <p:nvSpPr>
          <p:cNvPr id="3" name="Текст 2">
            <a:extLst>
              <a:ext uri="{FF2B5EF4-FFF2-40B4-BE49-F238E27FC236}">
                <a16:creationId xmlns:a16="http://schemas.microsoft.com/office/drawing/2014/main" id="{6388CB05-17EE-4433-90DA-163364207C9C}"/>
              </a:ext>
            </a:extLst>
          </p:cNvPr>
          <p:cNvSpPr>
            <a:spLocks noGrp="1"/>
          </p:cNvSpPr>
          <p:nvPr>
            <p:ph type="body" idx="1"/>
          </p:nvPr>
        </p:nvSpPr>
        <p:spPr>
          <a:xfrm>
            <a:off x="472381" y="2428347"/>
            <a:ext cx="2901255"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ru-RU"/>
              <a:t>Образец текста</a:t>
            </a:r>
          </a:p>
        </p:txBody>
      </p:sp>
      <p:sp>
        <p:nvSpPr>
          <p:cNvPr id="4" name="Объект 3">
            <a:extLst>
              <a:ext uri="{FF2B5EF4-FFF2-40B4-BE49-F238E27FC236}">
                <a16:creationId xmlns:a16="http://schemas.microsoft.com/office/drawing/2014/main" id="{8E00A638-FD66-47A3-ACAC-618BD124C0E5}"/>
              </a:ext>
            </a:extLst>
          </p:cNvPr>
          <p:cNvSpPr>
            <a:spLocks noGrp="1"/>
          </p:cNvSpPr>
          <p:nvPr>
            <p:ph sz="half" idx="2"/>
          </p:nvPr>
        </p:nvSpPr>
        <p:spPr>
          <a:xfrm>
            <a:off x="472381" y="3618442"/>
            <a:ext cx="2901255"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878271B-4925-40F9-B26A-2FA8B1D4BE04}"/>
              </a:ext>
            </a:extLst>
          </p:cNvPr>
          <p:cNvSpPr>
            <a:spLocks noGrp="1"/>
          </p:cNvSpPr>
          <p:nvPr>
            <p:ph type="body" sz="quarter" idx="3"/>
          </p:nvPr>
        </p:nvSpPr>
        <p:spPr>
          <a:xfrm>
            <a:off x="3471863" y="2428347"/>
            <a:ext cx="2915543"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ru-RU"/>
              <a:t>Образец текста</a:t>
            </a:r>
          </a:p>
        </p:txBody>
      </p:sp>
      <p:sp>
        <p:nvSpPr>
          <p:cNvPr id="6" name="Объект 5">
            <a:extLst>
              <a:ext uri="{FF2B5EF4-FFF2-40B4-BE49-F238E27FC236}">
                <a16:creationId xmlns:a16="http://schemas.microsoft.com/office/drawing/2014/main" id="{4C7A5999-B24C-46F5-8397-BE8CAB429F04}"/>
              </a:ext>
            </a:extLst>
          </p:cNvPr>
          <p:cNvSpPr>
            <a:spLocks noGrp="1"/>
          </p:cNvSpPr>
          <p:nvPr>
            <p:ph sz="quarter" idx="4"/>
          </p:nvPr>
        </p:nvSpPr>
        <p:spPr>
          <a:xfrm>
            <a:off x="3471863" y="3618442"/>
            <a:ext cx="2915543"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3380D4DF-E9EB-4BF1-85E0-97876EED4832}"/>
              </a:ext>
            </a:extLst>
          </p:cNvPr>
          <p:cNvSpPr>
            <a:spLocks noGrp="1"/>
          </p:cNvSpPr>
          <p:nvPr>
            <p:ph type="dt" sz="half" idx="10"/>
          </p:nvPr>
        </p:nvSpPr>
        <p:spPr/>
        <p:txBody>
          <a:bodyPr/>
          <a:lstStyle/>
          <a:p>
            <a:fld id="{2C6A5C74-7F3D-4443-8C25-37257A79115D}" type="datetimeFigureOut">
              <a:rPr lang="ru-RU" smtClean="0"/>
              <a:pPr/>
              <a:t>14.04.2021</a:t>
            </a:fld>
            <a:endParaRPr lang="ru-RU"/>
          </a:p>
        </p:txBody>
      </p:sp>
      <p:sp>
        <p:nvSpPr>
          <p:cNvPr id="8" name="Нижний колонтитул 7">
            <a:extLst>
              <a:ext uri="{FF2B5EF4-FFF2-40B4-BE49-F238E27FC236}">
                <a16:creationId xmlns:a16="http://schemas.microsoft.com/office/drawing/2014/main" id="{3133AE9B-F1A8-402C-88B0-2D89692CDC5B}"/>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1060B76D-C398-41F9-AB0B-F7DF6B900F0E}"/>
              </a:ext>
            </a:extLst>
          </p:cNvPr>
          <p:cNvSpPr>
            <a:spLocks noGrp="1"/>
          </p:cNvSpPr>
          <p:nvPr>
            <p:ph type="sldNum" sz="quarter" idx="12"/>
          </p:nvPr>
        </p:nvSpPr>
        <p:spPr/>
        <p:txBody>
          <a:bodyPr/>
          <a:lstStyle/>
          <a:p>
            <a:fld id="{E1540D75-181E-4FC8-A946-24AC2F9A15D6}" type="slidenum">
              <a:rPr lang="ru-RU" smtClean="0"/>
              <a:pPr/>
              <a:t>‹#›</a:t>
            </a:fld>
            <a:endParaRPr lang="ru-RU"/>
          </a:p>
        </p:txBody>
      </p:sp>
    </p:spTree>
    <p:extLst>
      <p:ext uri="{BB962C8B-B14F-4D97-AF65-F5344CB8AC3E}">
        <p14:creationId xmlns:p14="http://schemas.microsoft.com/office/powerpoint/2010/main" val="3685557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89C6A6-705F-4C71-A0EC-29997059F0B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120FB325-C822-4152-B4B8-84AD30A9B1E6}"/>
              </a:ext>
            </a:extLst>
          </p:cNvPr>
          <p:cNvSpPr>
            <a:spLocks noGrp="1"/>
          </p:cNvSpPr>
          <p:nvPr>
            <p:ph type="dt" sz="half" idx="10"/>
          </p:nvPr>
        </p:nvSpPr>
        <p:spPr/>
        <p:txBody>
          <a:bodyPr/>
          <a:lstStyle/>
          <a:p>
            <a:fld id="{2C6A5C74-7F3D-4443-8C25-37257A79115D}" type="datetimeFigureOut">
              <a:rPr lang="ru-RU" smtClean="0"/>
              <a:pPr/>
              <a:t>14.04.2021</a:t>
            </a:fld>
            <a:endParaRPr lang="ru-RU"/>
          </a:p>
        </p:txBody>
      </p:sp>
      <p:sp>
        <p:nvSpPr>
          <p:cNvPr id="4" name="Нижний колонтитул 3">
            <a:extLst>
              <a:ext uri="{FF2B5EF4-FFF2-40B4-BE49-F238E27FC236}">
                <a16:creationId xmlns:a16="http://schemas.microsoft.com/office/drawing/2014/main" id="{ED83D6DC-9424-4EEC-A758-F9C098AB7169}"/>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CE2C332E-4DF7-49D3-8D7B-067B951B4B88}"/>
              </a:ext>
            </a:extLst>
          </p:cNvPr>
          <p:cNvSpPr>
            <a:spLocks noGrp="1"/>
          </p:cNvSpPr>
          <p:nvPr>
            <p:ph type="sldNum" sz="quarter" idx="12"/>
          </p:nvPr>
        </p:nvSpPr>
        <p:spPr/>
        <p:txBody>
          <a:bodyPr/>
          <a:lstStyle/>
          <a:p>
            <a:fld id="{E1540D75-181E-4FC8-A946-24AC2F9A15D6}" type="slidenum">
              <a:rPr lang="ru-RU" smtClean="0"/>
              <a:pPr/>
              <a:t>‹#›</a:t>
            </a:fld>
            <a:endParaRPr lang="ru-RU"/>
          </a:p>
        </p:txBody>
      </p:sp>
    </p:spTree>
    <p:extLst>
      <p:ext uri="{BB962C8B-B14F-4D97-AF65-F5344CB8AC3E}">
        <p14:creationId xmlns:p14="http://schemas.microsoft.com/office/powerpoint/2010/main" val="2548695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03AFBA6-4022-4901-AE73-D31322577A46}"/>
              </a:ext>
            </a:extLst>
          </p:cNvPr>
          <p:cNvSpPr>
            <a:spLocks noGrp="1"/>
          </p:cNvSpPr>
          <p:nvPr>
            <p:ph type="dt" sz="half" idx="10"/>
          </p:nvPr>
        </p:nvSpPr>
        <p:spPr/>
        <p:txBody>
          <a:bodyPr/>
          <a:lstStyle/>
          <a:p>
            <a:fld id="{2C6A5C74-7F3D-4443-8C25-37257A79115D}" type="datetimeFigureOut">
              <a:rPr lang="ru-RU" smtClean="0"/>
              <a:pPr/>
              <a:t>14.04.2021</a:t>
            </a:fld>
            <a:endParaRPr lang="ru-RU"/>
          </a:p>
        </p:txBody>
      </p:sp>
      <p:sp>
        <p:nvSpPr>
          <p:cNvPr id="3" name="Нижний колонтитул 2">
            <a:extLst>
              <a:ext uri="{FF2B5EF4-FFF2-40B4-BE49-F238E27FC236}">
                <a16:creationId xmlns:a16="http://schemas.microsoft.com/office/drawing/2014/main" id="{0FA5B6D6-64C3-4AF7-A363-BB40D6D34A4B}"/>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82869289-F57B-4E0D-ACD4-3A15D2FA980A}"/>
              </a:ext>
            </a:extLst>
          </p:cNvPr>
          <p:cNvSpPr>
            <a:spLocks noGrp="1"/>
          </p:cNvSpPr>
          <p:nvPr>
            <p:ph type="sldNum" sz="quarter" idx="12"/>
          </p:nvPr>
        </p:nvSpPr>
        <p:spPr/>
        <p:txBody>
          <a:bodyPr/>
          <a:lstStyle/>
          <a:p>
            <a:fld id="{E1540D75-181E-4FC8-A946-24AC2F9A15D6}" type="slidenum">
              <a:rPr lang="ru-RU" smtClean="0"/>
              <a:pPr/>
              <a:t>‹#›</a:t>
            </a:fld>
            <a:endParaRPr lang="ru-RU"/>
          </a:p>
        </p:txBody>
      </p:sp>
    </p:spTree>
    <p:extLst>
      <p:ext uri="{BB962C8B-B14F-4D97-AF65-F5344CB8AC3E}">
        <p14:creationId xmlns:p14="http://schemas.microsoft.com/office/powerpoint/2010/main" val="22433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0FDDF2-62C3-4DAA-A972-222E56798EF8}"/>
              </a:ext>
            </a:extLst>
          </p:cNvPr>
          <p:cNvSpPr>
            <a:spLocks noGrp="1"/>
          </p:cNvSpPr>
          <p:nvPr>
            <p:ph type="title"/>
          </p:nvPr>
        </p:nvSpPr>
        <p:spPr>
          <a:xfrm>
            <a:off x="472381" y="660400"/>
            <a:ext cx="2211884" cy="2311400"/>
          </a:xfrm>
        </p:spPr>
        <p:txBody>
          <a:bodyPr anchor="b"/>
          <a:lstStyle>
            <a:lvl1pPr>
              <a:defRPr sz="4622"/>
            </a:lvl1pPr>
          </a:lstStyle>
          <a:p>
            <a:r>
              <a:rPr lang="ru-RU"/>
              <a:t>Образец заголовка</a:t>
            </a:r>
          </a:p>
        </p:txBody>
      </p:sp>
      <p:sp>
        <p:nvSpPr>
          <p:cNvPr id="3" name="Объект 2">
            <a:extLst>
              <a:ext uri="{FF2B5EF4-FFF2-40B4-BE49-F238E27FC236}">
                <a16:creationId xmlns:a16="http://schemas.microsoft.com/office/drawing/2014/main" id="{E882D0A8-F373-4153-BFCC-6F06309C64B4}"/>
              </a:ext>
            </a:extLst>
          </p:cNvPr>
          <p:cNvSpPr>
            <a:spLocks noGrp="1"/>
          </p:cNvSpPr>
          <p:nvPr>
            <p:ph idx="1"/>
          </p:nvPr>
        </p:nvSpPr>
        <p:spPr>
          <a:xfrm>
            <a:off x="2915543" y="1426283"/>
            <a:ext cx="3471863" cy="7039681"/>
          </a:xfrm>
        </p:spPr>
        <p:txBody>
          <a:bodyPr/>
          <a:lstStyle>
            <a:lvl1pPr>
              <a:defRPr sz="4622"/>
            </a:lvl1pPr>
            <a:lvl2pPr>
              <a:defRPr sz="4044"/>
            </a:lvl2pPr>
            <a:lvl3pPr>
              <a:defRPr sz="3467"/>
            </a:lvl3pPr>
            <a:lvl4pPr>
              <a:defRPr sz="2889"/>
            </a:lvl4pPr>
            <a:lvl5pPr>
              <a:defRPr sz="2889"/>
            </a:lvl5pPr>
            <a:lvl6pPr>
              <a:defRPr sz="2889"/>
            </a:lvl6pPr>
            <a:lvl7pPr>
              <a:defRPr sz="2889"/>
            </a:lvl7pPr>
            <a:lvl8pPr>
              <a:defRPr sz="2889"/>
            </a:lvl8pPr>
            <a:lvl9pPr>
              <a:defRPr sz="288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98FEF6B-7EF7-4443-A2FE-F8D05EC58AC6}"/>
              </a:ext>
            </a:extLst>
          </p:cNvPr>
          <p:cNvSpPr>
            <a:spLocks noGrp="1"/>
          </p:cNvSpPr>
          <p:nvPr>
            <p:ph type="body" sz="half" idx="2"/>
          </p:nvPr>
        </p:nvSpPr>
        <p:spPr>
          <a:xfrm>
            <a:off x="472381" y="2971800"/>
            <a:ext cx="2211884"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ru-RU"/>
              <a:t>Образец текста</a:t>
            </a:r>
          </a:p>
        </p:txBody>
      </p:sp>
      <p:sp>
        <p:nvSpPr>
          <p:cNvPr id="5" name="Дата 4">
            <a:extLst>
              <a:ext uri="{FF2B5EF4-FFF2-40B4-BE49-F238E27FC236}">
                <a16:creationId xmlns:a16="http://schemas.microsoft.com/office/drawing/2014/main" id="{115D36C3-CE39-43FF-A995-33133FE3678D}"/>
              </a:ext>
            </a:extLst>
          </p:cNvPr>
          <p:cNvSpPr>
            <a:spLocks noGrp="1"/>
          </p:cNvSpPr>
          <p:nvPr>
            <p:ph type="dt" sz="half" idx="10"/>
          </p:nvPr>
        </p:nvSpPr>
        <p:spPr/>
        <p:txBody>
          <a:bodyPr/>
          <a:lstStyle/>
          <a:p>
            <a:fld id="{2C6A5C74-7F3D-4443-8C25-37257A79115D}" type="datetimeFigureOut">
              <a:rPr lang="ru-RU" smtClean="0"/>
              <a:pPr/>
              <a:t>14.04.2021</a:t>
            </a:fld>
            <a:endParaRPr lang="ru-RU"/>
          </a:p>
        </p:txBody>
      </p:sp>
      <p:sp>
        <p:nvSpPr>
          <p:cNvPr id="6" name="Нижний колонтитул 5">
            <a:extLst>
              <a:ext uri="{FF2B5EF4-FFF2-40B4-BE49-F238E27FC236}">
                <a16:creationId xmlns:a16="http://schemas.microsoft.com/office/drawing/2014/main" id="{9372BC1B-F4C2-4B3F-84AA-636B5696235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48F85E0-E626-4926-82D8-2A8930F80D34}"/>
              </a:ext>
            </a:extLst>
          </p:cNvPr>
          <p:cNvSpPr>
            <a:spLocks noGrp="1"/>
          </p:cNvSpPr>
          <p:nvPr>
            <p:ph type="sldNum" sz="quarter" idx="12"/>
          </p:nvPr>
        </p:nvSpPr>
        <p:spPr/>
        <p:txBody>
          <a:bodyPr/>
          <a:lstStyle/>
          <a:p>
            <a:fld id="{E1540D75-181E-4FC8-A946-24AC2F9A15D6}" type="slidenum">
              <a:rPr lang="ru-RU" smtClean="0"/>
              <a:pPr/>
              <a:t>‹#›</a:t>
            </a:fld>
            <a:endParaRPr lang="ru-RU"/>
          </a:p>
        </p:txBody>
      </p:sp>
    </p:spTree>
    <p:extLst>
      <p:ext uri="{BB962C8B-B14F-4D97-AF65-F5344CB8AC3E}">
        <p14:creationId xmlns:p14="http://schemas.microsoft.com/office/powerpoint/2010/main" val="103019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CE0197-DF14-4A37-8D46-AE1078A7CC6E}"/>
              </a:ext>
            </a:extLst>
          </p:cNvPr>
          <p:cNvSpPr>
            <a:spLocks noGrp="1"/>
          </p:cNvSpPr>
          <p:nvPr>
            <p:ph type="title"/>
          </p:nvPr>
        </p:nvSpPr>
        <p:spPr>
          <a:xfrm>
            <a:off x="472381" y="660400"/>
            <a:ext cx="2211884" cy="2311400"/>
          </a:xfrm>
        </p:spPr>
        <p:txBody>
          <a:bodyPr anchor="b"/>
          <a:lstStyle>
            <a:lvl1pPr>
              <a:defRPr sz="4622"/>
            </a:lvl1pPr>
          </a:lstStyle>
          <a:p>
            <a:r>
              <a:rPr lang="ru-RU"/>
              <a:t>Образец заголовка</a:t>
            </a:r>
          </a:p>
        </p:txBody>
      </p:sp>
      <p:sp>
        <p:nvSpPr>
          <p:cNvPr id="3" name="Рисунок 2">
            <a:extLst>
              <a:ext uri="{FF2B5EF4-FFF2-40B4-BE49-F238E27FC236}">
                <a16:creationId xmlns:a16="http://schemas.microsoft.com/office/drawing/2014/main" id="{BFAA80EF-6736-4ACE-A4E3-8F65A7DE329F}"/>
              </a:ext>
            </a:extLst>
          </p:cNvPr>
          <p:cNvSpPr>
            <a:spLocks noGrp="1"/>
          </p:cNvSpPr>
          <p:nvPr>
            <p:ph type="pic" idx="1"/>
          </p:nvPr>
        </p:nvSpPr>
        <p:spPr>
          <a:xfrm>
            <a:off x="2915543" y="1426283"/>
            <a:ext cx="3471863" cy="7039681"/>
          </a:xfrm>
        </p:spPr>
        <p:txBody>
          <a:bodyPr/>
          <a:lstStyle>
            <a:lvl1pPr marL="0" indent="0">
              <a:buNone/>
              <a:defRPr sz="4622"/>
            </a:lvl1pPr>
            <a:lvl2pPr marL="660380" indent="0">
              <a:buNone/>
              <a:defRPr sz="4044"/>
            </a:lvl2pPr>
            <a:lvl3pPr marL="1320759" indent="0">
              <a:buNone/>
              <a:defRPr sz="3467"/>
            </a:lvl3pPr>
            <a:lvl4pPr marL="1981139" indent="0">
              <a:buNone/>
              <a:defRPr sz="2889"/>
            </a:lvl4pPr>
            <a:lvl5pPr marL="2641519" indent="0">
              <a:buNone/>
              <a:defRPr sz="2889"/>
            </a:lvl5pPr>
            <a:lvl6pPr marL="3301898" indent="0">
              <a:buNone/>
              <a:defRPr sz="2889"/>
            </a:lvl6pPr>
            <a:lvl7pPr marL="3962278" indent="0">
              <a:buNone/>
              <a:defRPr sz="2889"/>
            </a:lvl7pPr>
            <a:lvl8pPr marL="4622658" indent="0">
              <a:buNone/>
              <a:defRPr sz="2889"/>
            </a:lvl8pPr>
            <a:lvl9pPr marL="5283037" indent="0">
              <a:buNone/>
              <a:defRPr sz="2889"/>
            </a:lvl9pPr>
          </a:lstStyle>
          <a:p>
            <a:endParaRPr lang="ru-RU"/>
          </a:p>
        </p:txBody>
      </p:sp>
      <p:sp>
        <p:nvSpPr>
          <p:cNvPr id="4" name="Текст 3">
            <a:extLst>
              <a:ext uri="{FF2B5EF4-FFF2-40B4-BE49-F238E27FC236}">
                <a16:creationId xmlns:a16="http://schemas.microsoft.com/office/drawing/2014/main" id="{800517E4-1AC0-405C-8B25-2F464124E672}"/>
              </a:ext>
            </a:extLst>
          </p:cNvPr>
          <p:cNvSpPr>
            <a:spLocks noGrp="1"/>
          </p:cNvSpPr>
          <p:nvPr>
            <p:ph type="body" sz="half" idx="2"/>
          </p:nvPr>
        </p:nvSpPr>
        <p:spPr>
          <a:xfrm>
            <a:off x="472381" y="2971800"/>
            <a:ext cx="2211884"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ru-RU"/>
              <a:t>Образец текста</a:t>
            </a:r>
          </a:p>
        </p:txBody>
      </p:sp>
      <p:sp>
        <p:nvSpPr>
          <p:cNvPr id="5" name="Дата 4">
            <a:extLst>
              <a:ext uri="{FF2B5EF4-FFF2-40B4-BE49-F238E27FC236}">
                <a16:creationId xmlns:a16="http://schemas.microsoft.com/office/drawing/2014/main" id="{9F19BC5E-923C-4979-8893-77EC44A55FA0}"/>
              </a:ext>
            </a:extLst>
          </p:cNvPr>
          <p:cNvSpPr>
            <a:spLocks noGrp="1"/>
          </p:cNvSpPr>
          <p:nvPr>
            <p:ph type="dt" sz="half" idx="10"/>
          </p:nvPr>
        </p:nvSpPr>
        <p:spPr/>
        <p:txBody>
          <a:bodyPr/>
          <a:lstStyle/>
          <a:p>
            <a:fld id="{2C6A5C74-7F3D-4443-8C25-37257A79115D}" type="datetimeFigureOut">
              <a:rPr lang="ru-RU" smtClean="0"/>
              <a:pPr/>
              <a:t>14.04.2021</a:t>
            </a:fld>
            <a:endParaRPr lang="ru-RU"/>
          </a:p>
        </p:txBody>
      </p:sp>
      <p:sp>
        <p:nvSpPr>
          <p:cNvPr id="6" name="Нижний колонтитул 5">
            <a:extLst>
              <a:ext uri="{FF2B5EF4-FFF2-40B4-BE49-F238E27FC236}">
                <a16:creationId xmlns:a16="http://schemas.microsoft.com/office/drawing/2014/main" id="{FB87DC8D-44C1-4C53-B9C6-C6CA032CBD2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D3EAB2C-06B8-4614-9247-41ABF1E22ACE}"/>
              </a:ext>
            </a:extLst>
          </p:cNvPr>
          <p:cNvSpPr>
            <a:spLocks noGrp="1"/>
          </p:cNvSpPr>
          <p:nvPr>
            <p:ph type="sldNum" sz="quarter" idx="12"/>
          </p:nvPr>
        </p:nvSpPr>
        <p:spPr/>
        <p:txBody>
          <a:bodyPr/>
          <a:lstStyle/>
          <a:p>
            <a:fld id="{E1540D75-181E-4FC8-A946-24AC2F9A15D6}" type="slidenum">
              <a:rPr lang="ru-RU" smtClean="0"/>
              <a:pPr/>
              <a:t>‹#›</a:t>
            </a:fld>
            <a:endParaRPr lang="ru-RU"/>
          </a:p>
        </p:txBody>
      </p:sp>
    </p:spTree>
    <p:extLst>
      <p:ext uri="{BB962C8B-B14F-4D97-AF65-F5344CB8AC3E}">
        <p14:creationId xmlns:p14="http://schemas.microsoft.com/office/powerpoint/2010/main" val="1073370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584F63-EE0A-453C-A9FB-C6CA1D062DCC}"/>
              </a:ext>
            </a:extLst>
          </p:cNvPr>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8FC0B3AC-3FDC-4AC9-80C6-E6DE5F4EB7F7}"/>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4641465-D05D-429C-93ED-6605A322C2B8}"/>
              </a:ext>
            </a:extLst>
          </p:cNvPr>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1733">
                <a:solidFill>
                  <a:schemeClr val="tx1">
                    <a:tint val="75000"/>
                  </a:schemeClr>
                </a:solidFill>
              </a:defRPr>
            </a:lvl1pPr>
          </a:lstStyle>
          <a:p>
            <a:fld id="{2C6A5C74-7F3D-4443-8C25-37257A79115D}" type="datetimeFigureOut">
              <a:rPr lang="ru-RU" smtClean="0"/>
              <a:pPr/>
              <a:t>14.04.2021</a:t>
            </a:fld>
            <a:endParaRPr lang="ru-RU"/>
          </a:p>
        </p:txBody>
      </p:sp>
      <p:sp>
        <p:nvSpPr>
          <p:cNvPr id="5" name="Нижний колонтитул 4">
            <a:extLst>
              <a:ext uri="{FF2B5EF4-FFF2-40B4-BE49-F238E27FC236}">
                <a16:creationId xmlns:a16="http://schemas.microsoft.com/office/drawing/2014/main" id="{62AD15A9-0CAA-49EC-8B42-6CF2D2A383A9}"/>
              </a:ext>
            </a:extLst>
          </p:cNvPr>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1733">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422E591A-BA00-47E7-9134-416FF55BE837}"/>
              </a:ext>
            </a:extLst>
          </p:cNvPr>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1733">
                <a:solidFill>
                  <a:schemeClr val="tx1">
                    <a:tint val="75000"/>
                  </a:schemeClr>
                </a:solidFill>
              </a:defRPr>
            </a:lvl1pPr>
          </a:lstStyle>
          <a:p>
            <a:fld id="{E1540D75-181E-4FC8-A946-24AC2F9A15D6}" type="slidenum">
              <a:rPr lang="ru-RU" smtClean="0"/>
              <a:pPr/>
              <a:t>‹#›</a:t>
            </a:fld>
            <a:endParaRPr lang="ru-RU"/>
          </a:p>
        </p:txBody>
      </p:sp>
    </p:spTree>
    <p:extLst>
      <p:ext uri="{BB962C8B-B14F-4D97-AF65-F5344CB8AC3E}">
        <p14:creationId xmlns:p14="http://schemas.microsoft.com/office/powerpoint/2010/main" val="3029996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p:bodyStyle>
    <p:otherStyle>
      <a:defPPr>
        <a:defRPr lang="ru-RU"/>
      </a:defPPr>
      <a:lvl1pPr marL="0" algn="l" defTabSz="1320759" rtl="0" eaLnBrk="1" latinLnBrk="0" hangingPunct="1">
        <a:defRPr sz="2600" kern="1200">
          <a:solidFill>
            <a:schemeClr val="tx1"/>
          </a:solidFill>
          <a:latin typeface="+mn-lt"/>
          <a:ea typeface="+mn-ea"/>
          <a:cs typeface="+mn-cs"/>
        </a:defRPr>
      </a:lvl1pPr>
      <a:lvl2pPr marL="660380" algn="l" defTabSz="1320759" rtl="0" eaLnBrk="1" latinLnBrk="0" hangingPunct="1">
        <a:defRPr sz="2600" kern="1200">
          <a:solidFill>
            <a:schemeClr val="tx1"/>
          </a:solidFill>
          <a:latin typeface="+mn-lt"/>
          <a:ea typeface="+mn-ea"/>
          <a:cs typeface="+mn-cs"/>
        </a:defRPr>
      </a:lvl2pPr>
      <a:lvl3pPr marL="1320759" algn="l" defTabSz="1320759" rtl="0" eaLnBrk="1" latinLnBrk="0" hangingPunct="1">
        <a:defRPr sz="2600" kern="1200">
          <a:solidFill>
            <a:schemeClr val="tx1"/>
          </a:solidFill>
          <a:latin typeface="+mn-lt"/>
          <a:ea typeface="+mn-ea"/>
          <a:cs typeface="+mn-cs"/>
        </a:defRPr>
      </a:lvl3pPr>
      <a:lvl4pPr marL="1981139" algn="l" defTabSz="1320759" rtl="0" eaLnBrk="1" latinLnBrk="0" hangingPunct="1">
        <a:defRPr sz="2600" kern="1200">
          <a:solidFill>
            <a:schemeClr val="tx1"/>
          </a:solidFill>
          <a:latin typeface="+mn-lt"/>
          <a:ea typeface="+mn-ea"/>
          <a:cs typeface="+mn-cs"/>
        </a:defRPr>
      </a:lvl4pPr>
      <a:lvl5pPr marL="2641519" algn="l" defTabSz="1320759" rtl="0" eaLnBrk="1" latinLnBrk="0" hangingPunct="1">
        <a:defRPr sz="2600" kern="1200">
          <a:solidFill>
            <a:schemeClr val="tx1"/>
          </a:solidFill>
          <a:latin typeface="+mn-lt"/>
          <a:ea typeface="+mn-ea"/>
          <a:cs typeface="+mn-cs"/>
        </a:defRPr>
      </a:lvl5pPr>
      <a:lvl6pPr marL="3301898" algn="l" defTabSz="1320759" rtl="0" eaLnBrk="1" latinLnBrk="0" hangingPunct="1">
        <a:defRPr sz="2600" kern="1200">
          <a:solidFill>
            <a:schemeClr val="tx1"/>
          </a:solidFill>
          <a:latin typeface="+mn-lt"/>
          <a:ea typeface="+mn-ea"/>
          <a:cs typeface="+mn-cs"/>
        </a:defRPr>
      </a:lvl6pPr>
      <a:lvl7pPr marL="3962278" algn="l" defTabSz="1320759" rtl="0" eaLnBrk="1" latinLnBrk="0" hangingPunct="1">
        <a:defRPr sz="2600" kern="1200">
          <a:solidFill>
            <a:schemeClr val="tx1"/>
          </a:solidFill>
          <a:latin typeface="+mn-lt"/>
          <a:ea typeface="+mn-ea"/>
          <a:cs typeface="+mn-cs"/>
        </a:defRPr>
      </a:lvl7pPr>
      <a:lvl8pPr marL="4622658" algn="l" defTabSz="1320759" rtl="0" eaLnBrk="1" latinLnBrk="0" hangingPunct="1">
        <a:defRPr sz="2600" kern="1200">
          <a:solidFill>
            <a:schemeClr val="tx1"/>
          </a:solidFill>
          <a:latin typeface="+mn-lt"/>
          <a:ea typeface="+mn-ea"/>
          <a:cs typeface="+mn-cs"/>
        </a:defRPr>
      </a:lvl8pPr>
      <a:lvl9pPr marL="5283037" algn="l" defTabSz="1320759"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jpg"/></Relationships>
</file>

<file path=ppt/slides/_rels/slide2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88786"/>
            <a:ext cx="4931596" cy="368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Picture 2" descr="https://ds04.infourok.ru/uploads/ex/0291/00028718-875d74ea/hello_html_74b33a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1921" y="272993"/>
            <a:ext cx="3046084" cy="1092200"/>
          </a:xfrm>
          <a:prstGeom prst="rect">
            <a:avLst/>
          </a:prstGeom>
        </p:spPr>
      </p:pic>
      <p:sp>
        <p:nvSpPr>
          <p:cNvPr id="9" name="TextBox 8"/>
          <p:cNvSpPr txBox="1"/>
          <p:nvPr/>
        </p:nvSpPr>
        <p:spPr>
          <a:xfrm>
            <a:off x="3134930" y="158175"/>
            <a:ext cx="3723070" cy="584775"/>
          </a:xfrm>
          <a:prstGeom prst="rect">
            <a:avLst/>
          </a:prstGeom>
          <a:solidFill>
            <a:schemeClr val="accent5">
              <a:lumMod val="60000"/>
              <a:lumOff val="40000"/>
            </a:schemeClr>
          </a:solidFill>
        </p:spPr>
        <p:txBody>
          <a:bodyPr wrap="none" rtlCol="0">
            <a:prstTxWarp prst="textArchDown">
              <a:avLst/>
            </a:prstTxWarp>
            <a:spAutoFit/>
          </a:bodyPr>
          <a:lstStyle/>
          <a:p>
            <a:r>
              <a:rPr lang="en-US" sz="3200" b="1" dirty="0" smtClean="0">
                <a:ln w="12700" cmpd="sng">
                  <a:solidFill>
                    <a:schemeClr val="accent4">
                      <a:lumMod val="75000"/>
                    </a:schemeClr>
                  </a:solidFill>
                  <a:prstDash val="solid"/>
                </a:ln>
                <a:solidFill>
                  <a:srgbClr val="0070C0"/>
                </a:solidFill>
                <a:effectLst>
                  <a:glow rad="101600">
                    <a:schemeClr val="accent4">
                      <a:satMod val="175000"/>
                      <a:alpha val="40000"/>
                    </a:schemeClr>
                  </a:glow>
                </a:effectLst>
              </a:rPr>
              <a:t>‘’</a:t>
            </a:r>
            <a:r>
              <a:rPr lang="ru-RU" sz="3200" b="1" dirty="0" smtClean="0">
                <a:ln w="12700" cmpd="sng">
                  <a:solidFill>
                    <a:schemeClr val="accent4">
                      <a:lumMod val="75000"/>
                    </a:schemeClr>
                  </a:solidFill>
                  <a:prstDash val="solid"/>
                </a:ln>
                <a:solidFill>
                  <a:srgbClr val="0070C0"/>
                </a:solidFill>
                <a:effectLst>
                  <a:glow rad="101600">
                    <a:schemeClr val="accent4">
                      <a:satMod val="175000"/>
                      <a:alpha val="40000"/>
                    </a:schemeClr>
                  </a:glow>
                </a:effectLst>
              </a:rPr>
              <a:t>Диалог </a:t>
            </a:r>
            <a:r>
              <a:rPr lang="ru-RU" sz="3200" b="1" dirty="0">
                <a:ln w="12700" cmpd="sng">
                  <a:solidFill>
                    <a:schemeClr val="accent4">
                      <a:lumMod val="75000"/>
                    </a:schemeClr>
                  </a:solidFill>
                  <a:prstDash val="solid"/>
                </a:ln>
                <a:solidFill>
                  <a:srgbClr val="0070C0"/>
                </a:solidFill>
                <a:effectLst>
                  <a:glow rad="101600">
                    <a:schemeClr val="accent4">
                      <a:satMod val="175000"/>
                      <a:alpha val="40000"/>
                    </a:schemeClr>
                  </a:glow>
                </a:effectLst>
              </a:rPr>
              <a:t>с семьей</a:t>
            </a:r>
            <a:r>
              <a:rPr lang="en-US" sz="3200" b="1" dirty="0">
                <a:ln w="12700" cmpd="sng">
                  <a:solidFill>
                    <a:schemeClr val="accent4">
                      <a:lumMod val="75000"/>
                    </a:schemeClr>
                  </a:solidFill>
                  <a:prstDash val="solid"/>
                </a:ln>
                <a:solidFill>
                  <a:srgbClr val="0070C0"/>
                </a:solidFill>
                <a:effectLst>
                  <a:glow rad="101600">
                    <a:schemeClr val="accent4">
                      <a:satMod val="175000"/>
                      <a:alpha val="40000"/>
                    </a:schemeClr>
                  </a:glow>
                </a:effectLst>
              </a:rPr>
              <a:t>’’</a:t>
            </a:r>
            <a:endParaRPr lang="ru-RU" sz="3200" b="1" dirty="0">
              <a:ln w="12700" cmpd="sng">
                <a:solidFill>
                  <a:schemeClr val="accent4">
                    <a:lumMod val="75000"/>
                  </a:schemeClr>
                </a:solidFill>
                <a:prstDash val="solid"/>
              </a:ln>
              <a:solidFill>
                <a:srgbClr val="0070C0"/>
              </a:solidFill>
              <a:effectLst>
                <a:glow rad="101600">
                  <a:schemeClr val="accent4">
                    <a:satMod val="175000"/>
                    <a:alpha val="40000"/>
                  </a:schemeClr>
                </a:glow>
              </a:effectLst>
            </a:endParaRPr>
          </a:p>
        </p:txBody>
      </p:sp>
      <p:sp>
        <p:nvSpPr>
          <p:cNvPr id="10" name="Прямоугольник 9"/>
          <p:cNvSpPr/>
          <p:nvPr/>
        </p:nvSpPr>
        <p:spPr>
          <a:xfrm>
            <a:off x="357714" y="1278774"/>
            <a:ext cx="2810291" cy="584775"/>
          </a:xfrm>
          <a:prstGeom prst="rect">
            <a:avLst/>
          </a:prstGeom>
        </p:spPr>
        <p:txBody>
          <a:bodyPr wrap="square">
            <a:spAutoFit/>
          </a:bodyPr>
          <a:lstStyle/>
          <a:p>
            <a:pPr algn="ctr"/>
            <a:r>
              <a:rPr lang="ru-RU" sz="1600" b="1" i="1" dirty="0">
                <a:latin typeface="Times New Roman" pitchFamily="18" charset="0"/>
                <a:cs typeface="Times New Roman" pitchFamily="18" charset="0"/>
              </a:rPr>
              <a:t>Газета основана: сентябрь 2007 года</a:t>
            </a:r>
          </a:p>
        </p:txBody>
      </p:sp>
      <p:sp>
        <p:nvSpPr>
          <p:cNvPr id="11" name="Прямоугольник 10"/>
          <p:cNvSpPr/>
          <p:nvPr/>
        </p:nvSpPr>
        <p:spPr>
          <a:xfrm>
            <a:off x="3827371" y="1060737"/>
            <a:ext cx="2046378" cy="646331"/>
          </a:xfrm>
          <a:prstGeom prst="rect">
            <a:avLst/>
          </a:prstGeom>
        </p:spPr>
        <p:txBody>
          <a:bodyPr wrap="square">
            <a:spAutoFit/>
          </a:bodyPr>
          <a:lstStyle/>
          <a:p>
            <a:pPr algn="ctr"/>
            <a:r>
              <a:rPr lang="ru-RU" b="1" i="1" dirty="0">
                <a:latin typeface="Times New Roman" pitchFamily="18" charset="0"/>
                <a:cs typeface="Times New Roman" pitchFamily="18" charset="0"/>
              </a:rPr>
              <a:t>№ 4</a:t>
            </a:r>
          </a:p>
          <a:p>
            <a:pPr algn="ctr"/>
            <a:r>
              <a:rPr lang="ru-RU" b="1" i="1" dirty="0">
                <a:latin typeface="Times New Roman" pitchFamily="18" charset="0"/>
                <a:cs typeface="Times New Roman" pitchFamily="18" charset="0"/>
              </a:rPr>
              <a:t>2020 – 2021 уч. год</a:t>
            </a:r>
          </a:p>
        </p:txBody>
      </p:sp>
      <p:sp>
        <p:nvSpPr>
          <p:cNvPr id="13" name="Прямоугольник 12"/>
          <p:cNvSpPr/>
          <p:nvPr/>
        </p:nvSpPr>
        <p:spPr>
          <a:xfrm>
            <a:off x="50012" y="1456544"/>
            <a:ext cx="6829428" cy="1077218"/>
          </a:xfrm>
          <a:prstGeom prst="rect">
            <a:avLst/>
          </a:prstGeom>
        </p:spPr>
        <p:txBody>
          <a:bodyPr wrap="square">
            <a:spAutoFit/>
          </a:bodyPr>
          <a:lstStyle/>
          <a:p>
            <a:endParaRPr lang="ru-RU" sz="1600" dirty="0"/>
          </a:p>
          <a:p>
            <a:r>
              <a:rPr lang="ru-RU" sz="1600" i="1" dirty="0">
                <a:latin typeface="Times New Roman" pitchFamily="18" charset="0"/>
                <a:cs typeface="Times New Roman" pitchFamily="18" charset="0"/>
              </a:rPr>
              <a:t>Издание:</a:t>
            </a:r>
          </a:p>
          <a:p>
            <a:r>
              <a:rPr lang="ru-RU" sz="1600" i="1" dirty="0">
                <a:latin typeface="Times New Roman" pitchFamily="18" charset="0"/>
                <a:cs typeface="Times New Roman" pitchFamily="18" charset="0"/>
              </a:rPr>
              <a:t>Муниципальное казенное дошкольное образовательное учреждение детский</a:t>
            </a:r>
          </a:p>
          <a:p>
            <a:r>
              <a:rPr lang="ru-RU" sz="1600" i="1" dirty="0">
                <a:latin typeface="Times New Roman" pitchFamily="18" charset="0"/>
                <a:cs typeface="Times New Roman" pitchFamily="18" charset="0"/>
              </a:rPr>
              <a:t>сад № 3, </a:t>
            </a:r>
            <a:r>
              <a:rPr lang="ru-RU" sz="1600" i="1" dirty="0" err="1">
                <a:latin typeface="Times New Roman" pitchFamily="18" charset="0"/>
                <a:cs typeface="Times New Roman" pitchFamily="18" charset="0"/>
              </a:rPr>
              <a:t>Узловский</a:t>
            </a:r>
            <a:r>
              <a:rPr lang="ru-RU" sz="1600" i="1" dirty="0">
                <a:latin typeface="Times New Roman" pitchFamily="18" charset="0"/>
                <a:cs typeface="Times New Roman" pitchFamily="18" charset="0"/>
              </a:rPr>
              <a:t> р-н, п. Дубовка, ул. Пионерская, д. 24А, т-н: 7-14-57</a:t>
            </a:r>
          </a:p>
        </p:txBody>
      </p:sp>
      <p:sp>
        <p:nvSpPr>
          <p:cNvPr id="14" name="Прямоугольник 13"/>
          <p:cNvSpPr/>
          <p:nvPr/>
        </p:nvSpPr>
        <p:spPr>
          <a:xfrm>
            <a:off x="1864486" y="2410975"/>
            <a:ext cx="2986074" cy="646331"/>
          </a:xfrm>
          <a:prstGeom prst="rect">
            <a:avLst/>
          </a:prstGeom>
        </p:spPr>
        <p:txBody>
          <a:bodyPr wrap="none">
            <a:spAutoFit/>
          </a:bodyPr>
          <a:lstStyle/>
          <a:p>
            <a:r>
              <a:rPr lang="ru-RU" sz="3600" b="1" dirty="0">
                <a:solidFill>
                  <a:srgbClr val="0070C0"/>
                </a:solidFill>
                <a:latin typeface="Times New Roman" panose="02020603050405020304" pitchFamily="18" charset="0"/>
                <a:cs typeface="Times New Roman" panose="02020603050405020304" pitchFamily="18" charset="0"/>
              </a:rPr>
              <a:t>Тема номера:</a:t>
            </a:r>
          </a:p>
        </p:txBody>
      </p:sp>
      <p:sp>
        <p:nvSpPr>
          <p:cNvPr id="15" name="TextBox 14"/>
          <p:cNvSpPr txBox="1"/>
          <p:nvPr/>
        </p:nvSpPr>
        <p:spPr>
          <a:xfrm>
            <a:off x="239817" y="2989979"/>
            <a:ext cx="6368248" cy="830997"/>
          </a:xfrm>
          <a:prstGeom prst="rect">
            <a:avLst/>
          </a:prstGeom>
          <a:solidFill>
            <a:schemeClr val="accent5">
              <a:lumMod val="60000"/>
              <a:lumOff val="40000"/>
            </a:schemeClr>
          </a:solidFill>
        </p:spPr>
        <p:txBody>
          <a:bodyPr wrap="square" rtlCol="0">
            <a:spAutoFit/>
          </a:bodyPr>
          <a:lstStyle/>
          <a:p>
            <a:r>
              <a:rPr lang="en-US" sz="4800" b="1" dirty="0" smtClean="0">
                <a:ln w="12700">
                  <a:solidFill>
                    <a:schemeClr val="accent4">
                      <a:lumMod val="75000"/>
                    </a:schemeClr>
                  </a:solidFill>
                  <a:prstDash val="solid"/>
                </a:ln>
                <a:solidFill>
                  <a:srgbClr val="FF0000"/>
                </a:solidFill>
                <a:latin typeface="Column Simple cyr-lat" panose="02000500000000000000" pitchFamily="2" charset="0"/>
              </a:rPr>
              <a:t>‘</a:t>
            </a:r>
            <a:r>
              <a:rPr lang="en-US" sz="3600" b="1" dirty="0" smtClean="0">
                <a:ln w="12700">
                  <a:solidFill>
                    <a:schemeClr val="accent4">
                      <a:lumMod val="75000"/>
                    </a:schemeClr>
                  </a:solidFill>
                  <a:prstDash val="solid"/>
                </a:ln>
                <a:solidFill>
                  <a:srgbClr val="FF0000"/>
                </a:solidFill>
                <a:latin typeface="Column Simple cyr-lat" panose="02000500000000000000" pitchFamily="2" charset="0"/>
              </a:rPr>
              <a:t>’</a:t>
            </a:r>
            <a:r>
              <a:rPr lang="ru-RU" sz="2800" b="1" dirty="0" smtClean="0">
                <a:ln w="12700">
                  <a:solidFill>
                    <a:schemeClr val="accent4">
                      <a:lumMod val="75000"/>
                    </a:schemeClr>
                  </a:solidFill>
                  <a:prstDash val="solid"/>
                </a:ln>
                <a:solidFill>
                  <a:srgbClr val="FF0000"/>
                </a:solidFill>
                <a:latin typeface="Column Simple cyr-lat" panose="02000500000000000000" pitchFamily="2" charset="0"/>
              </a:rPr>
              <a:t>Воспитываем патриотов с детства</a:t>
            </a:r>
            <a:r>
              <a:rPr lang="en-US" sz="2800" b="1" dirty="0" smtClean="0">
                <a:ln w="12700">
                  <a:solidFill>
                    <a:schemeClr val="accent4">
                      <a:lumMod val="75000"/>
                    </a:schemeClr>
                  </a:solidFill>
                  <a:prstDash val="solid"/>
                </a:ln>
                <a:solidFill>
                  <a:srgbClr val="FF0000"/>
                </a:solidFill>
                <a:latin typeface="Column Simple cyr-lat" panose="02000500000000000000" pitchFamily="2" charset="0"/>
              </a:rPr>
              <a:t>’’</a:t>
            </a:r>
            <a:endParaRPr lang="ru-RU" sz="2800" b="1" dirty="0">
              <a:ln w="12700">
                <a:solidFill>
                  <a:schemeClr val="accent4">
                    <a:lumMod val="75000"/>
                  </a:schemeClr>
                </a:solidFill>
                <a:prstDash val="solid"/>
              </a:ln>
              <a:solidFill>
                <a:srgbClr val="FF0000"/>
              </a:solidFill>
              <a:latin typeface="Column Simple cyr-lat" panose="02000500000000000000" pitchFamily="2" charset="0"/>
            </a:endParaRPr>
          </a:p>
        </p:txBody>
      </p:sp>
      <p:sp>
        <p:nvSpPr>
          <p:cNvPr id="16" name="Прямоугольник 15"/>
          <p:cNvSpPr/>
          <p:nvPr/>
        </p:nvSpPr>
        <p:spPr>
          <a:xfrm>
            <a:off x="136109" y="3701625"/>
            <a:ext cx="3047886" cy="461665"/>
          </a:xfrm>
          <a:prstGeom prst="rect">
            <a:avLst/>
          </a:prstGeom>
        </p:spPr>
        <p:txBody>
          <a:bodyPr wrap="none">
            <a:spAutoFit/>
          </a:bodyPr>
          <a:lstStyle/>
          <a:p>
            <a:r>
              <a:rPr lang="ru-RU" sz="2400" b="1" i="1" u="sng" dirty="0">
                <a:latin typeface="Times New Roman" pitchFamily="18" charset="0"/>
                <a:cs typeface="Times New Roman" pitchFamily="18" charset="0"/>
              </a:rPr>
              <a:t>Содержание номера:</a:t>
            </a:r>
          </a:p>
        </p:txBody>
      </p:sp>
      <p:sp>
        <p:nvSpPr>
          <p:cNvPr id="17" name="Прямоугольник 16"/>
          <p:cNvSpPr/>
          <p:nvPr/>
        </p:nvSpPr>
        <p:spPr>
          <a:xfrm>
            <a:off x="239816" y="4163290"/>
            <a:ext cx="6368249" cy="282597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b="1" dirty="0" smtClean="0">
              <a:solidFill>
                <a:schemeClr val="tx1"/>
              </a:solidFill>
              <a:latin typeface="Times New Roman" panose="02020603050405020304" pitchFamily="18" charset="0"/>
              <a:cs typeface="Times New Roman" panose="02020603050405020304" pitchFamily="18" charset="0"/>
            </a:endParaRPr>
          </a:p>
          <a:p>
            <a:pPr marL="342900" indent="-342900" algn="just">
              <a:buAutoNum type="arabicPeriod"/>
            </a:pPr>
            <a:r>
              <a:rPr lang="ru-RU" b="1" dirty="0" smtClean="0">
                <a:solidFill>
                  <a:schemeClr val="tx1"/>
                </a:solidFill>
                <a:latin typeface="Times New Roman" panose="02020603050405020304" pitchFamily="18" charset="0"/>
                <a:cs typeface="Times New Roman" panose="02020603050405020304" pitchFamily="18" charset="0"/>
              </a:rPr>
              <a:t>Нравственно – патриотическое </a:t>
            </a:r>
          </a:p>
          <a:p>
            <a:pPr algn="just"/>
            <a:r>
              <a:rPr lang="ru-RU" b="1" dirty="0" smtClean="0">
                <a:solidFill>
                  <a:schemeClr val="tx1"/>
                </a:solidFill>
                <a:latin typeface="Times New Roman" panose="02020603050405020304" pitchFamily="18" charset="0"/>
                <a:cs typeface="Times New Roman" panose="02020603050405020304" pitchFamily="18" charset="0"/>
              </a:rPr>
              <a:t>воспитание ребенка.</a:t>
            </a:r>
          </a:p>
          <a:p>
            <a:pPr algn="just"/>
            <a:r>
              <a:rPr lang="ru-RU" b="1" dirty="0" smtClean="0">
                <a:solidFill>
                  <a:schemeClr val="tx1"/>
                </a:solidFill>
                <a:latin typeface="Times New Roman" panose="02020603050405020304" pitchFamily="18" charset="0"/>
                <a:cs typeface="Times New Roman" panose="02020603050405020304" pitchFamily="18" charset="0"/>
              </a:rPr>
              <a:t>2. Это интересно. Советы родителям.</a:t>
            </a:r>
          </a:p>
          <a:p>
            <a:pPr algn="just"/>
            <a:r>
              <a:rPr lang="ru-RU" b="1" dirty="0" smtClean="0">
                <a:solidFill>
                  <a:schemeClr val="tx1"/>
                </a:solidFill>
                <a:latin typeface="Times New Roman" panose="02020603050405020304" pitchFamily="18" charset="0"/>
                <a:cs typeface="Times New Roman" panose="02020603050405020304" pitchFamily="18" charset="0"/>
              </a:rPr>
              <a:t>3. Законы семьи.</a:t>
            </a:r>
          </a:p>
          <a:p>
            <a:pPr algn="just"/>
            <a:r>
              <a:rPr lang="ru-RU" b="1" dirty="0" smtClean="0">
                <a:solidFill>
                  <a:schemeClr val="tx1"/>
                </a:solidFill>
                <a:latin typeface="Times New Roman" panose="02020603050405020304" pitchFamily="18" charset="0"/>
                <a:cs typeface="Times New Roman" panose="02020603050405020304" pitchFamily="18" charset="0"/>
              </a:rPr>
              <a:t>4. Самая </a:t>
            </a:r>
            <a:r>
              <a:rPr lang="ru-RU" b="1" dirty="0">
                <a:solidFill>
                  <a:schemeClr val="tx1"/>
                </a:solidFill>
                <a:latin typeface="Times New Roman" panose="02020603050405020304" pitchFamily="18" charset="0"/>
                <a:cs typeface="Times New Roman" panose="02020603050405020304" pitchFamily="18" charset="0"/>
              </a:rPr>
              <a:t>у</a:t>
            </a:r>
            <a:r>
              <a:rPr lang="ru-RU" b="1" dirty="0" smtClean="0">
                <a:solidFill>
                  <a:schemeClr val="tx1"/>
                </a:solidFill>
                <a:latin typeface="Times New Roman" panose="02020603050405020304" pitchFamily="18" charset="0"/>
                <a:cs typeface="Times New Roman" panose="02020603050405020304" pitchFamily="18" charset="0"/>
              </a:rPr>
              <a:t>мная страничка.</a:t>
            </a:r>
          </a:p>
          <a:p>
            <a:pPr algn="just"/>
            <a:r>
              <a:rPr lang="ru-RU" b="1" dirty="0" smtClean="0">
                <a:solidFill>
                  <a:schemeClr val="tx1"/>
                </a:solidFill>
                <a:latin typeface="Times New Roman" panose="02020603050405020304" pitchFamily="18" charset="0"/>
                <a:cs typeface="Times New Roman" panose="02020603050405020304" pitchFamily="18" charset="0"/>
              </a:rPr>
              <a:t>5. </a:t>
            </a:r>
            <a:r>
              <a:rPr lang="ru-RU" b="1" smtClean="0">
                <a:solidFill>
                  <a:schemeClr val="tx1"/>
                </a:solidFill>
                <a:latin typeface="Times New Roman" panose="02020603050405020304" pitchFamily="18" charset="0"/>
                <a:cs typeface="Times New Roman" panose="02020603050405020304" pitchFamily="18" charset="0"/>
              </a:rPr>
              <a:t>Из жизни ДОУ.</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18" name="Прямоугольник 17"/>
          <p:cNvSpPr/>
          <p:nvPr/>
        </p:nvSpPr>
        <p:spPr>
          <a:xfrm>
            <a:off x="2715490" y="7065266"/>
            <a:ext cx="4036623" cy="2585323"/>
          </a:xfrm>
          <a:prstGeom prst="rect">
            <a:avLst/>
          </a:prstGeom>
        </p:spPr>
        <p:txBody>
          <a:bodyPr wrap="square">
            <a:spAutoFit/>
          </a:bodyPr>
          <a:lstStyle/>
          <a:p>
            <a:r>
              <a:rPr lang="ru-RU" b="1" i="1" dirty="0">
                <a:latin typeface="Times New Roman" pitchFamily="18" charset="0"/>
                <a:cs typeface="Times New Roman" pitchFamily="18" charset="0"/>
              </a:rPr>
              <a:t>Редакционная коллегия</a:t>
            </a:r>
          </a:p>
          <a:p>
            <a:r>
              <a:rPr lang="ru-RU" b="1" i="1" dirty="0">
                <a:latin typeface="Times New Roman" pitchFamily="18" charset="0"/>
                <a:cs typeface="Times New Roman" pitchFamily="18" charset="0"/>
              </a:rPr>
              <a:t>Воспитатель</a:t>
            </a:r>
            <a:r>
              <a:rPr lang="en-US" b="1" i="1" dirty="0" smtClean="0">
                <a:latin typeface="Times New Roman" pitchFamily="18" charset="0"/>
                <a:cs typeface="Times New Roman" pitchFamily="18" charset="0"/>
              </a:rPr>
              <a:t>:</a:t>
            </a:r>
            <a:r>
              <a:rPr lang="ru-RU" b="1" i="1" dirty="0" smtClean="0">
                <a:latin typeface="Times New Roman" pitchFamily="18" charset="0"/>
                <a:cs typeface="Times New Roman" pitchFamily="18" charset="0"/>
              </a:rPr>
              <a:t> Логачева Надежда Владимировна</a:t>
            </a:r>
            <a:endParaRPr lang="ru-RU" b="1" i="1" dirty="0">
              <a:latin typeface="Times New Roman" pitchFamily="18" charset="0"/>
              <a:cs typeface="Times New Roman" pitchFamily="18" charset="0"/>
            </a:endParaRPr>
          </a:p>
          <a:p>
            <a:endParaRPr lang="ru-RU" b="1" i="1" dirty="0">
              <a:latin typeface="Times New Roman" pitchFamily="18" charset="0"/>
              <a:cs typeface="Times New Roman" pitchFamily="18" charset="0"/>
            </a:endParaRPr>
          </a:p>
          <a:p>
            <a:r>
              <a:rPr lang="ru-RU" b="1" i="1" dirty="0">
                <a:latin typeface="Times New Roman" pitchFamily="18" charset="0"/>
                <a:cs typeface="Times New Roman" pitchFamily="18" charset="0"/>
              </a:rPr>
              <a:t>Экспертный совет:</a:t>
            </a:r>
          </a:p>
          <a:p>
            <a:r>
              <a:rPr lang="ru-RU" b="1" i="1" dirty="0" err="1">
                <a:latin typeface="Times New Roman" pitchFamily="18" charset="0"/>
                <a:cs typeface="Times New Roman" pitchFamily="18" charset="0"/>
              </a:rPr>
              <a:t>Буцяк</a:t>
            </a:r>
            <a:r>
              <a:rPr lang="ru-RU" b="1" i="1" dirty="0">
                <a:latin typeface="Times New Roman" pitchFamily="18" charset="0"/>
                <a:cs typeface="Times New Roman" pitchFamily="18" charset="0"/>
              </a:rPr>
              <a:t> Нина Николаевна, заведующий</a:t>
            </a:r>
          </a:p>
          <a:p>
            <a:r>
              <a:rPr lang="ru-RU" b="1" i="1" dirty="0">
                <a:latin typeface="Times New Roman" pitchFamily="18" charset="0"/>
                <a:cs typeface="Times New Roman" pitchFamily="18" charset="0"/>
              </a:rPr>
              <a:t>ДОУ,</a:t>
            </a:r>
          </a:p>
          <a:p>
            <a:r>
              <a:rPr lang="ru-RU" b="1" i="1" dirty="0">
                <a:latin typeface="Times New Roman" pitchFamily="18" charset="0"/>
                <a:cs typeface="Times New Roman" pitchFamily="18" charset="0"/>
              </a:rPr>
              <a:t>Седова Екатерина Сергеевна,</a:t>
            </a:r>
          </a:p>
          <a:p>
            <a:r>
              <a:rPr lang="ru-RU" b="1" i="1" dirty="0" err="1">
                <a:latin typeface="Times New Roman" pitchFamily="18" charset="0"/>
                <a:cs typeface="Times New Roman" pitchFamily="18" charset="0"/>
              </a:rPr>
              <a:t>зам.заведующего</a:t>
            </a:r>
            <a:r>
              <a:rPr lang="ru-RU" b="1" i="1" dirty="0">
                <a:latin typeface="Times New Roman" pitchFamily="18" charset="0"/>
                <a:cs typeface="Times New Roman" pitchFamily="18" charset="0"/>
              </a:rPr>
              <a:t> по </a:t>
            </a:r>
            <a:r>
              <a:rPr lang="ru-RU" b="1" i="1" dirty="0" err="1">
                <a:latin typeface="Times New Roman" pitchFamily="18" charset="0"/>
                <a:cs typeface="Times New Roman" pitchFamily="18" charset="0"/>
              </a:rPr>
              <a:t>ВиМР</a:t>
            </a:r>
            <a:endParaRPr lang="ru-RU" b="1" i="1" dirty="0">
              <a:latin typeface="Times New Roman" pitchFamily="18" charset="0"/>
              <a:cs typeface="Times New Roman" pitchFamily="18" charset="0"/>
            </a:endParaRPr>
          </a:p>
        </p:txBody>
      </p:sp>
      <p:pic>
        <p:nvPicPr>
          <p:cNvPr id="5" name="Рисунок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9816" y="7263078"/>
            <a:ext cx="2436157" cy="2016505"/>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3262" y="4163290"/>
            <a:ext cx="1976645" cy="2795493"/>
          </a:xfrm>
          <a:prstGeom prst="rect">
            <a:avLst/>
          </a:prstGeom>
        </p:spPr>
      </p:pic>
    </p:spTree>
    <p:extLst>
      <p:ext uri="{BB962C8B-B14F-4D97-AF65-F5344CB8AC3E}">
        <p14:creationId xmlns:p14="http://schemas.microsoft.com/office/powerpoint/2010/main" val="383963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fsd.multiurok.ru/html/2019/12/30/s_5e09b5fe39c82/1302234_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31" y="7866888"/>
            <a:ext cx="722985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ds04.infourok.ru/uploads/ex/08fe/0010f8ed-ff97793b/im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4268058"/>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97" y="4489879"/>
            <a:ext cx="6273800" cy="3289300"/>
          </a:xfrm>
          <a:prstGeom prst="rect">
            <a:avLst/>
          </a:prstGeom>
        </p:spPr>
      </p:pic>
      <p:sp>
        <p:nvSpPr>
          <p:cNvPr id="7" name="TextBox 6">
            <a:extLst>
              <a:ext uri="{FF2B5EF4-FFF2-40B4-BE49-F238E27FC236}">
                <a16:creationId xmlns:a16="http://schemas.microsoft.com/office/drawing/2014/main" id="{641D7769-1920-4FA5-943A-0E694926AAEA}"/>
              </a:ext>
            </a:extLst>
          </p:cNvPr>
          <p:cNvSpPr txBox="1"/>
          <p:nvPr/>
        </p:nvSpPr>
        <p:spPr>
          <a:xfrm>
            <a:off x="2645664" y="485839"/>
            <a:ext cx="4108704" cy="461665"/>
          </a:xfrm>
          <a:prstGeom prst="rect">
            <a:avLst/>
          </a:prstGeom>
          <a:solidFill>
            <a:schemeClr val="accent4"/>
          </a:solidFill>
          <a:ln w="76200">
            <a:solidFill>
              <a:schemeClr val="accent2">
                <a:lumMod val="75000"/>
              </a:schemeClr>
            </a:solidFill>
          </a:ln>
        </p:spPr>
        <p:txBody>
          <a:bodyPr wrap="square" rtlCol="0">
            <a:spAutoFit/>
          </a:bodyPr>
          <a:lstStyle/>
          <a:p>
            <a:r>
              <a:rPr lang="ru-RU" sz="2400" b="1" i="1" dirty="0">
                <a:latin typeface="Century" pitchFamily="18" charset="0"/>
              </a:rPr>
              <a:t>Самая умная </a:t>
            </a:r>
            <a:r>
              <a:rPr lang="ru-RU" sz="2400" b="1" i="1" dirty="0" smtClean="0">
                <a:latin typeface="Century" pitchFamily="18" charset="0"/>
              </a:rPr>
              <a:t>страничка</a:t>
            </a:r>
            <a:endParaRPr lang="ru-RU" sz="2400" b="1" i="1" dirty="0">
              <a:latin typeface="Century" pitchFamily="18" charset="0"/>
            </a:endParaRPr>
          </a:p>
        </p:txBody>
      </p:sp>
    </p:spTree>
    <p:extLst>
      <p:ext uri="{BB962C8B-B14F-4D97-AF65-F5344CB8AC3E}">
        <p14:creationId xmlns:p14="http://schemas.microsoft.com/office/powerpoint/2010/main" val="359655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189131.selcdn.ru/leonardo/uploadsForSiteId/200314/texteditor/4a9a05ba-04b4-4192-8b98-a694f99e603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 y="4678142"/>
            <a:ext cx="6789420" cy="5112034"/>
          </a:xfrm>
          <a:prstGeom prst="rect">
            <a:avLst/>
          </a:prstGeom>
          <a:noFill/>
          <a:ln w="7620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9222" name="Picture 6" descr="https://nachalo4ka.ru/wp-content/uploads/2014/09/0_6cd25_bf0a14be_XXXL.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33343" y="232408"/>
            <a:ext cx="3349879" cy="1716813"/>
          </a:xfrm>
          <a:prstGeom prst="rect">
            <a:avLst/>
          </a:prstGeom>
          <a:noFill/>
          <a:ln w="7620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9224" name="Picture 8" descr="https://img2.freepng.ru/20180809/azj/kisspng-red-square-2-18-world-cup-saint-basil-s-cathedral-popular-and-trending-religion-stickers-on-picsart-5b6c4a65ce1a57.885737901533823589844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980" y="2334657"/>
            <a:ext cx="2936875" cy="2153709"/>
          </a:xfrm>
          <a:prstGeom prst="rect">
            <a:avLst/>
          </a:prstGeom>
          <a:noFill/>
          <a:ln w="7620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9230" name="Picture 14" descr="https://img2.freepng.ru/20180414/afe/kisspng-russia-globe-ball-panda-games-meridian-russia-5ad213f8340be8.1558919315237171122132.jp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36136" y="232408"/>
            <a:ext cx="2252925" cy="2353056"/>
          </a:xfrm>
          <a:prstGeom prst="rect">
            <a:avLst/>
          </a:prstGeom>
          <a:noFill/>
          <a:ln w="7620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1" name="Picture 4" descr="https://files.voenpro.ru/products/naklejka-gosudarstvennyj-gerb-rossii-1.1000x800.jpg"/>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72978" y="2662059"/>
            <a:ext cx="2016083" cy="201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017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ds05.infourok.ru/uploads/ex/1062/0011eab1-81cc1942/hello_html_485da7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9184"/>
            <a:ext cx="6858000" cy="895318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0"/>
            <a:ext cx="6858000" cy="81686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latin typeface="Times New Roman" panose="02020603050405020304" pitchFamily="18" charset="0"/>
                <a:cs typeface="Times New Roman" panose="02020603050405020304" pitchFamily="18" charset="0"/>
              </a:rPr>
              <a:t>ПОМОГИТЕ ДОБРАТЬСЯ ДО ДОМА</a:t>
            </a:r>
            <a:endParaRPr lang="ru-RU"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7440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s04.infourok.ru/uploads/ex/0291/00028718-875d74ea/hello_html_74b33a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 y="-121920"/>
            <a:ext cx="6955536" cy="100279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1D7769-1920-4FA5-943A-0E694926AAEA}"/>
              </a:ext>
            </a:extLst>
          </p:cNvPr>
          <p:cNvSpPr txBox="1"/>
          <p:nvPr/>
        </p:nvSpPr>
        <p:spPr>
          <a:xfrm>
            <a:off x="1487424" y="79653"/>
            <a:ext cx="4108704" cy="461665"/>
          </a:xfrm>
          <a:prstGeom prst="rect">
            <a:avLst/>
          </a:prstGeom>
          <a:solidFill>
            <a:schemeClr val="accent4"/>
          </a:solidFill>
          <a:ln w="76200">
            <a:solidFill>
              <a:srgbClr val="F87024"/>
            </a:solidFill>
          </a:ln>
        </p:spPr>
        <p:txBody>
          <a:bodyPr wrap="square" rtlCol="0">
            <a:spAutoFit/>
          </a:bodyPr>
          <a:lstStyle/>
          <a:p>
            <a:pPr algn="ctr"/>
            <a:r>
              <a:rPr lang="ru-RU" sz="2400" b="1" i="1" dirty="0" smtClean="0">
                <a:latin typeface="Century" pitchFamily="18" charset="0"/>
              </a:rPr>
              <a:t>Из жизни ДОУ</a:t>
            </a:r>
            <a:endParaRPr lang="ru-RU" sz="2400" b="1" i="1" dirty="0">
              <a:latin typeface="Century" pitchFamily="18" charset="0"/>
            </a:endParaRPr>
          </a:p>
        </p:txBody>
      </p:sp>
      <p:sp>
        <p:nvSpPr>
          <p:cNvPr id="6" name="Прямоугольник 5"/>
          <p:cNvSpPr/>
          <p:nvPr/>
        </p:nvSpPr>
        <p:spPr>
          <a:xfrm>
            <a:off x="85344" y="667088"/>
            <a:ext cx="6681216" cy="3139321"/>
          </a:xfrm>
          <a:prstGeom prst="rect">
            <a:avLst/>
          </a:prstGeom>
          <a:solidFill>
            <a:schemeClr val="accent4">
              <a:lumMod val="40000"/>
              <a:lumOff val="60000"/>
            </a:schemeClr>
          </a:solidFill>
          <a:ln w="76200">
            <a:solidFill>
              <a:srgbClr val="0070C0"/>
            </a:solidFill>
          </a:ln>
        </p:spPr>
        <p:txBody>
          <a:bodyPr wrap="square">
            <a:spAutoFit/>
          </a:bodyPr>
          <a:lstStyle/>
          <a:p>
            <a:pPr algn="ctr">
              <a:spcAft>
                <a:spcPts val="0"/>
              </a:spcAft>
            </a:pPr>
            <a:r>
              <a:rPr lang="ru-RU"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День </a:t>
            </a: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памяти воинов-интернационалистов.</a:t>
            </a:r>
            <a:endParaRPr lang="ru-RU"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    15 </a:t>
            </a:r>
            <a:r>
              <a:rPr lang="ru-RU" b="1" dirty="0">
                <a:latin typeface="Times New Roman" panose="02020603050405020304" pitchFamily="18" charset="0"/>
                <a:ea typeface="Times New Roman" panose="02020603050405020304" pitchFamily="18" charset="0"/>
                <a:cs typeface="Times New Roman" panose="02020603050405020304" pitchFamily="18" charset="0"/>
              </a:rPr>
              <a:t>февраля 2021г. исполняется 32 года со дня вывода Ограниченного контингента советских войск с территории Демократической Республики Афганистан.</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    В </a:t>
            </a:r>
            <a:r>
              <a:rPr lang="ru-RU" b="1" dirty="0">
                <a:latin typeface="Times New Roman" panose="02020603050405020304" pitchFamily="18" charset="0"/>
                <a:ea typeface="Times New Roman" panose="02020603050405020304" pitchFamily="18" charset="0"/>
                <a:cs typeface="Times New Roman" panose="02020603050405020304" pitchFamily="18" charset="0"/>
              </a:rPr>
              <a:t>эту памятную дату в МКДОУ д/с №3 с воспитанниками подготовительной группы состоялась тематическая беседа, посвященная 32 годовщине вывода войск из Афганистана. </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    На </a:t>
            </a:r>
            <a:r>
              <a:rPr lang="ru-RU" b="1" dirty="0">
                <a:latin typeface="Times New Roman" panose="02020603050405020304" pitchFamily="18" charset="0"/>
                <a:ea typeface="Times New Roman" panose="02020603050405020304" pitchFamily="18" charset="0"/>
                <a:cs typeface="Times New Roman" panose="02020603050405020304" pitchFamily="18" charset="0"/>
              </a:rPr>
              <a:t>беседу  был приглашен Ветеранов Афганистана Селютин Юрий </a:t>
            </a: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Геннадьевич, который рассказал дошкольникам о историческом </a:t>
            </a:r>
            <a:r>
              <a:rPr lang="ru-RU" b="1" dirty="0">
                <a:latin typeface="Times New Roman" panose="02020603050405020304" pitchFamily="18" charset="0"/>
                <a:ea typeface="Times New Roman" panose="02020603050405020304" pitchFamily="18" charset="0"/>
                <a:cs typeface="Times New Roman" panose="02020603050405020304" pitchFamily="18" charset="0"/>
              </a:rPr>
              <a:t>и </a:t>
            </a: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героическом прошлом </a:t>
            </a:r>
            <a:r>
              <a:rPr lang="ru-RU" b="1" dirty="0">
                <a:latin typeface="Times New Roman" panose="02020603050405020304" pitchFamily="18" charset="0"/>
                <a:ea typeface="Times New Roman" panose="02020603050405020304" pitchFamily="18" charset="0"/>
                <a:cs typeface="Times New Roman" panose="02020603050405020304" pitchFamily="18" charset="0"/>
              </a:rPr>
              <a:t>нашего народа. </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344" y="3899396"/>
            <a:ext cx="3974592" cy="2648526"/>
          </a:xfrm>
          <a:prstGeom prst="rect">
            <a:avLst/>
          </a:prstGeom>
          <a:ln w="76200">
            <a:solidFill>
              <a:srgbClr val="F87024"/>
            </a:solidFill>
          </a:ln>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2640" y="6640909"/>
            <a:ext cx="4639056" cy="3050643"/>
          </a:xfrm>
          <a:prstGeom prst="rect">
            <a:avLst/>
          </a:prstGeom>
          <a:ln w="76200">
            <a:solidFill>
              <a:srgbClr val="F87024"/>
            </a:solidFill>
          </a:ln>
        </p:spPr>
      </p:pic>
      <p:pic>
        <p:nvPicPr>
          <p:cNvPr id="9" name="Рисунок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35424" y="4116324"/>
            <a:ext cx="1551432" cy="2310137"/>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482" y="6998208"/>
            <a:ext cx="1516790" cy="2198246"/>
          </a:xfrm>
          <a:prstGeom prst="rect">
            <a:avLst/>
          </a:prstGeom>
        </p:spPr>
      </p:pic>
    </p:spTree>
    <p:extLst>
      <p:ext uri="{BB962C8B-B14F-4D97-AF65-F5344CB8AC3E}">
        <p14:creationId xmlns:p14="http://schemas.microsoft.com/office/powerpoint/2010/main" val="3903040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0-tub-ru.yandex.net/i?id=4e022859b71fa19885f838aded5822ab&amp;ref=rim&amp;n=33&amp;w=210&amp;h=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7999" cy="990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21920" y="263664"/>
            <a:ext cx="6595872" cy="2585323"/>
          </a:xfrm>
          <a:prstGeom prst="rect">
            <a:avLst/>
          </a:prstGeom>
          <a:solidFill>
            <a:schemeClr val="accent1">
              <a:lumMod val="40000"/>
              <a:lumOff val="60000"/>
            </a:schemeClr>
          </a:solidFill>
          <a:ln w="76200">
            <a:solidFill>
              <a:schemeClr val="accent1">
                <a:lumMod val="75000"/>
              </a:schemeClr>
            </a:solidFill>
          </a:ln>
        </p:spPr>
        <p:txBody>
          <a:bodyPr wrap="square">
            <a:spAutoFit/>
          </a:bodyPr>
          <a:lstStyle/>
          <a:p>
            <a:pPr algn="ctr">
              <a:spcAft>
                <a:spcPts val="0"/>
              </a:spcAft>
            </a:pP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Лыжня России-2021(для дошколят)</a:t>
            </a:r>
          </a:p>
          <a:p>
            <a:pPr algn="just">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  </a:t>
            </a:r>
            <a:r>
              <a:rPr lang="ru-RU" b="1" dirty="0" smtClean="0">
                <a:latin typeface="Times New Roman" panose="02020603050405020304" pitchFamily="18" charset="0"/>
                <a:ea typeface="Calibri" panose="020F0502020204030204" pitchFamily="34" charset="0"/>
                <a:cs typeface="Times New Roman" panose="02020603050405020304" pitchFamily="18" charset="0"/>
              </a:rPr>
              <a:t>9 </a:t>
            </a:r>
            <a:r>
              <a:rPr lang="ru-RU" b="1" dirty="0">
                <a:latin typeface="Times New Roman" panose="02020603050405020304" pitchFamily="18" charset="0"/>
                <a:ea typeface="Calibri" panose="020F0502020204030204" pitchFamily="34" charset="0"/>
                <a:cs typeface="Times New Roman" panose="02020603050405020304" pitchFamily="18" charset="0"/>
              </a:rPr>
              <a:t>февраля  в детском саду № 3 прошла лыжная гонка «Лыжня России-2021» для  старших дошкольников на территории  детского сада.  </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b="1" dirty="0" smtClean="0">
                <a:latin typeface="Times New Roman" panose="02020603050405020304" pitchFamily="18" charset="0"/>
                <a:ea typeface="Calibri" panose="020F0502020204030204" pitchFamily="34" charset="0"/>
                <a:cs typeface="Times New Roman" panose="02020603050405020304" pitchFamily="18" charset="0"/>
              </a:rPr>
              <a:t>     С </a:t>
            </a:r>
            <a:r>
              <a:rPr lang="ru-RU" b="1" dirty="0">
                <a:latin typeface="Times New Roman" panose="02020603050405020304" pitchFamily="18" charset="0"/>
                <a:ea typeface="Calibri" panose="020F0502020204030204" pitchFamily="34" charset="0"/>
                <a:cs typeface="Times New Roman" panose="02020603050405020304" pitchFamily="18" charset="0"/>
              </a:rPr>
              <a:t>большим азартом и задором воспитанники сделали ритмическую разминку «Даёшь лыжню!». Ребята, надев лыжи, с нетерпением ожидали команду «На старт!». С хорошими впечатлениями дети вернулись в детский сад, а  на щеках румянец здоровья.</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8882" y="2914787"/>
            <a:ext cx="2230308" cy="2702057"/>
          </a:xfrm>
          <a:prstGeom prst="rect">
            <a:avLst/>
          </a:prstGeom>
          <a:ln w="76200">
            <a:solidFill>
              <a:schemeClr val="accent1"/>
            </a:solidFill>
          </a:ln>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007" y="7327866"/>
            <a:ext cx="6504432" cy="2578134"/>
          </a:xfrm>
          <a:prstGeom prst="rect">
            <a:avLst/>
          </a:prstGeom>
          <a:ln w="76200">
            <a:solidFill>
              <a:schemeClr val="accent1"/>
            </a:solidFill>
          </a:ln>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3484" y="2914787"/>
            <a:ext cx="2473907" cy="3023275"/>
          </a:xfrm>
          <a:prstGeom prst="rect">
            <a:avLst/>
          </a:prstGeom>
        </p:spPr>
      </p:pic>
      <p:pic>
        <p:nvPicPr>
          <p:cNvPr id="8" name="Рисунок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98882" y="5220159"/>
            <a:ext cx="4029456" cy="2061033"/>
          </a:xfrm>
          <a:prstGeom prst="rect">
            <a:avLst/>
          </a:prstGeom>
          <a:ln w="76200">
            <a:solidFill>
              <a:schemeClr val="accent1"/>
            </a:solidFill>
          </a:ln>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85727" y="2914787"/>
            <a:ext cx="1340991" cy="2134158"/>
          </a:xfrm>
          <a:prstGeom prst="rect">
            <a:avLst/>
          </a:prstGeom>
        </p:spPr>
      </p:pic>
    </p:spTree>
    <p:extLst>
      <p:ext uri="{BB962C8B-B14F-4D97-AF65-F5344CB8AC3E}">
        <p14:creationId xmlns:p14="http://schemas.microsoft.com/office/powerpoint/2010/main" val="3692593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s04.infourok.ru/uploads/ex/0291/00028718-875d74ea/hello_html_74b33a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 y="-121920"/>
            <a:ext cx="6955536" cy="1002792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90208"/>
            <a:ext cx="6681216" cy="3396314"/>
          </a:xfrm>
          <a:prstGeom prst="rect">
            <a:avLst/>
          </a:prstGeom>
          <a:solidFill>
            <a:schemeClr val="accent2">
              <a:lumMod val="60000"/>
              <a:lumOff val="40000"/>
            </a:schemeClr>
          </a:solidFill>
          <a:ln w="76200">
            <a:solidFill>
              <a:srgbClr val="0070C0"/>
            </a:solidFill>
          </a:ln>
        </p:spPr>
        <p:txBody>
          <a:bodyPr wrap="square">
            <a:spAutoFit/>
          </a:bodyPr>
          <a:lstStyle/>
          <a:p>
            <a:pPr algn="ctr">
              <a:lnSpc>
                <a:spcPct val="115000"/>
              </a:lnSpc>
              <a:spcAft>
                <a:spcPts val="0"/>
              </a:spcAft>
            </a:pPr>
            <a:r>
              <a:rPr lang="ru-RU"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Праздник «День защитника Отечества»</a:t>
            </a:r>
            <a:endPar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sz="1600" b="1" dirty="0">
                <a:solidFill>
                  <a:srgbClr val="2E2E2E"/>
                </a:solidFill>
                <a:latin typeface="Times New Roman" panose="02020603050405020304" pitchFamily="18" charset="0"/>
                <a:ea typeface="Times New Roman" panose="02020603050405020304" pitchFamily="18" charset="0"/>
                <a:cs typeface="Times New Roman" panose="02020603050405020304" pitchFamily="18" charset="0"/>
              </a:rPr>
              <a:t>23 февраля, наша страна </a:t>
            </a:r>
            <a:r>
              <a:rPr lang="ru-RU" sz="1600" b="1" dirty="0" smtClean="0">
                <a:solidFill>
                  <a:srgbClr val="2E2E2E"/>
                </a:solidFill>
                <a:latin typeface="Times New Roman" panose="02020603050405020304" pitchFamily="18" charset="0"/>
                <a:ea typeface="Times New Roman" panose="02020603050405020304" pitchFamily="18" charset="0"/>
                <a:cs typeface="Times New Roman" panose="02020603050405020304" pitchFamily="18" charset="0"/>
              </a:rPr>
              <a:t>отмечает </a:t>
            </a:r>
            <a:r>
              <a:rPr lang="ru-RU" sz="1600" b="1" dirty="0">
                <a:solidFill>
                  <a:srgbClr val="2E2E2E"/>
                </a:solidFill>
                <a:latin typeface="Times New Roman" panose="02020603050405020304" pitchFamily="18" charset="0"/>
                <a:ea typeface="Times New Roman" panose="02020603050405020304" pitchFamily="18" charset="0"/>
                <a:cs typeface="Times New Roman" panose="02020603050405020304" pitchFamily="18" charset="0"/>
              </a:rPr>
              <a:t>День защитника </a:t>
            </a:r>
            <a:r>
              <a:rPr lang="ru-RU" sz="1600" b="1" dirty="0" smtClean="0">
                <a:solidFill>
                  <a:srgbClr val="2E2E2E"/>
                </a:solidFill>
                <a:latin typeface="Times New Roman" panose="02020603050405020304" pitchFamily="18" charset="0"/>
                <a:ea typeface="Times New Roman" panose="02020603050405020304" pitchFamily="18" charset="0"/>
                <a:cs typeface="Times New Roman" panose="02020603050405020304" pitchFamily="18" charset="0"/>
              </a:rPr>
              <a:t>Отечества. День </a:t>
            </a:r>
            <a:r>
              <a:rPr lang="ru-RU" sz="1600" b="1" dirty="0">
                <a:solidFill>
                  <a:srgbClr val="2E2E2E"/>
                </a:solidFill>
                <a:latin typeface="Times New Roman" panose="02020603050405020304" pitchFamily="18" charset="0"/>
                <a:ea typeface="Times New Roman" panose="02020603050405020304" pitchFamily="18" charset="0"/>
                <a:cs typeface="Times New Roman" panose="02020603050405020304" pitchFamily="18" charset="0"/>
              </a:rPr>
              <a:t>защитника Отечества воспитывает в детях чувство патриотизма, уважение к воинам, сопричастности к лучшим традициям своей Родины. Это праздник настоящих мужчин — смелых, отважных, ловких, надёжных, а также праздник мальчиков, которые вырастут и станут защитниками Отечества. </a:t>
            </a:r>
            <a:endParaRPr lang="ru-RU" sz="1600" b="1" dirty="0" smtClean="0">
              <a:solidFill>
                <a:srgbClr val="2E2E2E"/>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ru-RU" sz="1600" b="1" dirty="0">
                <a:solidFill>
                  <a:srgbClr val="2E2E2E"/>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smtClean="0">
                <a:solidFill>
                  <a:srgbClr val="2E2E2E"/>
                </a:solidFill>
                <a:latin typeface="Times New Roman" panose="02020603050405020304" pitchFamily="18" charset="0"/>
                <a:ea typeface="Times New Roman" panose="02020603050405020304" pitchFamily="18" charset="0"/>
                <a:cs typeface="Times New Roman" panose="02020603050405020304" pitchFamily="18" charset="0"/>
              </a:rPr>
              <a:t>В </a:t>
            </a:r>
            <a:r>
              <a:rPr lang="ru-RU" sz="1600" b="1" dirty="0">
                <a:solidFill>
                  <a:srgbClr val="2E2E2E"/>
                </a:solidFill>
                <a:latin typeface="Times New Roman" panose="02020603050405020304" pitchFamily="18" charset="0"/>
                <a:ea typeface="Times New Roman" panose="02020603050405020304" pitchFamily="18" charset="0"/>
                <a:cs typeface="Times New Roman" panose="02020603050405020304" pitchFamily="18" charset="0"/>
              </a:rPr>
              <a:t>преддверии праздника в нашем ДОУ, в старшей и подготовительной группах прошли праздники, посвящённые Дню защитника Отечества. Дети соревновались, пели песни, танцевали и с выражением читали стихотворения. </a:t>
            </a:r>
            <a:endParaRPr lang="ru-RU" sz="16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sz="1600" b="1" dirty="0">
                <a:solidFill>
                  <a:srgbClr val="2E2E2E"/>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smtClean="0">
                <a:solidFill>
                  <a:srgbClr val="2E2E2E"/>
                </a:solidFill>
                <a:latin typeface="Times New Roman" panose="02020603050405020304" pitchFamily="18" charset="0"/>
                <a:ea typeface="Times New Roman" panose="02020603050405020304" pitchFamily="18" charset="0"/>
                <a:cs typeface="Times New Roman" panose="02020603050405020304" pitchFamily="18" charset="0"/>
              </a:rPr>
              <a:t>Праздник </a:t>
            </a:r>
            <a:r>
              <a:rPr lang="ru-RU" sz="1600" b="1" dirty="0">
                <a:solidFill>
                  <a:srgbClr val="2E2E2E"/>
                </a:solidFill>
                <a:latin typeface="Times New Roman" panose="02020603050405020304" pitchFamily="18" charset="0"/>
                <a:ea typeface="Times New Roman" panose="02020603050405020304" pitchFamily="18" charset="0"/>
                <a:cs typeface="Times New Roman" panose="02020603050405020304" pitchFamily="18" charset="0"/>
              </a:rPr>
              <a:t>состоялся, и мир вокруг нас стал чуточку ярче, светлее и добрее</a:t>
            </a:r>
            <a:r>
              <a:rPr lang="ru-RU" sz="1600" b="1" dirty="0" smtClean="0">
                <a:solidFill>
                  <a:srgbClr val="2E2E2E"/>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1600" b="1" dirty="0">
                <a:solidFill>
                  <a:srgbClr val="2E2E2E"/>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9811" y="6903458"/>
            <a:ext cx="3066288" cy="2419343"/>
          </a:xfrm>
          <a:prstGeom prst="rect">
            <a:avLst/>
          </a:prstGeom>
          <a:ln w="76200">
            <a:solidFill>
              <a:srgbClr val="F87024"/>
            </a:solidFill>
          </a:ln>
        </p:spPr>
      </p:pic>
      <p:pic>
        <p:nvPicPr>
          <p:cNvPr id="5" name="Рисунок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6412" y="3712035"/>
            <a:ext cx="2430484" cy="2677250"/>
          </a:xfrm>
          <a:prstGeom prst="rect">
            <a:avLst/>
          </a:prstGeom>
          <a:ln w="76200">
            <a:solidFill>
              <a:srgbClr val="F87024"/>
            </a:solidFill>
          </a:ln>
        </p:spPr>
      </p:pic>
      <p:pic>
        <p:nvPicPr>
          <p:cNvPr id="6" name="Рисунок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6412" y="6972484"/>
            <a:ext cx="3221498" cy="2350317"/>
          </a:xfrm>
          <a:prstGeom prst="rect">
            <a:avLst/>
          </a:prstGeom>
          <a:ln w="76200">
            <a:solidFill>
              <a:srgbClr val="F87024"/>
            </a:solidFill>
          </a:ln>
        </p:spPr>
      </p:pic>
      <p:pic>
        <p:nvPicPr>
          <p:cNvPr id="7" name="Рисунок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748936" y="3890277"/>
            <a:ext cx="3932280" cy="2499008"/>
          </a:xfrm>
          <a:prstGeom prst="rect">
            <a:avLst/>
          </a:prstGeom>
          <a:ln w="76200">
            <a:solidFill>
              <a:srgbClr val="F87024"/>
            </a:solidFill>
          </a:ln>
        </p:spPr>
      </p:pic>
    </p:spTree>
    <p:extLst>
      <p:ext uri="{BB962C8B-B14F-4D97-AF65-F5344CB8AC3E}">
        <p14:creationId xmlns:p14="http://schemas.microsoft.com/office/powerpoint/2010/main" val="1818280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s04.infourok.ru/uploads/ex/0291/00028718-875d74ea/hello_html_74b33a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 y="0"/>
            <a:ext cx="6955536" cy="1002792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31064" y="232568"/>
            <a:ext cx="6693408" cy="3139321"/>
          </a:xfrm>
          <a:prstGeom prst="rect">
            <a:avLst/>
          </a:prstGeom>
          <a:solidFill>
            <a:schemeClr val="accent1">
              <a:lumMod val="40000"/>
              <a:lumOff val="60000"/>
            </a:schemeClr>
          </a:solidFill>
          <a:ln w="76200">
            <a:solidFill>
              <a:schemeClr val="accent1">
                <a:lumMod val="75000"/>
              </a:schemeClr>
            </a:solidFill>
          </a:ln>
        </p:spPr>
        <p:txBody>
          <a:bodyPr wrap="square">
            <a:spAutoFit/>
          </a:bodyPr>
          <a:lstStyle/>
          <a:p>
            <a:pPr algn="ctr">
              <a:spcAft>
                <a:spcPts val="0"/>
              </a:spcAft>
            </a:pPr>
            <a:r>
              <a:rPr lang="ru-RU"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Военно-спортивная игра «</a:t>
            </a:r>
            <a:r>
              <a:rPr lang="ru-RU"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Зарничка</a:t>
            </a:r>
            <a:r>
              <a:rPr lang="ru-RU"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b="1" dirty="0">
                <a:latin typeface="Times New Roman" panose="02020603050405020304" pitchFamily="18" charset="0"/>
                <a:ea typeface="Times New Roman" panose="02020603050405020304" pitchFamily="18" charset="0"/>
                <a:cs typeface="Times New Roman" panose="02020603050405020304" pitchFamily="18" charset="0"/>
              </a:rPr>
              <a:t>      17 февраля 2021 года на территории МКДОУ д/с № 3 была проведена военно-спортивная игра «</a:t>
            </a:r>
            <a:r>
              <a:rPr lang="ru-RU" b="1" dirty="0" err="1">
                <a:latin typeface="Times New Roman" panose="02020603050405020304" pitchFamily="18" charset="0"/>
                <a:ea typeface="Times New Roman" panose="02020603050405020304" pitchFamily="18" charset="0"/>
                <a:cs typeface="Times New Roman" panose="02020603050405020304" pitchFamily="18" charset="0"/>
              </a:rPr>
              <a:t>Зарничка</a:t>
            </a:r>
            <a:r>
              <a:rPr lang="ru-RU" b="1" dirty="0">
                <a:latin typeface="Times New Roman" panose="02020603050405020304" pitchFamily="18" charset="0"/>
                <a:ea typeface="Times New Roman" panose="02020603050405020304" pitchFamily="18" charset="0"/>
                <a:cs typeface="Times New Roman" panose="02020603050405020304" pitchFamily="18" charset="0"/>
              </a:rPr>
              <a:t>», посвящённая  празднованию Дня защитника Отечества. В «</a:t>
            </a:r>
            <a:r>
              <a:rPr lang="ru-RU" b="1" dirty="0" err="1">
                <a:latin typeface="Times New Roman" panose="02020603050405020304" pitchFamily="18" charset="0"/>
                <a:ea typeface="Times New Roman" panose="02020603050405020304" pitchFamily="18" charset="0"/>
                <a:cs typeface="Times New Roman" panose="02020603050405020304" pitchFamily="18" charset="0"/>
              </a:rPr>
              <a:t>Зарничке</a:t>
            </a:r>
            <a:r>
              <a:rPr lang="ru-RU" b="1" dirty="0">
                <a:latin typeface="Times New Roman" panose="02020603050405020304" pitchFamily="18" charset="0"/>
                <a:ea typeface="Times New Roman" panose="02020603050405020304" pitchFamily="18" charset="0"/>
                <a:cs typeface="Times New Roman" panose="02020603050405020304" pitchFamily="18" charset="0"/>
              </a:rPr>
              <a:t>» приняли участие дети старшего дошкольного возраста</a:t>
            </a: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 Игра проводилась по нескольким этапам: «</a:t>
            </a:r>
            <a:r>
              <a:rPr lang="ru-RU" b="1" dirty="0" smtClean="0">
                <a:latin typeface="Times New Roman" panose="02020603050405020304" pitchFamily="18" charset="0"/>
                <a:ea typeface="Calibri" panose="020F0502020204030204" pitchFamily="34" charset="0"/>
                <a:cs typeface="Times New Roman" panose="02020603050405020304" pitchFamily="18" charset="0"/>
              </a:rPr>
              <a:t>Разведчики», «Взаимовыручка», «Боевая тревога», «Боец </a:t>
            </a:r>
            <a:r>
              <a:rPr lang="ru-RU" b="1" dirty="0">
                <a:latin typeface="Times New Roman" panose="02020603050405020304" pitchFamily="18" charset="0"/>
                <a:ea typeface="Calibri" panose="020F0502020204030204" pitchFamily="34" charset="0"/>
                <a:cs typeface="Times New Roman" panose="02020603050405020304" pitchFamily="18" charset="0"/>
              </a:rPr>
              <a:t>везде </a:t>
            </a:r>
            <a:r>
              <a:rPr lang="ru-RU" b="1" dirty="0" smtClean="0">
                <a:latin typeface="Times New Roman" panose="02020603050405020304" pitchFamily="18" charset="0"/>
                <a:ea typeface="Calibri" panose="020F0502020204030204" pitchFamily="34" charset="0"/>
                <a:cs typeface="Times New Roman" panose="02020603050405020304" pitchFamily="18" charset="0"/>
              </a:rPr>
              <a:t>молодец», «Склад боеприпасов», «Меткий стрелок», «Взлётная полоса»,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П</a:t>
            </a: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олевая </a:t>
            </a:r>
            <a:r>
              <a:rPr lang="ru-RU" b="1" dirty="0">
                <a:latin typeface="Times New Roman" panose="02020603050405020304" pitchFamily="18" charset="0"/>
                <a:ea typeface="Times New Roman" panose="02020603050405020304" pitchFamily="18" charset="0"/>
                <a:cs typeface="Times New Roman" panose="02020603050405020304" pitchFamily="18" charset="0"/>
              </a:rPr>
              <a:t>кухня</a:t>
            </a: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      Все </a:t>
            </a:r>
            <a:r>
              <a:rPr lang="ru-RU" b="1" dirty="0">
                <a:latin typeface="Times New Roman" panose="02020603050405020304" pitchFamily="18" charset="0"/>
                <a:ea typeface="Times New Roman" panose="02020603050405020304" pitchFamily="18" charset="0"/>
                <a:cs typeface="Times New Roman" panose="02020603050405020304" pitchFamily="18" charset="0"/>
              </a:rPr>
              <a:t>ребята  отлично справились с </a:t>
            </a: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заданиями.</a:t>
            </a:r>
            <a:r>
              <a:rPr lang="ru-RU" sz="1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По </a:t>
            </a:r>
            <a:r>
              <a:rPr lang="ru-RU" b="1" dirty="0">
                <a:latin typeface="Times New Roman" panose="02020603050405020304" pitchFamily="18" charset="0"/>
                <a:ea typeface="Times New Roman" panose="02020603050405020304" pitchFamily="18" charset="0"/>
                <a:cs typeface="Times New Roman" panose="02020603050405020304" pitchFamily="18" charset="0"/>
              </a:rPr>
              <a:t>итогам соревнований победила дружба!</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1064" y="3371889"/>
            <a:ext cx="3383280" cy="2393267"/>
          </a:xfrm>
          <a:prstGeom prst="rect">
            <a:avLst/>
          </a:prstGeom>
          <a:ln w="76200">
            <a:solidFill>
              <a:srgbClr val="0070C0"/>
            </a:solidFill>
          </a:ln>
        </p:spPr>
      </p:pic>
      <p:pic>
        <p:nvPicPr>
          <p:cNvPr id="6" name="Рисунок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1064" y="5874889"/>
            <a:ext cx="3252216" cy="1888521"/>
          </a:xfrm>
          <a:prstGeom prst="rect">
            <a:avLst/>
          </a:prstGeom>
          <a:ln w="76200">
            <a:solidFill>
              <a:srgbClr val="0070C0"/>
            </a:solidFill>
          </a:ln>
        </p:spPr>
      </p:pic>
      <p:pic>
        <p:nvPicPr>
          <p:cNvPr id="7" name="Рисунок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66744" y="3511160"/>
            <a:ext cx="3005328" cy="2253996"/>
          </a:xfrm>
          <a:prstGeom prst="rect">
            <a:avLst/>
          </a:prstGeom>
          <a:ln w="76200">
            <a:solidFill>
              <a:srgbClr val="0070C0"/>
            </a:solidFill>
          </a:ln>
        </p:spPr>
      </p:pic>
      <p:pic>
        <p:nvPicPr>
          <p:cNvPr id="8" name="Рисунок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27704" y="5874889"/>
            <a:ext cx="2944368" cy="1939465"/>
          </a:xfrm>
          <a:prstGeom prst="rect">
            <a:avLst/>
          </a:prstGeom>
          <a:ln w="76200">
            <a:solidFill>
              <a:srgbClr val="0070C0"/>
            </a:solidFill>
          </a:ln>
        </p:spPr>
      </p:pic>
      <p:pic>
        <p:nvPicPr>
          <p:cNvPr id="9" name="Рисунок 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31978" y="8048948"/>
            <a:ext cx="2032685" cy="1693434"/>
          </a:xfrm>
          <a:prstGeom prst="rect">
            <a:avLst/>
          </a:prstGeom>
          <a:ln w="76200">
            <a:solidFill>
              <a:srgbClr val="0070C0"/>
            </a:solidFill>
          </a:ln>
        </p:spPr>
      </p:pic>
      <p:pic>
        <p:nvPicPr>
          <p:cNvPr id="10" name="Рисунок 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052060" y="8033812"/>
            <a:ext cx="1808988" cy="1781976"/>
          </a:xfrm>
          <a:prstGeom prst="rect">
            <a:avLst/>
          </a:prstGeom>
          <a:ln w="76200">
            <a:solidFill>
              <a:srgbClr val="0070C0"/>
            </a:solidFill>
          </a:ln>
        </p:spPr>
      </p:pic>
      <p:pic>
        <p:nvPicPr>
          <p:cNvPr id="11" name="Рисунок 1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264663" y="8139341"/>
            <a:ext cx="2712720" cy="1766659"/>
          </a:xfrm>
          <a:prstGeom prst="rect">
            <a:avLst/>
          </a:prstGeom>
          <a:ln w="76200">
            <a:solidFill>
              <a:srgbClr val="0070C0"/>
            </a:solidFill>
          </a:ln>
        </p:spPr>
      </p:pic>
    </p:spTree>
    <p:extLst>
      <p:ext uri="{BB962C8B-B14F-4D97-AF65-F5344CB8AC3E}">
        <p14:creationId xmlns:p14="http://schemas.microsoft.com/office/powerpoint/2010/main" val="371640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1.wallbox.ru/wallpapers/main/201136/cvet-potok-fon-d723f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64096" cy="9906000"/>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112776" y="170688"/>
            <a:ext cx="6632447" cy="3693319"/>
          </a:xfrm>
          <a:prstGeom prst="rect">
            <a:avLst/>
          </a:prstGeom>
          <a:solidFill>
            <a:srgbClr val="D6BBEB"/>
          </a:solidFill>
        </p:spPr>
        <p:txBody>
          <a:bodyPr wrap="square">
            <a:spAutoFit/>
          </a:bodyPr>
          <a:lstStyle/>
          <a:p>
            <a:pPr algn="ctr"/>
            <a:r>
              <a:rPr lang="ru-RU" b="1" kern="1800" spc="4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Самый умный дошкольник-2021.</a:t>
            </a:r>
            <a:endParaRPr lang="ru-RU"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228600" algn="just"/>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 честь Дня Российской науки состоялась ежегодная районная познавательная викторина для детей старшего дошкольного возраста «Самый умный-2021». Проведение конкурса в формате онлайн содержит для юных участников только плюсы. Не волнуясь, дети выполняли задания в знакомой, комфортной обстановке в присутствии своих воспитателей.</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indent="228600" algn="just"/>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Цель викторины - выявление интеллектуально-одаренных дошкольников, обобщение результатов интеллектуально-личностного развития  и системы знаний у детей старшего дошкольного возраста. </a:t>
            </a:r>
            <a: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От </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нашего детского сада участие приняла,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Самкова</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Софья.</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710" y="6918460"/>
            <a:ext cx="3736848" cy="3089685"/>
          </a:xfrm>
          <a:prstGeom prst="rect">
            <a:avLst/>
          </a:prstGeom>
        </p:spPr>
      </p:pic>
      <p:pic>
        <p:nvPicPr>
          <p:cNvPr id="12" name="Рисунок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5216" y="7214692"/>
            <a:ext cx="3054096" cy="2468728"/>
          </a:xfrm>
          <a:prstGeom prst="rect">
            <a:avLst/>
          </a:prstGeom>
        </p:spPr>
      </p:pic>
      <p:pic>
        <p:nvPicPr>
          <p:cNvPr id="16" name="Рисунок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85290" y="3977921"/>
            <a:ext cx="4102606" cy="3023556"/>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220" y="4349632"/>
            <a:ext cx="2114850" cy="2094487"/>
          </a:xfrm>
          <a:prstGeom prst="rect">
            <a:avLst/>
          </a:prstGeom>
        </p:spPr>
      </p:pic>
    </p:spTree>
    <p:extLst>
      <p:ext uri="{BB962C8B-B14F-4D97-AF65-F5344CB8AC3E}">
        <p14:creationId xmlns:p14="http://schemas.microsoft.com/office/powerpoint/2010/main" val="3778827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thuthuatphanmem.vn/uploads/2018/05/18/hinh-nen-slide-dep-76_0232221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7999"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8871" y="86287"/>
            <a:ext cx="6620256" cy="3989682"/>
          </a:xfrm>
          <a:prstGeom prst="rect">
            <a:avLst/>
          </a:prstGeom>
          <a:solidFill>
            <a:srgbClr val="FFFF99"/>
          </a:solidFill>
        </p:spPr>
        <p:txBody>
          <a:bodyPr wrap="square">
            <a:spAutoFit/>
          </a:bodyPr>
          <a:lstStyle/>
          <a:p>
            <a:pPr algn="ctr">
              <a:lnSpc>
                <a:spcPct val="107000"/>
              </a:lnSpc>
              <a:spcAft>
                <a:spcPts val="0"/>
              </a:spcAft>
            </a:pPr>
            <a:r>
              <a:rPr lang="ru-RU"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Подарки своими руками</a:t>
            </a:r>
          </a:p>
          <a:p>
            <a:pPr algn="just"/>
            <a: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Каждый </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год в конце зимы, 23 февраля, мы отмечаем праздник — день защитника Отечества. Это праздник настоящих мужчин — смелых и отважных, ловких и надёжных, а также праздник мальчиков, которые вырастут и станут защитниками Отечества</a:t>
            </a:r>
            <a: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ru-RU" b="1" dirty="0" smtClean="0">
                <a:latin typeface="Times New Roman" panose="02020603050405020304" pitchFamily="18" charset="0"/>
                <a:cs typeface="Times New Roman" panose="02020603050405020304" pitchFamily="18" charset="0"/>
              </a:rPr>
              <a:t>А в начале весны – День 8 Марта. В этот дети поздравляют </a:t>
            </a:r>
            <a:r>
              <a:rPr lang="ru-RU" b="1" dirty="0">
                <a:latin typeface="Times New Roman" panose="02020603050405020304" pitchFamily="18" charset="0"/>
                <a:cs typeface="Times New Roman" panose="02020603050405020304" pitchFamily="18" charset="0"/>
              </a:rPr>
              <a:t>своих любимых мам, бабушек, сестер. </a:t>
            </a:r>
            <a:r>
              <a:rPr lang="ru-RU" b="1" dirty="0" smtClean="0">
                <a:latin typeface="Times New Roman" panose="02020603050405020304" pitchFamily="18" charset="0"/>
                <a:cs typeface="Times New Roman" panose="02020603050405020304" pitchFamily="18" charset="0"/>
              </a:rPr>
              <a:t>Воспитанники старших групп приготовили для своих родных поделки – сувениры своими руками. Значение </a:t>
            </a:r>
            <a:r>
              <a:rPr lang="ru-RU" b="1" dirty="0">
                <a:latin typeface="Times New Roman" panose="02020603050405020304" pitchFamily="18" charset="0"/>
                <a:cs typeface="Times New Roman" panose="02020603050405020304" pitchFamily="18" charset="0"/>
              </a:rPr>
              <a:t>таких поделок имеет большое значение для воспитания у ребенка чуткости к близкому человеку. Ведь подарок, созданный своими руками, это частичка сердечной теплоты ребёнка, трепетно вложенная в поделку для родного человека</a:t>
            </a:r>
            <a:r>
              <a:rPr lang="ru-RU" b="1" dirty="0" smtClean="0">
                <a:latin typeface="Times New Roman" panose="02020603050405020304" pitchFamily="18" charset="0"/>
                <a:cs typeface="Times New Roman" panose="02020603050405020304" pitchFamily="18" charset="0"/>
              </a:rPr>
              <a:t>.</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72" y="7895191"/>
            <a:ext cx="3552858" cy="1561301"/>
          </a:xfrm>
          <a:prstGeom prst="rect">
            <a:avLst/>
          </a:prstGeom>
          <a:ln w="76200">
            <a:solidFill>
              <a:srgbClr val="FF0000"/>
            </a:solidFill>
          </a:ln>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7002" y="7596434"/>
            <a:ext cx="2695066" cy="2158813"/>
          </a:xfrm>
          <a:prstGeom prst="rect">
            <a:avLst/>
          </a:prstGeom>
          <a:ln w="76200">
            <a:solidFill>
              <a:srgbClr val="FF0000"/>
            </a:solidFill>
          </a:ln>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259" y="4290416"/>
            <a:ext cx="3100484" cy="2924474"/>
          </a:xfrm>
          <a:prstGeom prst="rect">
            <a:avLst/>
          </a:prstGeom>
          <a:ln w="76200">
            <a:solidFill>
              <a:srgbClr val="FF0000"/>
            </a:solidFill>
          </a:ln>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4776" y="4290416"/>
            <a:ext cx="2239518" cy="3056449"/>
          </a:xfrm>
          <a:prstGeom prst="rect">
            <a:avLst/>
          </a:prstGeom>
          <a:ln w="76200">
            <a:solidFill>
              <a:srgbClr val="FF0000"/>
            </a:solidFill>
          </a:ln>
        </p:spPr>
      </p:pic>
    </p:spTree>
    <p:extLst>
      <p:ext uri="{BB962C8B-B14F-4D97-AF65-F5344CB8AC3E}">
        <p14:creationId xmlns:p14="http://schemas.microsoft.com/office/powerpoint/2010/main" val="3962670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cdn.hipwallpaper.com/i/26/86/aDULW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72831"/>
            <a:ext cx="6858000" cy="683316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31064" y="125165"/>
            <a:ext cx="6595872" cy="2862322"/>
          </a:xfrm>
          <a:prstGeom prst="rect">
            <a:avLst/>
          </a:prstGeom>
          <a:solidFill>
            <a:schemeClr val="accent4">
              <a:lumMod val="40000"/>
              <a:lumOff val="60000"/>
            </a:schemeClr>
          </a:solidFill>
          <a:ln w="76200">
            <a:solidFill>
              <a:srgbClr val="FFFF00"/>
            </a:solidFill>
          </a:ln>
        </p:spPr>
        <p:txBody>
          <a:bodyPr wrap="square">
            <a:spAutoFit/>
          </a:bodyPr>
          <a:lstStyle/>
          <a:p>
            <a:pPr algn="ctr">
              <a:spcAft>
                <a:spcPts val="0"/>
              </a:spcAft>
            </a:pP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«Узловая и её известные жители»</a:t>
            </a:r>
            <a:endParaRPr lang="ru-RU"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Наш город Узловая богат своими знаменитыми земляками. Среди них Герои Советского Союза и России, Герои Социалистического труда, разведчики, атомщики, Олимпийские чемпионы, Заслуженные работники культуры и образования, члены Союза писателей России, лауреаты престижных литературных премий.</a:t>
            </a:r>
            <a:endParaRPr lang="ru-RU" sz="1400" b="1"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	23 марта в нашем детском саду прошла виртуальная экскурсия «Узловая и её известные жители», посвященная 120-летию со дня рождения А.П. </a:t>
            </a:r>
            <a:r>
              <a:rPr lang="ru-RU" b="1" dirty="0" err="1">
                <a:latin typeface="Times New Roman" panose="02020603050405020304" pitchFamily="18" charset="0"/>
                <a:ea typeface="Calibri" panose="020F0502020204030204" pitchFamily="34" charset="0"/>
                <a:cs typeface="Times New Roman" panose="02020603050405020304" pitchFamily="18" charset="0"/>
              </a:rPr>
              <a:t>Завенягина</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https://memo.kraslib.ru/krasnoyarsk_kray/cities/norilsk/names/zvenyagin_a_p_image2.jpg"/>
          <p:cNvPicPr>
            <a:picLocks noChangeAspect="1" noChangeArrowheads="1"/>
          </p:cNvPicPr>
          <p:nvPr/>
        </p:nvPicPr>
        <p:blipFill>
          <a:blip r:embed="rId3"/>
          <a:srcRect/>
          <a:stretch>
            <a:fillRect/>
          </a:stretch>
        </p:blipFill>
        <p:spPr bwMode="auto">
          <a:xfrm>
            <a:off x="330530" y="3475485"/>
            <a:ext cx="3412414" cy="2796942"/>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https://www.shukach.com/sites/default/files/imagecache/node-gallery-display/post_images/2292/uzlovaya_088-215085.jpg"/>
          <p:cNvPicPr>
            <a:picLocks noChangeAspect="1" noChangeArrowheads="1"/>
          </p:cNvPicPr>
          <p:nvPr/>
        </p:nvPicPr>
        <p:blipFill>
          <a:blip r:embed="rId4"/>
          <a:srcRect/>
          <a:stretch>
            <a:fillRect/>
          </a:stretch>
        </p:blipFill>
        <p:spPr bwMode="auto">
          <a:xfrm>
            <a:off x="4164597" y="3588140"/>
            <a:ext cx="1980487" cy="3522239"/>
          </a:xfrm>
          <a:prstGeom prst="rect">
            <a:avLst/>
          </a:prstGeom>
          <a:solidFill>
            <a:srgbClr val="FFFFFF">
              <a:shade val="85000"/>
            </a:srgbClr>
          </a:solidFill>
          <a:ln w="762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2885" y="6489415"/>
            <a:ext cx="3791712" cy="3102527"/>
          </a:xfrm>
          <a:prstGeom prst="rect">
            <a:avLst/>
          </a:prstGeom>
          <a:ln w="76200">
            <a:solidFill>
              <a:srgbClr val="FFFF00"/>
            </a:solidFill>
          </a:ln>
        </p:spPr>
      </p:pic>
    </p:spTree>
    <p:extLst>
      <p:ext uri="{BB962C8B-B14F-4D97-AF65-F5344CB8AC3E}">
        <p14:creationId xmlns:p14="http://schemas.microsoft.com/office/powerpoint/2010/main" val="1764787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s04.infourok.ru/uploads/ex/0291/00028718-875d74ea/hello_html_74b33a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112"/>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7502" y="232910"/>
            <a:ext cx="6342995" cy="830997"/>
          </a:xfrm>
          <a:prstGeom prst="rect">
            <a:avLst/>
          </a:prstGeom>
          <a:solidFill>
            <a:schemeClr val="accent4">
              <a:lumMod val="20000"/>
              <a:lumOff val="80000"/>
            </a:schemeClr>
          </a:solidFill>
        </p:spPr>
        <p:txBody>
          <a:bodyPr wrap="square">
            <a:spAutoFit/>
          </a:bodyPr>
          <a:lstStyle/>
          <a:p>
            <a:pPr algn="ctr"/>
            <a:r>
              <a:rPr lang="ru-RU" dirty="0">
                <a:latin typeface="Times New Roman" panose="02020603050405020304" pitchFamily="18" charset="0"/>
                <a:cs typeface="Times New Roman" panose="02020603050405020304" pitchFamily="18" charset="0"/>
              </a:rPr>
              <a:t> </a:t>
            </a:r>
            <a:r>
              <a:rPr lang="ru-RU" sz="2400" b="1" dirty="0" smtClean="0">
                <a:solidFill>
                  <a:schemeClr val="accent1">
                    <a:lumMod val="75000"/>
                  </a:schemeClr>
                </a:solidFill>
                <a:latin typeface="Comic Sans MS" panose="030F0702030302020204" pitchFamily="66" charset="0"/>
                <a:cs typeface="Times New Roman" panose="02020603050405020304" pitchFamily="18" charset="0"/>
              </a:rPr>
              <a:t>Нравственно – патриотическое воспитание ребенка. </a:t>
            </a:r>
            <a:endParaRPr lang="ru-RU" sz="2400" dirty="0"/>
          </a:p>
        </p:txBody>
      </p:sp>
      <p:pic>
        <p:nvPicPr>
          <p:cNvPr id="4" name="Рисунок 3" descr="hello_html_m4cc70be3.png"/>
          <p:cNvPicPr/>
          <p:nvPr/>
        </p:nvPicPr>
        <p:blipFill>
          <a:blip r:embed="rId3">
            <a:extLst>
              <a:ext uri="{28A0092B-C50C-407E-A947-70E740481C1C}">
                <a14:useLocalDpi xmlns:a14="http://schemas.microsoft.com/office/drawing/2010/main" val="0"/>
              </a:ext>
            </a:extLst>
          </a:blip>
          <a:srcRect/>
          <a:stretch>
            <a:fillRect/>
          </a:stretch>
        </p:blipFill>
        <p:spPr bwMode="auto">
          <a:xfrm>
            <a:off x="757374" y="1063907"/>
            <a:ext cx="5545890" cy="3039528"/>
          </a:xfrm>
          <a:prstGeom prst="rect">
            <a:avLst/>
          </a:prstGeom>
          <a:noFill/>
          <a:ln>
            <a:noFill/>
          </a:ln>
        </p:spPr>
      </p:pic>
      <p:sp>
        <p:nvSpPr>
          <p:cNvPr id="6" name="Прямоугольник 5"/>
          <p:cNvSpPr/>
          <p:nvPr/>
        </p:nvSpPr>
        <p:spPr>
          <a:xfrm>
            <a:off x="128750" y="4103434"/>
            <a:ext cx="6600497" cy="5459828"/>
          </a:xfrm>
          <a:prstGeom prst="rect">
            <a:avLst/>
          </a:prstGeom>
          <a:solidFill>
            <a:schemeClr val="accent4">
              <a:lumMod val="20000"/>
              <a:lumOff val="80000"/>
            </a:schemeClr>
          </a:solidFill>
        </p:spPr>
        <p:txBody>
          <a:bodyPr wrap="square">
            <a:spAutoFit/>
          </a:bodyPr>
          <a:lstStyle/>
          <a:p>
            <a:pPr algn="just">
              <a:lnSpc>
                <a:spcPct val="107000"/>
              </a:lnSpc>
              <a:spcAft>
                <a:spcPts val="0"/>
              </a:spcAf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 </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основе нравственно – патриотического воспитания лежит развитие нравственных чувств у ребенка.</a:t>
            </a:r>
            <a:r>
              <a:rPr lang="ru-R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Понятие «Родина» включает в себя все условия жизни: территорию, климат, природу, организацию общественной жизни, особенности языка и быта.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Чувство Родины начинается у ребенка с отношения к семье, к самым близким людям - к матери, отцу, бабушке, дедушке. Это корни, связывающие его с родным домом и ближайшим окружением.</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Чувство Родины начинается с восхищения тем, что видит перед собой малыш, чему он изумляется и что вызывает отклик в его душе. И хотя многие впечатления еще не осознаны им глубоко, но, пропущенные через детское восприятие, они играют огромную роль в становлении личности патриота.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Россия - Родина для многих. Но для того чтобы считать себя ее сыном или дочерью, необходимо ощутить духовную жизнь своего народа и творчески утвердить себя в ней, принять русский язык, историю и культуру страны, как свои собственные.  </a:t>
            </a:r>
            <a:endParaRPr lang="ru-RU" dirty="0"/>
          </a:p>
        </p:txBody>
      </p:sp>
      <p:pic>
        <p:nvPicPr>
          <p:cNvPr id="7" name="Picture 2" descr="C:\Users\Nina\Downloads\shkolnye_kartinki_0.gif">
            <a:extLst>
              <a:ext uri="{FF2B5EF4-FFF2-40B4-BE49-F238E27FC236}">
                <a16:creationId xmlns:a16="http://schemas.microsoft.com/office/drawing/2014/main" id="{2B91C3DC-FD1E-4D9E-A190-34EBB9A205CD}"/>
              </a:ext>
            </a:extLst>
          </p:cNvPr>
          <p:cNvPicPr>
            <a:picLocks noChangeAspect="1" noChangeArrowheads="1"/>
          </p:cNvPicPr>
          <p:nvPr/>
        </p:nvPicPr>
        <p:blipFill>
          <a:blip r:embed="rId4" cstate="print"/>
          <a:srcRect l="5654" t="4345" r="7766" b="1660"/>
          <a:stretch>
            <a:fillRect/>
          </a:stretch>
        </p:blipFill>
        <p:spPr bwMode="auto">
          <a:xfrm rot="758141" flipH="1">
            <a:off x="5648398" y="443994"/>
            <a:ext cx="806392" cy="1239826"/>
          </a:xfrm>
          <a:prstGeom prst="rect">
            <a:avLst/>
          </a:prstGeom>
          <a:ln>
            <a:noFill/>
          </a:ln>
          <a:effectLst>
            <a:softEdge rad="112500"/>
          </a:effectLst>
        </p:spPr>
      </p:pic>
    </p:spTree>
    <p:extLst>
      <p:ext uri="{BB962C8B-B14F-4D97-AF65-F5344CB8AC3E}">
        <p14:creationId xmlns:p14="http://schemas.microsoft.com/office/powerpoint/2010/main" val="309366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ifeo.ru/wp-content/uploads/maslenica-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256895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2568956"/>
            <a:ext cx="6858000" cy="2862322"/>
          </a:xfrm>
          <a:prstGeom prst="rect">
            <a:avLst/>
          </a:prstGeom>
          <a:solidFill>
            <a:srgbClr val="FFFF99"/>
          </a:solidFill>
          <a:ln w="76200">
            <a:solidFill>
              <a:schemeClr val="accent2">
                <a:lumMod val="75000"/>
              </a:schemeClr>
            </a:solidFill>
          </a:ln>
        </p:spPr>
        <p:txBody>
          <a:bodyPr wrap="square">
            <a:spAutoFit/>
          </a:bodyPr>
          <a:lstStyle/>
          <a:p>
            <a:pPr algn="just">
              <a:spcAft>
                <a:spcPts val="0"/>
              </a:spcAft>
            </a:pPr>
            <a:r>
              <a:rPr lang="ru-RU" b="1" dirty="0" smtClean="0">
                <a:latin typeface="Times New Roman" panose="02020603050405020304" pitchFamily="18" charset="0"/>
                <a:ea typeface="Calibri" panose="020F0502020204030204" pitchFamily="34" charset="0"/>
                <a:cs typeface="Times New Roman" panose="02020603050405020304" pitchFamily="18" charset="0"/>
              </a:rPr>
              <a:t>Масленица </a:t>
            </a:r>
            <a:r>
              <a:rPr lang="ru-RU" b="1" dirty="0">
                <a:latin typeface="Times New Roman" panose="02020603050405020304" pitchFamily="18" charset="0"/>
                <a:ea typeface="Calibri" panose="020F0502020204030204" pitchFamily="34" charset="0"/>
                <a:cs typeface="Times New Roman" panose="02020603050405020304" pitchFamily="18" charset="0"/>
              </a:rPr>
              <a:t>– очень веселые, озорные и вкусные дни, полные веселья и задора.  Это веселые проводы зимы, озаренные радостным ожиданием близкого тепла, весеннего обновления </a:t>
            </a:r>
            <a:r>
              <a:rPr lang="ru-RU" b="1" dirty="0" smtClean="0">
                <a:latin typeface="Times New Roman" panose="02020603050405020304" pitchFamily="18" charset="0"/>
                <a:ea typeface="Calibri" panose="020F0502020204030204" pitchFamily="34" charset="0"/>
                <a:cs typeface="Times New Roman" panose="02020603050405020304" pitchFamily="18" charset="0"/>
              </a:rPr>
              <a:t>природы. 12 </a:t>
            </a:r>
            <a:r>
              <a:rPr lang="ru-RU" b="1" dirty="0">
                <a:latin typeface="Times New Roman" panose="02020603050405020304" pitchFamily="18" charset="0"/>
                <a:ea typeface="Calibri" panose="020F0502020204030204" pitchFamily="34" charset="0"/>
                <a:cs typeface="Times New Roman" panose="02020603050405020304" pitchFamily="18" charset="0"/>
              </a:rPr>
              <a:t>марта, в нашем </a:t>
            </a:r>
            <a:r>
              <a:rPr lang="ru-RU" b="1" dirty="0" smtClean="0">
                <a:latin typeface="Times New Roman" panose="02020603050405020304" pitchFamily="18" charset="0"/>
                <a:ea typeface="Calibri" panose="020F0502020204030204" pitchFamily="34" charset="0"/>
                <a:cs typeface="Times New Roman" panose="02020603050405020304" pitchFamily="18" charset="0"/>
              </a:rPr>
              <a:t>ДОУ </a:t>
            </a:r>
            <a:r>
              <a:rPr lang="ru-RU" b="1" dirty="0">
                <a:latin typeface="Times New Roman" panose="02020603050405020304" pitchFamily="18" charset="0"/>
                <a:ea typeface="Calibri" panose="020F0502020204030204" pitchFamily="34" charset="0"/>
                <a:cs typeface="Times New Roman" panose="02020603050405020304" pitchFamily="18" charset="0"/>
              </a:rPr>
              <a:t>прошёл праздник "Масленица".   Ребята в ярких нарядах кружились в хороводе,  завлекая в весёлую пляску весь детский сад, а затем играли в веселые русские  народные игры. Детские глаза выражали восторг, а на лице сияла улыбка от ярких эмоций праздника.  В завершении  детей ожидали вкусные  блины и горячий чай. </a:t>
            </a:r>
            <a:r>
              <a:rPr lang="ru-RU" dirty="0">
                <a:latin typeface="Georgia" panose="02040502050405020303" pitchFamily="18"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488" y="5550279"/>
            <a:ext cx="3382603" cy="2330954"/>
          </a:xfrm>
          <a:prstGeom prst="rect">
            <a:avLst/>
          </a:prstGeom>
        </p:spPr>
      </p:pic>
      <p:pic>
        <p:nvPicPr>
          <p:cNvPr id="5" name="Рисунок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488" y="8000234"/>
            <a:ext cx="3334512" cy="1759774"/>
          </a:xfrm>
          <a:prstGeom prst="rect">
            <a:avLst/>
          </a:prstGeom>
        </p:spPr>
      </p:pic>
      <p:pic>
        <p:nvPicPr>
          <p:cNvPr id="6" name="Рисунок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37449" y="5735823"/>
            <a:ext cx="3092535" cy="1729981"/>
          </a:xfrm>
          <a:prstGeom prst="rect">
            <a:avLst/>
          </a:prstGeom>
        </p:spPr>
      </p:pic>
      <p:pic>
        <p:nvPicPr>
          <p:cNvPr id="7" name="Рисунок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637449" y="7770349"/>
            <a:ext cx="2932176" cy="1989659"/>
          </a:xfrm>
          <a:prstGeom prst="rect">
            <a:avLst/>
          </a:prstGeom>
        </p:spPr>
      </p:pic>
    </p:spTree>
    <p:extLst>
      <p:ext uri="{BB962C8B-B14F-4D97-AF65-F5344CB8AC3E}">
        <p14:creationId xmlns:p14="http://schemas.microsoft.com/office/powerpoint/2010/main" val="2225877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ds04.infourok.ru/uploads/ex/0c2e/00085d15-979eeb18/hello_html_m50f0679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6858000" cy="997589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82169" y="528454"/>
            <a:ext cx="5693664" cy="3139321"/>
          </a:xfrm>
          <a:prstGeom prst="rect">
            <a:avLst/>
          </a:prstGeom>
          <a:solidFill>
            <a:schemeClr val="accent1">
              <a:lumMod val="20000"/>
              <a:lumOff val="80000"/>
            </a:schemeClr>
          </a:solidFill>
          <a:ln w="76200">
            <a:solidFill>
              <a:schemeClr val="accent1"/>
            </a:solidFill>
          </a:ln>
        </p:spPr>
        <p:txBody>
          <a:bodyPr wrap="square">
            <a:spAutoFit/>
          </a:bodyPr>
          <a:lstStyle/>
          <a:p>
            <a:pPr algn="ctr"/>
            <a:r>
              <a:rPr lang="ru-RU" b="1" kern="1800" spc="4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Мое призвание – руководитель.</a:t>
            </a:r>
            <a:endParaRPr lang="ru-RU"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228600" algn="just"/>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 23.03.2021 по 25.03.2021 результативно проходил муниципальный день открытых дверей «Мое призвание — руководитель». В формате онлайн участникам мероприятия, а это — заведующие, заместители заведующих, заведующие дошкольными структурными подразделениями, старшие воспитатели, воспитатели, — представлены презентации, видео и фото-материалы из практики работы опытных руководителей </a:t>
            </a: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Узловского</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района.</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2480" y="3898706"/>
            <a:ext cx="3200400" cy="2650064"/>
          </a:xfrm>
          <a:prstGeom prst="rect">
            <a:avLst/>
          </a:prstGeom>
        </p:spPr>
      </p:pic>
      <p:pic>
        <p:nvPicPr>
          <p:cNvPr id="4" name="Рисунок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60320" y="6676206"/>
            <a:ext cx="3529584" cy="2421895"/>
          </a:xfrm>
          <a:prstGeom prst="rect">
            <a:avLst/>
          </a:prstGeom>
        </p:spPr>
      </p:pic>
    </p:spTree>
    <p:extLst>
      <p:ext uri="{BB962C8B-B14F-4D97-AF65-F5344CB8AC3E}">
        <p14:creationId xmlns:p14="http://schemas.microsoft.com/office/powerpoint/2010/main" val="1992168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0-tub-ru.yandex.net/i?id=b43f127716369ebb4cccb4e48d13870a&amp;ref=rim&amp;n=33&amp;w=200&amp;h=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2672" y="174058"/>
            <a:ext cx="6772656" cy="4524315"/>
          </a:xfrm>
          <a:prstGeom prst="rect">
            <a:avLst/>
          </a:prstGeom>
          <a:solidFill>
            <a:srgbClr val="FFFF99"/>
          </a:solidFill>
        </p:spPr>
        <p:txBody>
          <a:bodyPr wrap="square">
            <a:spAutoFit/>
          </a:bodyPr>
          <a:lstStyle/>
          <a:p>
            <a:pPr algn="ctr">
              <a:spcAft>
                <a:spcPts val="0"/>
              </a:spcAft>
            </a:pPr>
            <a:r>
              <a:rPr lang="ru-RU" dirty="0">
                <a:solidFill>
                  <a:srgbClr val="211E1E"/>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Год науки</a:t>
            </a:r>
          </a:p>
          <a:p>
            <a:pPr algn="just">
              <a:spcAft>
                <a:spcPts val="0"/>
              </a:spcAft>
            </a:pPr>
            <a:r>
              <a:rPr lang="ru-RU" b="1" dirty="0" smtClean="0">
                <a:solidFill>
                  <a:srgbClr val="211E1E"/>
                </a:solidFill>
                <a:latin typeface="Times New Roman" panose="02020603050405020304" pitchFamily="18" charset="0"/>
                <a:ea typeface="Calibri" panose="020F0502020204030204" pitchFamily="34" charset="0"/>
                <a:cs typeface="Times New Roman" panose="02020603050405020304" pitchFamily="18" charset="0"/>
              </a:rPr>
              <a:t>2021 </a:t>
            </a:r>
            <a:r>
              <a:rPr lang="ru-RU" b="1" dirty="0">
                <a:solidFill>
                  <a:srgbClr val="211E1E"/>
                </a:solidFill>
                <a:latin typeface="Times New Roman" panose="02020603050405020304" pitchFamily="18" charset="0"/>
                <a:ea typeface="Calibri" panose="020F0502020204030204" pitchFamily="34" charset="0"/>
                <a:cs typeface="Times New Roman" panose="02020603050405020304" pitchFamily="18" charset="0"/>
              </a:rPr>
              <a:t>год в России объявлен Годом науки и технологий. Это хороший повод для проведения в детских садах различных мероприятий по продвижению научной литературы, привлечения внимания детей к научным открытиям и технологическим достижениям. Чем больше детей будут увлечены наукой, тем больший потенциал технологического развития будет у страны. Большая наука начинается с увлеченных детей, в наших силах сделать профессию исследователя привлекательной для них.</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        Наше дошкольное учреждение не смогло оставить эту дату без должного внимания. Так с детьми подготовительной группы была проведена интерактивная беседа «Наука и жизнь». Данная беседа была посвящена науке, которая открывает нам бесконечный мир радости познания, творчества и мечты.</a:t>
            </a:r>
            <a:endParaRPr lang="ru-RU" b="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72431"/>
            <a:ext cx="4029456" cy="2687335"/>
          </a:xfrm>
          <a:prstGeom prst="rect">
            <a:avLst/>
          </a:prstGeom>
          <a:ln w="76200">
            <a:solidFill>
              <a:schemeClr val="accent2">
                <a:lumMod val="75000"/>
              </a:schemeClr>
            </a:solidFill>
          </a:ln>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307" y="7371210"/>
            <a:ext cx="3706485" cy="2471938"/>
          </a:xfrm>
          <a:prstGeom prst="rect">
            <a:avLst/>
          </a:prstGeom>
          <a:ln w="76200">
            <a:solidFill>
              <a:schemeClr val="accent2">
                <a:lumMod val="75000"/>
              </a:schemeClr>
            </a:solidFill>
          </a:ln>
        </p:spPr>
      </p:pic>
      <p:pic>
        <p:nvPicPr>
          <p:cNvPr id="8" name="Рисунок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4172690" y="4976562"/>
            <a:ext cx="2182516" cy="2116458"/>
          </a:xfrm>
          <a:prstGeom prst="rect">
            <a:avLst/>
          </a:prstGeom>
        </p:spPr>
      </p:pic>
    </p:spTree>
    <p:extLst>
      <p:ext uri="{BB962C8B-B14F-4D97-AF65-F5344CB8AC3E}">
        <p14:creationId xmlns:p14="http://schemas.microsoft.com/office/powerpoint/2010/main" val="917950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6858000" cy="4832092"/>
          </a:xfrm>
          <a:prstGeom prst="rect">
            <a:avLst/>
          </a:prstGeom>
          <a:solidFill>
            <a:srgbClr val="FFFF99"/>
          </a:solidFill>
          <a:ln w="76200">
            <a:solidFill>
              <a:schemeClr val="accent2">
                <a:lumMod val="75000"/>
              </a:schemeClr>
            </a:solidFill>
          </a:ln>
        </p:spPr>
        <p:txBody>
          <a:bodyPr wrap="square">
            <a:spAutoFit/>
          </a:bodyPr>
          <a:lstStyle/>
          <a:p>
            <a:pPr algn="ctr">
              <a:spcAft>
                <a:spcPts val="800"/>
              </a:spcAft>
            </a:pP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Лаборатория чудес.</a:t>
            </a:r>
          </a:p>
          <a:p>
            <a:pPr algn="just">
              <a:spcAft>
                <a:spcPts val="800"/>
              </a:spcAft>
            </a:pPr>
            <a:r>
              <a:rPr lang="ru-RU" b="1" dirty="0">
                <a:solidFill>
                  <a:srgbClr val="211E1E"/>
                </a:solidFill>
                <a:latin typeface="Times New Roman" panose="02020603050405020304" pitchFamily="18" charset="0"/>
                <a:ea typeface="Calibri" panose="020F0502020204030204" pitchFamily="34" charset="0"/>
                <a:cs typeface="Times New Roman" panose="02020603050405020304" pitchFamily="18" charset="0"/>
              </a:rPr>
              <a:t>Проведение Года науки и технологий в России даёт нам шанс воспитать новое поколение исследователей и учёных. И мы этот шанс не упустим!</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 воспитанниками подготовительной группы был проведен цикл опытов под названием «Удивительное молоко». </a:t>
            </a:r>
            <a:r>
              <a:rPr 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Ребята с огромным удовольствием «превращались» в ученых и проводили разнообразные опыты с молоком.</a:t>
            </a:r>
            <a:r>
              <a:rPr lang="ru-RU"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Дети смогли на практике убедиться, что молоко полезнее чем пепси – кола. Дошкольники увидели, как из молока можно получить творог и как сделать, чтобы молоко стало «радужным».</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Проведение опытно-экспериментальная деятельности позволила объединить все виды деятельности и все стороны воспитания дошкольников, способствовала развитию наблюдательности и пытливости ума, стремления к познанию мира и умению открывать неизвестное в известном</a:t>
            </a:r>
            <a:r>
              <a:rPr lang="ru-RU"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32092"/>
            <a:ext cx="3797808" cy="2547417"/>
          </a:xfrm>
          <a:prstGeom prst="rect">
            <a:avLst/>
          </a:prstGeom>
          <a:ln w="76200">
            <a:solidFill>
              <a:schemeClr val="accent2">
                <a:lumMod val="75000"/>
              </a:schemeClr>
            </a:solidFill>
          </a:ln>
        </p:spPr>
      </p:pic>
      <p:pic>
        <p:nvPicPr>
          <p:cNvPr id="5" name="Рисунок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25952" y="7279223"/>
            <a:ext cx="3334512" cy="2495126"/>
          </a:xfrm>
          <a:prstGeom prst="rect">
            <a:avLst/>
          </a:prstGeom>
          <a:ln w="76200">
            <a:solidFill>
              <a:schemeClr val="accent2">
                <a:lumMod val="75000"/>
              </a:schemeClr>
            </a:solidFill>
          </a:ln>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79" y="7629233"/>
            <a:ext cx="3058323" cy="1895392"/>
          </a:xfrm>
          <a:prstGeom prst="rect">
            <a:avLst/>
          </a:prstGeom>
          <a:ln w="76200">
            <a:solidFill>
              <a:schemeClr val="accent2">
                <a:lumMod val="75000"/>
              </a:schemeClr>
            </a:solidFill>
          </a:ln>
        </p:spPr>
      </p:pic>
      <p:pic>
        <p:nvPicPr>
          <p:cNvPr id="7" name="Рисунок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57472" y="5159792"/>
            <a:ext cx="2602992" cy="1791730"/>
          </a:xfrm>
          <a:prstGeom prst="rect">
            <a:avLst/>
          </a:prstGeom>
          <a:ln w="76200">
            <a:solidFill>
              <a:schemeClr val="accent2">
                <a:lumMod val="75000"/>
              </a:schemeClr>
            </a:solidFill>
          </a:ln>
        </p:spPr>
      </p:pic>
    </p:spTree>
    <p:extLst>
      <p:ext uri="{BB962C8B-B14F-4D97-AF65-F5344CB8AC3E}">
        <p14:creationId xmlns:p14="http://schemas.microsoft.com/office/powerpoint/2010/main" val="1585351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s03.infourok.ru/uploads/ex/0234/0004a99b-ecd67869/hello_html_7cd7949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7999" cy="990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8631" y="235922"/>
            <a:ext cx="6449568" cy="3970318"/>
          </a:xfrm>
          <a:prstGeom prst="rect">
            <a:avLst/>
          </a:prstGeom>
          <a:solidFill>
            <a:schemeClr val="accent1">
              <a:lumMod val="20000"/>
              <a:lumOff val="80000"/>
            </a:schemeClr>
          </a:solidFill>
          <a:ln w="76200">
            <a:solidFill>
              <a:schemeClr val="accent1"/>
            </a:solidFill>
          </a:ln>
        </p:spPr>
        <p:txBody>
          <a:bodyPr wrap="square">
            <a:spAutoFit/>
          </a:bodyPr>
          <a:lstStyle/>
          <a:p>
            <a:pPr algn="just">
              <a:spcAft>
                <a:spcPts val="0"/>
              </a:spcAft>
            </a:pPr>
            <a:r>
              <a:rPr lang="ru-RU"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7 апреля вся наша страна отмечает Всемирный день здоровья. И в этот день необходимо всем нам вспомнить, что дороже здоровья нет ничего на свете.</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b="1"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В </a:t>
            </a:r>
            <a:r>
              <a:rPr lang="ru-RU" b="1" dirty="0" smtClean="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целях </a:t>
            </a:r>
            <a:r>
              <a:rPr lang="ru-RU" b="1"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воспитания привычки к здоровому образу жизни, с воспитанниками подготовительной группы </a:t>
            </a:r>
            <a:r>
              <a:rPr lang="ru-RU" b="1" dirty="0" smtClean="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совместно с воспитателем был </a:t>
            </a:r>
            <a:r>
              <a:rPr lang="ru-RU" b="1"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выполнен тематический коллаж о </a:t>
            </a:r>
            <a:r>
              <a:rPr lang="ru-RU" b="1" dirty="0" smtClean="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здоровье.</a:t>
            </a:r>
            <a:r>
              <a:rPr lang="ru-RU" sz="1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b="1" dirty="0" smtClean="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При </a:t>
            </a:r>
            <a:r>
              <a:rPr lang="ru-RU" b="1"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составлении коллажа ребята еще раз вспомнили о составляющих </a:t>
            </a:r>
            <a:r>
              <a:rPr lang="ru-RU" b="1" dirty="0" smtClean="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ЗОЖ</a:t>
            </a:r>
            <a:r>
              <a:rPr lang="ru-RU" b="1"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6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ru-RU" b="1"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Во время </a:t>
            </a:r>
            <a:r>
              <a:rPr lang="ru-RU" b="1" dirty="0" smtClean="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творческой </a:t>
            </a:r>
            <a:r>
              <a:rPr lang="ru-RU" b="1"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работы ребята с воодушевлением рассказывали о своих жизненных историях: о прогулках на природу с родителями, о спортивных мероприятиях в ДОУ. Вспомнили и пословицы «В здоровом теле – здоровый дух», «Здоровье дороже золота», «Здоровье не за какие деньги не купишь», «Наше здоровье – в наших руках</a:t>
            </a:r>
            <a:r>
              <a:rPr lang="ru-RU" b="1" dirty="0" smtClean="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600" b="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3159" y="4574680"/>
            <a:ext cx="2683572" cy="2008045"/>
          </a:xfrm>
          <a:prstGeom prst="rect">
            <a:avLst/>
          </a:prstGeom>
          <a:ln w="76200">
            <a:solidFill>
              <a:schemeClr val="accent1"/>
            </a:solidFill>
          </a:ln>
        </p:spPr>
      </p:pic>
      <p:pic>
        <p:nvPicPr>
          <p:cNvPr id="5" name="Рисунок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39837" y="4561992"/>
            <a:ext cx="2700528" cy="2020733"/>
          </a:xfrm>
          <a:prstGeom prst="rect">
            <a:avLst/>
          </a:prstGeom>
          <a:ln w="76200">
            <a:solidFill>
              <a:schemeClr val="accent1"/>
            </a:solidFill>
          </a:ln>
        </p:spPr>
      </p:pic>
      <p:pic>
        <p:nvPicPr>
          <p:cNvPr id="6" name="Рисунок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4350" y="6938477"/>
            <a:ext cx="3144649" cy="2353057"/>
          </a:xfrm>
          <a:prstGeom prst="rect">
            <a:avLst/>
          </a:prstGeom>
          <a:ln w="76200">
            <a:solidFill>
              <a:schemeClr val="accent1"/>
            </a:solidFill>
          </a:ln>
        </p:spPr>
      </p:pic>
      <p:pic>
        <p:nvPicPr>
          <p:cNvPr id="7" name="Рисунок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05427" y="6909765"/>
            <a:ext cx="2676144" cy="2363486"/>
          </a:xfrm>
          <a:prstGeom prst="rect">
            <a:avLst/>
          </a:prstGeom>
          <a:ln w="76200">
            <a:solidFill>
              <a:schemeClr val="accent1"/>
            </a:solidFill>
          </a:ln>
        </p:spPr>
      </p:pic>
    </p:spTree>
    <p:extLst>
      <p:ext uri="{BB962C8B-B14F-4D97-AF65-F5344CB8AC3E}">
        <p14:creationId xmlns:p14="http://schemas.microsoft.com/office/powerpoint/2010/main" val="4111011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161" y="234943"/>
            <a:ext cx="6378998" cy="3306762"/>
          </a:xfrm>
          <a:prstGeom prst="rect">
            <a:avLst/>
          </a:prstGeom>
          <a:noFill/>
          <a:ln w="762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82160" y="3541705"/>
            <a:ext cx="6474672" cy="4801314"/>
          </a:xfrm>
          <a:prstGeom prst="rect">
            <a:avLst/>
          </a:prstGeom>
          <a:solidFill>
            <a:schemeClr val="accent5">
              <a:lumMod val="40000"/>
              <a:lumOff val="60000"/>
            </a:schemeClr>
          </a:solidFill>
          <a:ln w="76200">
            <a:solidFill>
              <a:srgbClr val="FFFF00"/>
            </a:solidFill>
          </a:ln>
        </p:spPr>
        <p:txBody>
          <a:bodyPr wrap="square">
            <a:spAutoFit/>
          </a:bodyPr>
          <a:lstStyle/>
          <a:p>
            <a:pPr algn="ctr">
              <a:spcAft>
                <a:spcPts val="0"/>
              </a:spcAft>
            </a:pPr>
            <a:r>
              <a:rPr lang="ru-RU" b="1" dirty="0" smtClean="0">
                <a:solidFill>
                  <a:srgbClr val="FF0000"/>
                </a:solidFill>
                <a:latin typeface="Times New Roman" panose="02020603050405020304" pitchFamily="18" charset="0"/>
                <a:ea typeface="Times New Roman" panose="02020603050405020304" pitchFamily="18" charset="0"/>
              </a:rPr>
              <a:t>Полетим в космические дали</a:t>
            </a:r>
          </a:p>
          <a:p>
            <a:pPr algn="just"/>
            <a: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Тема </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космоса всегда интересна детям, поэтому в нашем ДОУ мы никогда не оставляем ее без внимания. День космонавтики — памятная дата, отмечаемая 12 апреля, установленная в ознаменование первого полёта человека в космос. </a:t>
            </a:r>
            <a:r>
              <a:rPr lang="ru-RU"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Впервые в этот день ровно 60 лет назад в 1961 году Юрий Гагарин совершил первый космический полет на корабле «Восток».</a:t>
            </a:r>
            <a:endParaRPr lang="ru-RU" sz="16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В преддверии этой знаменательной даты с детьми подготовительной группы совместно с воспитателем был организован мастер – класс по </a:t>
            </a:r>
            <a:r>
              <a:rPr lang="ru-RU" b="1"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изготовлении </a:t>
            </a:r>
            <a:r>
              <a:rPr lang="ru-RU"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поделки «Полетим в космические дали». Поделка была выполнена в разной технике: в технике аппликации и оригами. В ее изготовлении использовался различный материал: картон, цветная бумага, вата.</a:t>
            </a:r>
            <a:endParaRPr lang="ru-RU" sz="16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Каждая поделка, которую мастерил ребенок - предмет особой гордости перед друзьями в детском </a:t>
            </a:r>
            <a:r>
              <a:rPr lang="ru-RU" b="1"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саду.</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7784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ng.pngtree.com/thumb_back/fw800/back_our/20190622/ourmid/pngtree-purple-pink-gradient-flat-space-planet-advertising-background-image_2295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161" y="234943"/>
            <a:ext cx="6378998" cy="3306762"/>
          </a:xfrm>
          <a:prstGeom prst="rect">
            <a:avLst/>
          </a:prstGeom>
          <a:noFill/>
          <a:ln w="762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82160" y="3541705"/>
            <a:ext cx="6474672" cy="4801314"/>
          </a:xfrm>
          <a:prstGeom prst="rect">
            <a:avLst/>
          </a:prstGeom>
          <a:solidFill>
            <a:schemeClr val="accent5">
              <a:lumMod val="40000"/>
              <a:lumOff val="60000"/>
            </a:schemeClr>
          </a:solidFill>
          <a:ln w="76200">
            <a:solidFill>
              <a:srgbClr val="FFFF00"/>
            </a:solidFill>
          </a:ln>
        </p:spPr>
        <p:txBody>
          <a:bodyPr wrap="square">
            <a:spAutoFit/>
          </a:bodyPr>
          <a:lstStyle/>
          <a:p>
            <a:pPr algn="ctr">
              <a:spcAft>
                <a:spcPts val="0"/>
              </a:spcAft>
            </a:pPr>
            <a:r>
              <a:rPr lang="ru-RU" b="1" dirty="0" smtClean="0">
                <a:solidFill>
                  <a:srgbClr val="FF0000"/>
                </a:solidFill>
                <a:latin typeface="Times New Roman" panose="02020603050405020304" pitchFamily="18" charset="0"/>
                <a:ea typeface="Times New Roman" panose="02020603050405020304" pitchFamily="18" charset="0"/>
              </a:rPr>
              <a:t>Полетим в космические дали</a:t>
            </a:r>
          </a:p>
          <a:p>
            <a:pPr algn="just"/>
            <a: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Тема </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космоса всегда интересна детям, поэтому в нашем ДОУ мы никогда не оставляем ее без внимания. День космонавтики — памятная дата, отмечаемая 12 апреля, установленная в ознаменование первого полёта человека в космос. </a:t>
            </a:r>
            <a:r>
              <a:rPr lang="ru-RU"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Впервые в этот день ровно 60 лет назад в 1961 году Юрий Гагарин совершил первый космический полет на корабле «Восток».</a:t>
            </a:r>
            <a:endParaRPr lang="ru-RU" sz="16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В преддверии этой знаменательной даты с детьми подготовительной группы совместно с воспитателем был организован мастер – класс по </a:t>
            </a:r>
            <a:r>
              <a:rPr lang="ru-RU" b="1"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изготовлении </a:t>
            </a:r>
            <a:r>
              <a:rPr lang="ru-RU"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поделки «Полетим в космические дали». Поделка была выполнена в разной технике: в технике аппликации и оригами. В ее изготовлении использовался различный материал: картон, цветная бумага, вата.</a:t>
            </a:r>
            <a:endParaRPr lang="ru-RU" sz="16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Каждая поделка, которую мастерил ребенок - предмет особой гордости перед друзьями в детском </a:t>
            </a:r>
            <a:r>
              <a:rPr lang="ru-RU" b="1"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саду.</a:t>
            </a:r>
            <a:endParaRPr lang="ru-RU"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524" y="8172330"/>
            <a:ext cx="1539536" cy="1562981"/>
          </a:xfrm>
          <a:prstGeom prst="rect">
            <a:avLst/>
          </a:prstGeom>
        </p:spPr>
      </p:pic>
    </p:spTree>
    <p:extLst>
      <p:ext uri="{BB962C8B-B14F-4D97-AF65-F5344CB8AC3E}">
        <p14:creationId xmlns:p14="http://schemas.microsoft.com/office/powerpoint/2010/main" val="3396560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vkusnyasha.ru/diplomi/Space-Day-(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60500" cy="990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16292" y="97316"/>
            <a:ext cx="6858000" cy="3046988"/>
          </a:xfrm>
          <a:prstGeom prst="rect">
            <a:avLst/>
          </a:prstGeom>
          <a:solidFill>
            <a:schemeClr val="accent5">
              <a:lumMod val="40000"/>
              <a:lumOff val="60000"/>
            </a:schemeClr>
          </a:solidFill>
          <a:ln w="76200">
            <a:solidFill>
              <a:srgbClr val="FFFF00"/>
            </a:solidFill>
          </a:ln>
        </p:spPr>
        <p:txBody>
          <a:bodyPr wrap="square">
            <a:spAutoFit/>
          </a:bodyPr>
          <a:lstStyle/>
          <a:p>
            <a:pPr algn="just"/>
            <a:r>
              <a:rPr lang="ru-RU" sz="1600" b="1" dirty="0">
                <a:latin typeface="Times New Roman" panose="02020603050405020304" pitchFamily="18" charset="0"/>
                <a:ea typeface="Calibri" panose="020F0502020204030204" pitchFamily="34" charset="0"/>
                <a:cs typeface="Times New Roman" panose="02020603050405020304" pitchFamily="18" charset="0"/>
              </a:rPr>
              <a:t>С 8 апреля по 12 апреля в детском саду  проходила неделя, посвящённая дню космонавтики. Беседовали с ребятами о космосе, о знаменитых космонавтах.  Познакомились с солнечной системой, в которой находится наша планета Земля, об условиях для существования жизни на планете, узнали о Луне спутнике Земли.  Рассматривали иллюстрации с изображением загадочного мира звёзд и планет, читали стихи и отгадывали загадки.  Рисовали картинки о космосе, созвездие «Большой медведицы», лепили ракеты, конструировали летательные аппараты, в подготовительной группе прошел КВН «Космическое путешествие</a:t>
            </a:r>
            <a:r>
              <a:rPr lang="ru-RU" sz="16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600" b="1" dirty="0" smtClean="0">
                <a:latin typeface="Times New Roman" panose="02020603050405020304" pitchFamily="18" charset="0"/>
                <a:ea typeface="Times New Roman" panose="02020603050405020304" pitchFamily="18" charset="0"/>
                <a:cs typeface="Times New Roman" panose="02020603050405020304" pitchFamily="18" charset="0"/>
              </a:rPr>
              <a:t>Был </a:t>
            </a:r>
            <a:r>
              <a:rPr lang="ru-RU" sz="1600" b="1" dirty="0">
                <a:latin typeface="Times New Roman" panose="02020603050405020304" pitchFamily="18" charset="0"/>
                <a:ea typeface="Times New Roman" panose="02020603050405020304" pitchFamily="18" charset="0"/>
                <a:cs typeface="Times New Roman" panose="02020603050405020304" pitchFamily="18" charset="0"/>
              </a:rPr>
              <a:t>проведён конкурс рисунков и поделок «Этот загадочный космос». С детьми старшей группы был реализован проект «От Земли до Луны», посвященный Дню Космонавтики. </a:t>
            </a:r>
            <a:endPar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92" y="3386172"/>
            <a:ext cx="3377894" cy="1924328"/>
          </a:xfrm>
          <a:prstGeom prst="rect">
            <a:avLst/>
          </a:prstGeom>
          <a:ln w="76200">
            <a:solidFill>
              <a:srgbClr val="FFFF00"/>
            </a:solidFill>
          </a:ln>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8014" y="7461504"/>
            <a:ext cx="3019579" cy="2264684"/>
          </a:xfrm>
          <a:prstGeom prst="rect">
            <a:avLst/>
          </a:prstGeom>
          <a:ln w="76200">
            <a:solidFill>
              <a:srgbClr val="FFFF00"/>
            </a:solidFill>
          </a:ln>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5926" y="3788774"/>
            <a:ext cx="2696270" cy="3128796"/>
          </a:xfrm>
          <a:prstGeom prst="rect">
            <a:avLst/>
          </a:prstGeom>
          <a:ln w="76200">
            <a:solidFill>
              <a:srgbClr val="FFFF00"/>
            </a:solidFill>
          </a:ln>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292" y="5646988"/>
            <a:ext cx="3341318" cy="2257325"/>
          </a:xfrm>
          <a:prstGeom prst="rect">
            <a:avLst/>
          </a:prstGeom>
          <a:ln w="76200">
            <a:solidFill>
              <a:srgbClr val="FFFF00"/>
            </a:solidFill>
          </a:ln>
        </p:spPr>
      </p:pic>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451" y="8115300"/>
            <a:ext cx="1905000" cy="1790700"/>
          </a:xfrm>
          <a:prstGeom prst="rect">
            <a:avLst/>
          </a:prstGeom>
        </p:spPr>
      </p:pic>
    </p:spTree>
    <p:extLst>
      <p:ext uri="{BB962C8B-B14F-4D97-AF65-F5344CB8AC3E}">
        <p14:creationId xmlns:p14="http://schemas.microsoft.com/office/powerpoint/2010/main" val="1181265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3792"/>
            <a:ext cx="6687312" cy="5269754"/>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6061"/>
            <a:ext cx="6717792" cy="1465048"/>
          </a:xfrm>
          <a:prstGeom prst="rect">
            <a:avLst/>
          </a:prstGeom>
        </p:spPr>
      </p:pic>
      <p:sp>
        <p:nvSpPr>
          <p:cNvPr id="4" name="Прямоугольник 3"/>
          <p:cNvSpPr/>
          <p:nvPr/>
        </p:nvSpPr>
        <p:spPr>
          <a:xfrm>
            <a:off x="85345" y="1723458"/>
            <a:ext cx="6632447" cy="2308324"/>
          </a:xfrm>
          <a:prstGeom prst="rect">
            <a:avLst/>
          </a:prstGeom>
          <a:solidFill>
            <a:srgbClr val="FFDD71"/>
          </a:solidFill>
          <a:ln w="76200">
            <a:solidFill>
              <a:schemeClr val="accent2">
                <a:lumMod val="75000"/>
              </a:schemeClr>
            </a:solidFill>
          </a:ln>
        </p:spPr>
        <p:txBody>
          <a:bodyPr wrap="square">
            <a:spAutoFit/>
          </a:bodyPr>
          <a:lstStyle/>
          <a:p>
            <a:pPr algn="ctr"/>
            <a:r>
              <a:rPr lang="ru-RU" b="1" dirty="0">
                <a:solidFill>
                  <a:srgbClr val="FF0000"/>
                </a:solidFill>
                <a:latin typeface="Times New Roman" panose="02020603050405020304" pitchFamily="18" charset="0"/>
                <a:cs typeface="Times New Roman" panose="02020603050405020304" pitchFamily="18" charset="0"/>
              </a:rPr>
              <a:t>Воспитать гражданина и </a:t>
            </a:r>
            <a:r>
              <a:rPr lang="ru-RU" b="1" dirty="0" smtClean="0">
                <a:solidFill>
                  <a:srgbClr val="FF0000"/>
                </a:solidFill>
                <a:latin typeface="Times New Roman" panose="02020603050405020304" pitchFamily="18" charset="0"/>
                <a:cs typeface="Times New Roman" panose="02020603050405020304" pitchFamily="18" charset="0"/>
              </a:rPr>
              <a:t>патриота</a:t>
            </a:r>
            <a:endParaRPr lang="ru-RU" b="1" dirty="0">
              <a:solidFill>
                <a:srgbClr val="FF0000"/>
              </a:solidFill>
              <a:latin typeface="Times New Roman" panose="02020603050405020304" pitchFamily="18" charset="0"/>
              <a:cs typeface="Times New Roman" panose="02020603050405020304" pitchFamily="18" charset="0"/>
            </a:endParaRPr>
          </a:p>
          <a:p>
            <a:pPr algn="just"/>
            <a:r>
              <a:rPr lang="ru-RU" b="1" dirty="0" smtClean="0">
                <a:solidFill>
                  <a:srgbClr val="2E2E2E"/>
                </a:solidFill>
                <a:latin typeface="Times New Roman" panose="02020603050405020304" pitchFamily="18" charset="0"/>
                <a:cs typeface="Times New Roman" panose="02020603050405020304" pitchFamily="18" charset="0"/>
              </a:rPr>
              <a:t>Вышло печатное издание сборника печатных практик  </a:t>
            </a:r>
            <a:r>
              <a:rPr lang="ru-RU" b="1" dirty="0">
                <a:solidFill>
                  <a:srgbClr val="2E2E2E"/>
                </a:solidFill>
                <a:latin typeface="Times New Roman" panose="02020603050405020304" pitchFamily="18" charset="0"/>
                <a:cs typeface="Times New Roman" panose="02020603050405020304" pitchFamily="18" charset="0"/>
              </a:rPr>
              <a:t>«Воспитать гражданина и патриота</a:t>
            </a:r>
            <a:r>
              <a:rPr lang="ru-RU" b="1" dirty="0" smtClean="0">
                <a:solidFill>
                  <a:srgbClr val="2E2E2E"/>
                </a:solidFill>
                <a:latin typeface="Times New Roman" panose="02020603050405020304" pitchFamily="18" charset="0"/>
                <a:cs typeface="Times New Roman" panose="02020603050405020304" pitchFamily="18" charset="0"/>
              </a:rPr>
              <a:t>» под редакцией Центра методического обеспечения образовательной деятельности муниципальных образовательных организаций, </a:t>
            </a:r>
            <a:r>
              <a:rPr lang="ru-RU" b="1" dirty="0">
                <a:solidFill>
                  <a:srgbClr val="2E2E2E"/>
                </a:solidFill>
                <a:latin typeface="Times New Roman" panose="02020603050405020304" pitchFamily="18" charset="0"/>
                <a:cs typeface="Times New Roman" panose="02020603050405020304" pitchFamily="18" charset="0"/>
              </a:rPr>
              <a:t>в котором </a:t>
            </a:r>
            <a:r>
              <a:rPr lang="ru-RU" b="1" dirty="0" smtClean="0">
                <a:solidFill>
                  <a:srgbClr val="2E2E2E"/>
                </a:solidFill>
                <a:latin typeface="Times New Roman" panose="02020603050405020304" pitchFamily="18" charset="0"/>
                <a:cs typeface="Times New Roman" panose="02020603050405020304" pitchFamily="18" charset="0"/>
              </a:rPr>
              <a:t> напечатан </a:t>
            </a:r>
            <a:r>
              <a:rPr lang="ru-RU" b="1" dirty="0">
                <a:solidFill>
                  <a:srgbClr val="2E2E2E"/>
                </a:solidFill>
                <a:latin typeface="Times New Roman" panose="02020603050405020304" pitchFamily="18" charset="0"/>
                <a:cs typeface="Times New Roman" panose="02020603050405020304" pitchFamily="18" charset="0"/>
              </a:rPr>
              <a:t>опыт </a:t>
            </a:r>
            <a:r>
              <a:rPr lang="ru-RU" b="1" dirty="0" smtClean="0">
                <a:solidFill>
                  <a:srgbClr val="2E2E2E"/>
                </a:solidFill>
                <a:latin typeface="Times New Roman" panose="02020603050405020304" pitchFamily="18" charset="0"/>
                <a:cs typeface="Times New Roman" panose="02020603050405020304" pitchFamily="18" charset="0"/>
              </a:rPr>
              <a:t>работы воспитателя 1 квалификационной категории нашего ДОУ </a:t>
            </a:r>
            <a:r>
              <a:rPr lang="ru-RU" b="1" dirty="0" err="1" smtClean="0">
                <a:solidFill>
                  <a:srgbClr val="2E2E2E"/>
                </a:solidFill>
                <a:latin typeface="Times New Roman" panose="02020603050405020304" pitchFamily="18" charset="0"/>
                <a:cs typeface="Times New Roman" panose="02020603050405020304" pitchFamily="18" charset="0"/>
              </a:rPr>
              <a:t>Логачевой</a:t>
            </a:r>
            <a:r>
              <a:rPr lang="ru-RU" b="1" dirty="0" smtClean="0">
                <a:solidFill>
                  <a:srgbClr val="2E2E2E"/>
                </a:solidFill>
                <a:latin typeface="Times New Roman" panose="02020603050405020304" pitchFamily="18" charset="0"/>
                <a:cs typeface="Times New Roman" panose="02020603050405020304" pitchFamily="18" charset="0"/>
              </a:rPr>
              <a:t> Надежды Владимировны. работы</a:t>
            </a:r>
            <a:r>
              <a:rPr lang="ru-RU" b="1" dirty="0">
                <a:solidFill>
                  <a:srgbClr val="2E2E2E"/>
                </a:solidFill>
                <a:latin typeface="Times New Roman" panose="02020603050405020304" pitchFamily="18" charset="0"/>
                <a:cs typeface="Times New Roman" panose="02020603050405020304" pitchFamily="18" charset="0"/>
              </a:rPr>
              <a:t>. Желаем </a:t>
            </a:r>
            <a:r>
              <a:rPr lang="ru-RU" b="1" dirty="0" smtClean="0">
                <a:solidFill>
                  <a:srgbClr val="2E2E2E"/>
                </a:solidFill>
                <a:latin typeface="Times New Roman" panose="02020603050405020304" pitchFamily="18" charset="0"/>
                <a:cs typeface="Times New Roman" panose="02020603050405020304" pitchFamily="18" charset="0"/>
              </a:rPr>
              <a:t>ей дальнейших </a:t>
            </a:r>
            <a:r>
              <a:rPr lang="ru-RU" b="1" dirty="0">
                <a:solidFill>
                  <a:srgbClr val="2E2E2E"/>
                </a:solidFill>
                <a:latin typeface="Times New Roman" panose="02020603050405020304" pitchFamily="18" charset="0"/>
                <a:cs typeface="Times New Roman" panose="02020603050405020304" pitchFamily="18" charset="0"/>
              </a:rPr>
              <a:t>творческих успехов</a:t>
            </a:r>
            <a:r>
              <a:rPr lang="ru-RU" b="1" dirty="0" smtClean="0">
                <a:solidFill>
                  <a:srgbClr val="2E2E2E"/>
                </a:solidFill>
                <a:latin typeface="Times New Roman" panose="02020603050405020304" pitchFamily="18" charset="0"/>
                <a:cs typeface="Times New Roman" panose="02020603050405020304" pitchFamily="18" charset="0"/>
              </a:rPr>
              <a:t>! </a:t>
            </a:r>
            <a:endParaRPr lang="ru-RU" b="1" dirty="0">
              <a:solidFill>
                <a:srgbClr val="2E2E2E"/>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59" y="4233838"/>
            <a:ext cx="2798064" cy="2141728"/>
          </a:xfrm>
          <a:prstGeom prst="rect">
            <a:avLst/>
          </a:prstGeom>
          <a:ln w="76200">
            <a:solidFill>
              <a:schemeClr val="accent2">
                <a:lumMod val="75000"/>
              </a:schemeClr>
            </a:solidFill>
          </a:ln>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416" y="6484995"/>
            <a:ext cx="2022919" cy="2883736"/>
          </a:xfrm>
          <a:prstGeom prst="rect">
            <a:avLst/>
          </a:prstGeom>
          <a:ln w="76200">
            <a:solidFill>
              <a:schemeClr val="accent2">
                <a:lumMod val="75000"/>
              </a:schemeClr>
            </a:solidFill>
          </a:ln>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2310" y="4233838"/>
            <a:ext cx="2865377" cy="3360627"/>
          </a:xfrm>
          <a:prstGeom prst="rect">
            <a:avLst/>
          </a:prstGeom>
          <a:ln w="76200">
            <a:solidFill>
              <a:schemeClr val="accent2">
                <a:lumMod val="75000"/>
              </a:schemeClr>
            </a:solidFill>
          </a:ln>
        </p:spPr>
      </p:pic>
      <p:pic>
        <p:nvPicPr>
          <p:cNvPr id="8" name="Рисунок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22192" y="7853560"/>
            <a:ext cx="2895600" cy="1621132"/>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319045" y="6591921"/>
            <a:ext cx="1602962" cy="1132092"/>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944653" y="5461054"/>
            <a:ext cx="1602962" cy="1132092"/>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78495" y="4032840"/>
            <a:ext cx="1837658" cy="1341628"/>
          </a:xfrm>
          <a:prstGeom prst="rect">
            <a:avLst/>
          </a:prstGeom>
        </p:spPr>
      </p:pic>
    </p:spTree>
    <p:extLst>
      <p:ext uri="{BB962C8B-B14F-4D97-AF65-F5344CB8AC3E}">
        <p14:creationId xmlns:p14="http://schemas.microsoft.com/office/powerpoint/2010/main" val="1305412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s04.infourok.ru/uploads/ex/0291/00028718-875d74ea/hello_html_74b33a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01752" y="132065"/>
            <a:ext cx="6254496" cy="9641870"/>
          </a:xfrm>
          <a:prstGeom prst="rect">
            <a:avLst/>
          </a:prstGeom>
          <a:solidFill>
            <a:schemeClr val="accent4">
              <a:lumMod val="20000"/>
              <a:lumOff val="80000"/>
            </a:schemeClr>
          </a:solidFill>
        </p:spPr>
        <p:txBody>
          <a:bodyPr wrap="square">
            <a:spAutoFit/>
          </a:bodyPr>
          <a:lstStyle/>
          <a:p>
            <a:pPr algn="just">
              <a:lnSpc>
                <a:spcPct val="107000"/>
              </a:lnSpc>
              <a:spcAft>
                <a:spcPts val="0"/>
              </a:spcAft>
            </a:pPr>
            <a:r>
              <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В </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нравственно-патриотическом воспитании огромное значение имеет пример взрослых, в особенности же близких людей. На конкретных фактах из жизни старших членов семьи (дедушек и бабушек, участников Великой Отечественной войны, их фронтовых и трудовых подвигов) необходимо привить детям такие важные понятия, как «долг перед Родиной», «любовь к Отечеству», «ненависть к врагу», «трудовой подвиг» и т.д. Важно подвести ребенка к пониманию, что мы победили потому, что любим свою Отчизну, Родина чтит своих героев, отдавших жизнь за счастье людей. Их имена увековечены в названиях городов, улиц, площадей, в их честь воздвигнуты памятники.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Духовный, творческий патриотизм надо прививать с раннего детства. Но подобно любому другому чувству, патриотизм обретается самостоятельно и переживается индивидуально. Он прямо связан с личной духовностью человека, ее глубиной. Сейчас к нам постепенно возвращается национальная память, и мы по-новому начинаем относиться к старинным праздникам, традициям, фольклору, художественным промыслам, декоративно-прикладному искусству, в которых народ оставил нам самое ценное из своих культурных достижений, просеянных сквозь сито веков.</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Воспитать патриота своей Родины - ответственная и сложная задача, решение которой в дошкольном детстве только начинается. Планомерная, систематическая работа, использование разнообразных средств воспитания, общие усилия детского сад и семьи, ответственность взрослых за свои слова и поступки могут дать положительные результаты и стать основой для дальнейшей работы по патриотическому воспитанию</a:t>
            </a:r>
            <a:r>
              <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C:\Users\Nina\Downloads\shkolnye_kartinki_0.gif">
            <a:extLst>
              <a:ext uri="{FF2B5EF4-FFF2-40B4-BE49-F238E27FC236}">
                <a16:creationId xmlns:a16="http://schemas.microsoft.com/office/drawing/2014/main" id="{2B91C3DC-FD1E-4D9E-A190-34EBB9A205CD}"/>
              </a:ext>
            </a:extLst>
          </p:cNvPr>
          <p:cNvPicPr>
            <a:picLocks noChangeAspect="1" noChangeArrowheads="1"/>
          </p:cNvPicPr>
          <p:nvPr/>
        </p:nvPicPr>
        <p:blipFill>
          <a:blip r:embed="rId3" cstate="print"/>
          <a:srcRect l="5654" t="4345" r="7766" b="1660"/>
          <a:stretch>
            <a:fillRect/>
          </a:stretch>
        </p:blipFill>
        <p:spPr bwMode="auto">
          <a:xfrm>
            <a:off x="465016" y="132065"/>
            <a:ext cx="463165" cy="790769"/>
          </a:xfrm>
          <a:prstGeom prst="rect">
            <a:avLst/>
          </a:prstGeom>
          <a:ln>
            <a:noFill/>
          </a:ln>
          <a:effectLst>
            <a:softEdge rad="112500"/>
          </a:effectLst>
        </p:spPr>
      </p:pic>
    </p:spTree>
    <p:extLst>
      <p:ext uri="{BB962C8B-B14F-4D97-AF65-F5344CB8AC3E}">
        <p14:creationId xmlns:p14="http://schemas.microsoft.com/office/powerpoint/2010/main" val="410505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s04.infourok.ru/uploads/ex/0291/00028718-875d74ea/hello_html_74b33a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85344" y="62103"/>
            <a:ext cx="6595872" cy="970369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34112" y="62103"/>
            <a:ext cx="6547104" cy="9848850"/>
          </a:xfrm>
          <a:prstGeom prst="rect">
            <a:avLst/>
          </a:prstGeom>
        </p:spPr>
        <p:txBody>
          <a:bodyPr wrap="square">
            <a:spAutoFit/>
          </a:bodyPr>
          <a:lstStyle/>
          <a:p>
            <a:pPr algn="ct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a:t>
            </a:r>
            <a:r>
              <a:rPr lang="ru-RU" sz="2000" b="1" dirty="0" smtClean="0">
                <a:solidFill>
                  <a:schemeClr val="accent1">
                    <a:lumMod val="75000"/>
                  </a:schemeClr>
                </a:solidFill>
                <a:latin typeface="Comic Sans MS" panose="030F0702030302020204" pitchFamily="66" charset="0"/>
                <a:cs typeface="Times New Roman" panose="02020603050405020304" pitchFamily="18" charset="0"/>
              </a:rPr>
              <a:t>Это интересно. </a:t>
            </a:r>
          </a:p>
          <a:p>
            <a:pPr algn="ctr"/>
            <a:r>
              <a:rPr lang="ru-RU" sz="2000" b="1" dirty="0" smtClean="0">
                <a:solidFill>
                  <a:schemeClr val="accent1">
                    <a:lumMod val="75000"/>
                  </a:schemeClr>
                </a:solidFill>
                <a:latin typeface="Comic Sans MS" panose="030F0702030302020204" pitchFamily="66" charset="0"/>
                <a:cs typeface="Times New Roman" panose="02020603050405020304" pitchFamily="18" charset="0"/>
              </a:rPr>
              <a:t>     Советы родителям.</a:t>
            </a:r>
          </a:p>
          <a:p>
            <a:pPr marL="285750" indent="-285750" algn="just">
              <a:buFont typeface="Wingdings" panose="05000000000000000000" pitchFamily="2" charset="2"/>
              <a:buChar char="q"/>
            </a:pPr>
            <a:r>
              <a:rPr lang="ru-RU" dirty="0" smtClean="0">
                <a:latin typeface="Times New Roman" panose="02020603050405020304" pitchFamily="18" charset="0"/>
                <a:cs typeface="Times New Roman" panose="02020603050405020304" pitchFamily="18" charset="0"/>
              </a:rPr>
              <a:t> Воспитание </a:t>
            </a:r>
            <a:r>
              <a:rPr lang="ru-RU" dirty="0">
                <a:latin typeface="Times New Roman" panose="02020603050405020304" pitchFamily="18" charset="0"/>
                <a:cs typeface="Times New Roman" panose="02020603050405020304" pitchFamily="18" charset="0"/>
              </a:rPr>
              <a:t>маленького патриота начинается с самого близкого для него – родного дома, улицы, где он живет, детского сада, школы.</a:t>
            </a:r>
          </a:p>
          <a:p>
            <a:pPr marL="285750" indent="-285750" algn="just">
              <a:buFont typeface="Wingdings" panose="05000000000000000000" pitchFamily="2" charset="2"/>
              <a:buChar char="q"/>
            </a:pPr>
            <a:r>
              <a:rPr lang="ru-RU" dirty="0" smtClean="0">
                <a:latin typeface="Times New Roman" panose="02020603050405020304" pitchFamily="18" charset="0"/>
                <a:cs typeface="Times New Roman" panose="02020603050405020304" pitchFamily="18" charset="0"/>
              </a:rPr>
              <a:t>Уже </a:t>
            </a:r>
            <a:r>
              <a:rPr lang="ru-RU" dirty="0">
                <a:latin typeface="Times New Roman" panose="02020603050405020304" pitchFamily="18" charset="0"/>
                <a:cs typeface="Times New Roman" panose="02020603050405020304" pitchFamily="18" charset="0"/>
              </a:rPr>
              <a:t>в дошкольном возрасте ребенок должен знать, в какой стране он живет, чем она отличается от других стран. Нужно как можно больше рассказывать детям о месте, в котором они живут, воспитывать чувство гордости за него. Приучать детей бережно относиться к тому, что создано бабушками, дедушками, мамами и папами. Поддерживать чистоту и порядок в общественных местах, участвовать в создании красоты и порядка в своем дворе, на улице, в парках, в детском саду.</a:t>
            </a:r>
          </a:p>
          <a:p>
            <a:pPr marL="285750" indent="-285750" algn="just">
              <a:buFont typeface="Wingdings" panose="05000000000000000000" pitchFamily="2" charset="2"/>
              <a:buChar char="q"/>
            </a:pPr>
            <a:r>
              <a:rPr lang="ru-RU" dirty="0" smtClean="0">
                <a:latin typeface="Times New Roman" panose="02020603050405020304" pitchFamily="18" charset="0"/>
                <a:cs typeface="Times New Roman" panose="02020603050405020304" pitchFamily="18" charset="0"/>
              </a:rPr>
              <a:t>Знакомьте </a:t>
            </a:r>
            <a:r>
              <a:rPr lang="ru-RU" dirty="0">
                <a:latin typeface="Times New Roman" panose="02020603050405020304" pitchFamily="18" charset="0"/>
                <a:cs typeface="Times New Roman" panose="02020603050405020304" pitchFamily="18" charset="0"/>
              </a:rPr>
              <a:t>ребенка с «малой Родиной» – городом, поселком, его знаменитыми жителями, достопримечательностями, символами. </a:t>
            </a:r>
          </a:p>
          <a:p>
            <a:pPr marL="285750" indent="-285750" algn="just">
              <a:buFont typeface="Wingdings" panose="05000000000000000000" pitchFamily="2" charset="2"/>
              <a:buChar char="q"/>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Обращайте </a:t>
            </a:r>
            <a:r>
              <a:rPr lang="ru-RU" dirty="0">
                <a:latin typeface="Times New Roman" panose="02020603050405020304" pitchFamily="18" charset="0"/>
                <a:cs typeface="Times New Roman" panose="02020603050405020304" pitchFamily="18" charset="0"/>
              </a:rPr>
              <a:t>внимание ребенка на красоту родных мест. Во время прогулки расскажите, что находится на вашей улице, поговорите о значении каждого объекта. Хорошо если ребята будут знать, какое производство здесь есть, узнают о лучших людях, которые трудом прославляют не только свое село, но и всю страну. Дайте представление о работе общественных учреждений: почты, магазина, библиотеки и т. д. Понаблюдайте за работой сотрудников этих учреждений, отметьте ценность их труда.</a:t>
            </a:r>
          </a:p>
          <a:p>
            <a:pPr marL="285750" indent="-285750" algn="just">
              <a:buFont typeface="Wingdings" panose="05000000000000000000" pitchFamily="2" charset="2"/>
              <a:buChar char="q"/>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При </a:t>
            </a:r>
            <a:r>
              <a:rPr lang="ru-RU" dirty="0">
                <a:latin typeface="Times New Roman" panose="02020603050405020304" pitchFamily="18" charset="0"/>
                <a:cs typeface="Times New Roman" panose="02020603050405020304" pitchFamily="18" charset="0"/>
              </a:rPr>
              <a:t>воспитании патриотических чувств очень важно поддерживать в детях интерес к событиям и явлениям общественной жизни, беседовать с ними о том, что их интересует.</a:t>
            </a:r>
          </a:p>
          <a:p>
            <a:pPr marL="285750" indent="-285750" algn="just">
              <a:buFont typeface="Wingdings" panose="05000000000000000000" pitchFamily="2" charset="2"/>
              <a:buChar char="q"/>
            </a:pPr>
            <a:r>
              <a:rPr lang="ru-RU" dirty="0" smtClean="0">
                <a:latin typeface="Times New Roman" panose="02020603050405020304" pitchFamily="18" charset="0"/>
                <a:cs typeface="Times New Roman" panose="02020603050405020304" pitchFamily="18" charset="0"/>
              </a:rPr>
              <a:t>Вместе </a:t>
            </a:r>
            <a:r>
              <a:rPr lang="ru-RU" dirty="0">
                <a:latin typeface="Times New Roman" panose="02020603050405020304" pitchFamily="18" charset="0"/>
                <a:cs typeface="Times New Roman" panose="02020603050405020304" pitchFamily="18" charset="0"/>
              </a:rPr>
              <a:t>с ребенком принимайте участие в труде по благоустройству и озеленению своего двора. Учите ребенка правильно оценивать свои поступки и поступки других людей. Читайте ему книги о Родине, ее героях, о традициях, культуре своего народа.</a:t>
            </a:r>
            <a:endParaRPr lang="ru-RU" dirty="0"/>
          </a:p>
        </p:txBody>
      </p:sp>
    </p:spTree>
    <p:extLst>
      <p:ext uri="{BB962C8B-B14F-4D97-AF65-F5344CB8AC3E}">
        <p14:creationId xmlns:p14="http://schemas.microsoft.com/office/powerpoint/2010/main" val="1982294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s04.infourok.ru/uploads/ex/0291/00028718-875d74ea/hello_html_74b33a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92024" y="246888"/>
            <a:ext cx="6473952" cy="941222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0" y="246888"/>
            <a:ext cx="6644640" cy="8679299"/>
          </a:xfrm>
          <a:prstGeom prst="rect">
            <a:avLst/>
          </a:prstGeom>
        </p:spPr>
        <p:txBody>
          <a:bodyPr wrap="square">
            <a:spAutoFit/>
          </a:bodyPr>
          <a:lstStyle/>
          <a:p>
            <a:pPr marL="285750" indent="-285750" algn="just">
              <a:buFont typeface="Wingdings" panose="05000000000000000000" pitchFamily="2" charset="2"/>
              <a:buChar char="q"/>
            </a:pPr>
            <a:r>
              <a:rPr lang="ru-RU" dirty="0" smtClean="0">
                <a:latin typeface="Times New Roman" panose="02020603050405020304" pitchFamily="18" charset="0"/>
                <a:cs typeface="Times New Roman" panose="02020603050405020304" pitchFamily="18" charset="0"/>
              </a:rPr>
              <a:t>Учите </a:t>
            </a:r>
            <a:r>
              <a:rPr lang="ru-RU" dirty="0">
                <a:latin typeface="Times New Roman" panose="02020603050405020304" pitchFamily="18" charset="0"/>
                <a:cs typeface="Times New Roman" panose="02020603050405020304" pitchFamily="18" charset="0"/>
              </a:rPr>
              <a:t>ребенка правильно оценивать свои поступки и поступки других людей. Читайте ему книги о Родине, ее героях, о традициях, культуре своего народа.</a:t>
            </a:r>
          </a:p>
          <a:p>
            <a:pPr marL="285750" indent="-285750" algn="just">
              <a:buFont typeface="Wingdings" panose="05000000000000000000" pitchFamily="2" charset="2"/>
              <a:buChar char="q"/>
            </a:pPr>
            <a:r>
              <a:rPr lang="ru-RU" dirty="0">
                <a:latin typeface="Times New Roman" panose="02020603050405020304" pitchFamily="18" charset="0"/>
                <a:cs typeface="Times New Roman" panose="02020603050405020304" pitchFamily="18" charset="0"/>
              </a:rPr>
              <a:t>Рассказывайте своему ребёнку об испытаниях, выпавших на долю ваших предков, из которых они вышли с честью.</a:t>
            </a:r>
          </a:p>
          <a:p>
            <a:pPr marL="285750" indent="-285750" algn="just">
              <a:buFont typeface="Wingdings" panose="05000000000000000000" pitchFamily="2" charset="2"/>
              <a:buChar char="q"/>
            </a:pPr>
            <a:r>
              <a:rPr lang="ru-RU" dirty="0">
                <a:latin typeface="Times New Roman" panose="02020603050405020304" pitchFamily="18" charset="0"/>
                <a:cs typeface="Times New Roman" panose="02020603050405020304" pitchFamily="18" charset="0"/>
              </a:rPr>
              <a:t>Знакомьте своего ребёнка с памятными и историческими местами своей Родины.</a:t>
            </a:r>
          </a:p>
          <a:p>
            <a:pPr marL="285750" indent="-285750" algn="just">
              <a:buFont typeface="Wingdings" panose="05000000000000000000" pitchFamily="2" charset="2"/>
              <a:buChar char="q"/>
            </a:pPr>
            <a:r>
              <a:rPr lang="ru-RU" dirty="0">
                <a:latin typeface="Times New Roman" panose="02020603050405020304" pitchFamily="18" charset="0"/>
                <a:cs typeface="Times New Roman" panose="02020603050405020304" pitchFamily="18" charset="0"/>
              </a:rPr>
              <a:t>Поощряйте ребенка за стремление поддерживать порядок, примерное поведение в общественных местах.</a:t>
            </a:r>
          </a:p>
          <a:p>
            <a:pPr marL="285750" indent="-285750" algn="just">
              <a:buFont typeface="Wingdings" panose="05000000000000000000" pitchFamily="2" charset="2"/>
              <a:buChar char="q"/>
            </a:pPr>
            <a:r>
              <a:rPr lang="ru-RU" dirty="0">
                <a:latin typeface="Times New Roman" panose="02020603050405020304" pitchFamily="18" charset="0"/>
                <a:cs typeface="Times New Roman" panose="02020603050405020304" pitchFamily="18" charset="0"/>
              </a:rPr>
              <a:t>Если Вы хотите вырастить ребёнка достойным человеком и гражданином, не говорите дурно о стране, в которой живёте. Помните, что чем больше Вы выражаете недовольство каждым прожитым днём, тем больше пессимизма, недовольства жизнью будет выражать Ваш ребёнок. Когда Вы общаетесь со своим ребёнком, обсуждайте не только проблемы, но и отмечайте положительные моменты.</a:t>
            </a:r>
          </a:p>
          <a:p>
            <a:pPr marL="285750" indent="-285750" algn="just">
              <a:buFont typeface="Wingdings" panose="05000000000000000000" pitchFamily="2" charset="2"/>
              <a:buChar char="q"/>
            </a:pPr>
            <a:r>
              <a:rPr lang="ru-RU" dirty="0">
                <a:latin typeface="Times New Roman" panose="02020603050405020304" pitchFamily="18" charset="0"/>
                <a:cs typeface="Times New Roman" panose="02020603050405020304" pitchFamily="18" charset="0"/>
              </a:rPr>
              <a:t>Смотрите с ним передачи, кинофильмы, рассказывающие о людях, прославивших нашу страну, позитивно оценивайте их вклад в жизнь общества.</a:t>
            </a:r>
          </a:p>
          <a:p>
            <a:pPr marL="285750" indent="-285750" algn="just">
              <a:buFont typeface="Wingdings" panose="05000000000000000000" pitchFamily="2" charset="2"/>
              <a:buChar char="q"/>
            </a:pPr>
            <a:r>
              <a:rPr lang="ru-RU" dirty="0">
                <a:latin typeface="Times New Roman" panose="02020603050405020304" pitchFamily="18" charset="0"/>
                <a:cs typeface="Times New Roman" panose="02020603050405020304" pitchFamily="18" charset="0"/>
              </a:rPr>
              <a:t>Приучайте ребенка бережно относиться к вещам, игрушкам, книгам. Объясните ему, что в каждую вещь вложен труд многих людей. Постарайтесь развивать интерес к содержанию книг. Сходите с ребенком в библиотеку и посмотрите, как там их хранят.</a:t>
            </a:r>
          </a:p>
          <a:p>
            <a:pPr marL="285750" indent="-285750" algn="just">
              <a:buFont typeface="Wingdings" panose="05000000000000000000" pitchFamily="2" charset="2"/>
              <a:buChar char="q"/>
            </a:pPr>
            <a:r>
              <a:rPr lang="ru-RU" dirty="0">
                <a:latin typeface="Times New Roman" panose="02020603050405020304" pitchFamily="18" charset="0"/>
                <a:cs typeface="Times New Roman" panose="02020603050405020304" pitchFamily="18" charset="0"/>
              </a:rPr>
              <a:t>Воспитывайте у ребенка уважительно-бережное отношение к хлебу. Понаблюдайте за тем, как привозят и разгружают хлеб. Расскажите, как выращивают хлеб, сколько труда в него вложено.</a:t>
            </a:r>
          </a:p>
          <a:p>
            <a:pPr marL="285750" indent="-285750" algn="just">
              <a:buFont typeface="Wingdings" panose="05000000000000000000" pitchFamily="2" charset="2"/>
              <a:buChar char="q"/>
            </a:pPr>
            <a:r>
              <a:rPr lang="ru-RU" dirty="0">
                <a:latin typeface="Times New Roman" panose="02020603050405020304" pitchFamily="18" charset="0"/>
                <a:cs typeface="Times New Roman" panose="02020603050405020304" pitchFamily="18" charset="0"/>
              </a:rPr>
              <a:t>Расскажите ребенку о своей работе: что Вы делаете, какую пользу приносит Ваш труд людям, Родине. Расскажите, что Вам нравится в вашем труде.</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0676">
            <a:off x="4018658" y="8426665"/>
            <a:ext cx="2567940" cy="1335024"/>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4298" flipH="1">
            <a:off x="-10668" y="8619744"/>
            <a:ext cx="2583180" cy="1220843"/>
          </a:xfrm>
          <a:prstGeom prst="rect">
            <a:avLst/>
          </a:prstGeom>
        </p:spPr>
      </p:pic>
    </p:spTree>
    <p:extLst>
      <p:ext uri="{BB962C8B-B14F-4D97-AF65-F5344CB8AC3E}">
        <p14:creationId xmlns:p14="http://schemas.microsoft.com/office/powerpoint/2010/main" val="1579761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s04.infourok.ru/uploads/ex/0291/00028718-875d74ea/hello_html_74b33a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3736" y="243840"/>
            <a:ext cx="6483096" cy="501091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q"/>
            </a:pPr>
            <a:r>
              <a:rPr lang="ru-RU" dirty="0">
                <a:solidFill>
                  <a:schemeClr val="tx1"/>
                </a:solidFill>
                <a:latin typeface="Times New Roman" panose="02020603050405020304" pitchFamily="18" charset="0"/>
                <a:cs typeface="Times New Roman" panose="02020603050405020304" pitchFamily="18" charset="0"/>
              </a:rPr>
              <a:t>Не взращивайте в своем ребенке равнодушие, оно обернется против Вас самих. Внимательно относитесь к вопросам детей, показывайте и объясняйте события и факты, поощряйте любознательность, развивайте способность наблюдать и анализировать явления. Как можно раньше откройте в своем ребенке умение проявлять позитивные эмоции, они станут вашей надеждой и опорой в старости!</a:t>
            </a:r>
          </a:p>
          <a:p>
            <a:pPr marL="285750" indent="-285750" algn="just">
              <a:buFont typeface="Wingdings" panose="05000000000000000000" pitchFamily="2" charset="2"/>
              <a:buChar char="q"/>
            </a:pPr>
            <a:r>
              <a:rPr lang="ru-RU" dirty="0">
                <a:solidFill>
                  <a:schemeClr val="tx1"/>
                </a:solidFill>
                <a:latin typeface="Times New Roman" panose="02020603050405020304" pitchFamily="18" charset="0"/>
                <a:cs typeface="Times New Roman" panose="02020603050405020304" pitchFamily="18" charset="0"/>
              </a:rPr>
              <a:t>В нравственно-патриотическом воспитании огромное значение имеет пример взрослых, в особенности же близких людей.</a:t>
            </a:r>
          </a:p>
          <a:p>
            <a:pPr marL="285750" indent="-285750" algn="just">
              <a:buFont typeface="Wingdings" panose="05000000000000000000" pitchFamily="2" charset="2"/>
              <a:buChar char="q"/>
            </a:pPr>
            <a:r>
              <a:rPr lang="ru-RU" dirty="0">
                <a:solidFill>
                  <a:schemeClr val="tx1"/>
                </a:solidFill>
                <a:latin typeface="Times New Roman" panose="02020603050405020304" pitchFamily="18" charset="0"/>
                <a:cs typeface="Times New Roman" panose="02020603050405020304" pitchFamily="18" charset="0"/>
              </a:rPr>
              <a:t>Поэтому если Вы любите свою страну, цените ее обычаи, традиции, то и Ваш ребенок будет счастлив, что родился именно здесь, будет любить свою Родину и служить ей.</a:t>
            </a:r>
          </a:p>
          <a:p>
            <a:pPr marL="285750" indent="-285750" algn="just">
              <a:buFont typeface="Wingdings" panose="05000000000000000000" pitchFamily="2" charset="2"/>
              <a:buChar char="q"/>
            </a:pPr>
            <a:r>
              <a:rPr lang="ru-RU" dirty="0">
                <a:solidFill>
                  <a:schemeClr val="tx1"/>
                </a:solidFill>
                <a:latin typeface="Times New Roman" panose="02020603050405020304" pitchFamily="18" charset="0"/>
                <a:cs typeface="Times New Roman" panose="02020603050405020304" pitchFamily="18" charset="0"/>
              </a:rPr>
              <a:t>А если каждый родитель будет прививать патриотизм своему ребенку, то тогда мы можем быть уверены, что нас ждет </a:t>
            </a:r>
            <a:r>
              <a:rPr lang="ru-RU">
                <a:solidFill>
                  <a:schemeClr val="tx1"/>
                </a:solidFill>
                <a:latin typeface="Times New Roman" panose="02020603050405020304" pitchFamily="18" charset="0"/>
                <a:cs typeface="Times New Roman" panose="02020603050405020304" pitchFamily="18" charset="0"/>
              </a:rPr>
              <a:t>прекрасное </a:t>
            </a:r>
            <a:r>
              <a:rPr lang="ru-RU" smtClean="0">
                <a:solidFill>
                  <a:schemeClr val="tx1"/>
                </a:solidFill>
                <a:latin typeface="Times New Roman" panose="02020603050405020304" pitchFamily="18" charset="0"/>
                <a:cs typeface="Times New Roman" panose="02020603050405020304" pitchFamily="18" charset="0"/>
              </a:rPr>
              <a:t>будущее</a:t>
            </a:r>
            <a:r>
              <a:rPr lang="ru-RU">
                <a:solidFill>
                  <a:schemeClr val="tx1"/>
                </a:solidFill>
                <a:latin typeface="Times New Roman" panose="02020603050405020304" pitchFamily="18" charset="0"/>
                <a:cs typeface="Times New Roman" panose="02020603050405020304" pitchFamily="18" charset="0"/>
              </a:rPr>
              <a:t>.</a:t>
            </a:r>
            <a:endParaRPr lang="ru-RU" dirty="0">
              <a:solidFill>
                <a:schemeClr val="tx1"/>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FF76BD4B-2129-4C7E-A0C7-F9431CCDA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01" y="5254752"/>
            <a:ext cx="2939943" cy="3086940"/>
          </a:xfrm>
          <a:prstGeom prst="rect">
            <a:avLst/>
          </a:prstGeom>
        </p:spPr>
      </p:pic>
      <p:pic>
        <p:nvPicPr>
          <p:cNvPr id="6" name="Рисунок 5">
            <a:extLst>
              <a:ext uri="{FF2B5EF4-FFF2-40B4-BE49-F238E27FC236}">
                <a16:creationId xmlns:a16="http://schemas.microsoft.com/office/drawing/2014/main" id="{9E7C4F2E-1097-4968-ACBE-1793538868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689" y="8104968"/>
            <a:ext cx="2438405" cy="1722124"/>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2731" y="6140057"/>
            <a:ext cx="2582449" cy="2825973"/>
          </a:xfrm>
          <a:prstGeom prst="rect">
            <a:avLst/>
          </a:prstGeom>
        </p:spPr>
      </p:pic>
    </p:spTree>
    <p:extLst>
      <p:ext uri="{BB962C8B-B14F-4D97-AF65-F5344CB8AC3E}">
        <p14:creationId xmlns:p14="http://schemas.microsoft.com/office/powerpoint/2010/main" val="2852854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ds04.infourok.ru/uploads/ex/0291/00028718-875d74ea/hello_html_74b33a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57502" y="232910"/>
            <a:ext cx="6342995" cy="1200329"/>
          </a:xfrm>
          <a:prstGeom prst="rect">
            <a:avLst/>
          </a:prstGeom>
          <a:solidFill>
            <a:schemeClr val="accent4">
              <a:lumMod val="20000"/>
              <a:lumOff val="80000"/>
            </a:schemeClr>
          </a:solidFill>
        </p:spPr>
        <p:txBody>
          <a:bodyPr wrap="square">
            <a:spAutoFit/>
          </a:bodyPr>
          <a:lstStyle/>
          <a:p>
            <a:pPr algn="ctr"/>
            <a:r>
              <a:rPr lang="ru-RU" dirty="0">
                <a:latin typeface="Times New Roman" panose="02020603050405020304" pitchFamily="18" charset="0"/>
                <a:cs typeface="Times New Roman" panose="02020603050405020304" pitchFamily="18" charset="0"/>
              </a:rPr>
              <a:t> </a:t>
            </a:r>
            <a:r>
              <a:rPr lang="ru-RU" sz="2400" b="1" dirty="0" smtClean="0">
                <a:solidFill>
                  <a:schemeClr val="accent1">
                    <a:lumMod val="75000"/>
                  </a:schemeClr>
                </a:solidFill>
                <a:latin typeface="Comic Sans MS" panose="030F0702030302020204" pitchFamily="66" charset="0"/>
                <a:cs typeface="Times New Roman" panose="02020603050405020304" pitchFamily="18" charset="0"/>
              </a:rPr>
              <a:t>Любовь и внимание родителей – как основа духовно – нравственного воспитания ребенка. </a:t>
            </a:r>
            <a:endParaRPr lang="ru-RU" sz="2400" dirty="0"/>
          </a:p>
        </p:txBody>
      </p:sp>
      <p:sp>
        <p:nvSpPr>
          <p:cNvPr id="3" name="Прямоугольник 2"/>
          <p:cNvSpPr/>
          <p:nvPr/>
        </p:nvSpPr>
        <p:spPr>
          <a:xfrm>
            <a:off x="257502" y="1474368"/>
            <a:ext cx="6342995" cy="8125301"/>
          </a:xfrm>
          <a:prstGeom prst="rect">
            <a:avLst/>
          </a:prstGeom>
          <a:solidFill>
            <a:schemeClr val="accent4">
              <a:lumMod val="20000"/>
              <a:lumOff val="80000"/>
            </a:schemeClr>
          </a:solidFill>
        </p:spPr>
        <p:txBody>
          <a:bodyPr wrap="square">
            <a:spAutoFit/>
          </a:bodyPr>
          <a:lstStyle/>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Чтобы духовное и нравственное воспитание ребенка не потеряло свой смысл, нужно начать любить своих детей и уделять им достаточное внимание. Любовь родителей к детям очень полезна, она помогает ребенку набраться сил и веры в себя для достижения новых целей.</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Предлагаем Вам нравственные законы существования семьи. К ним относятся следующие законы, на основе которых в каждой семье зарождаются, формируются и укрепляются традиции и обычаи семьи.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Закон семьи 1.</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Каждый ребенок, живущий в семье, должен быть любим независимо ни от чего. Лишённый этого чувства человек не способен уважать своих близких, сограждан, Родину. Атмосфера любви и сердечной привязанности, чуткости, заботливости членов семьи друг о друге. оказывает сильнейшее влияние на детскую психику, даёт широкий простор для проявления чувств ребёнка. Формирования и реализации его нравственных потребностей.</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Закон семьи 2.</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Каждый ребенок должен жить в атмосфере искренности и доброты.</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Иногда родители прибегают ко лжи в самых различных обстоятельствах жизни, считая это спасением во многих жизненных обстоятельствах. Например, уход отца из семьи или смерть близкого человека. Раскрывшаяся ложь может разрушить привычный уклад жизни, которую так старались сохранить ложью. Всякую фальшь, обман ребёнок подмечает с чрезвычайной остротой и быстротой, а подметив, впадает в смущение и подозрительность.</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4790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s04.infourok.ru/uploads/ex/0291/00028718-875d74ea/hello_html_74b33a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5448" y="102762"/>
            <a:ext cx="6547104" cy="9700476"/>
          </a:xfrm>
          <a:prstGeom prst="rect">
            <a:avLst/>
          </a:prstGeom>
          <a:solidFill>
            <a:schemeClr val="accent4">
              <a:lumMod val="20000"/>
              <a:lumOff val="80000"/>
            </a:schemeClr>
          </a:solidFill>
        </p:spPr>
        <p:txBody>
          <a:bodyPr wrap="square">
            <a:spAutoFit/>
          </a:bodyPr>
          <a:lstStyle/>
          <a:p>
            <a:pPr algn="just"/>
            <a:endParaRPr lang="ru-RU" sz="1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1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Закон </a:t>
            </a:r>
            <a:r>
              <a:rPr lang="ru-RU"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семьи 3.</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Ребенок должен иметь право на разъяснение и рассуждение.</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Говоря о воздействии словом, В. А. Сухомлинский отмечал, что слово должно применяться именно к конкретному человеку, должно быть содержательным, иметь глубинный смысл и эмоциональную окраску.</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Чтобы слово воспитывало, оно должно оставлять след в мыслях и душе воспитанника, а для этого надо учить вникать в смысл слов. Только тогда мы можем рассчитывать на эмоциональное воздействие.</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Большой ошибкой в семейном воспитании являются упреки. Одни упрекают ребенка в том, что он уже большой, но плохо учится, другие ставят в упрек и возраст, и физическую силу. Правильно поступают родители, которые вызывают у детей чувство гордости их взрослостью, подбадривают свое дитя, вселяют веру в будущий успех.</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 чём же вред упреков в воспитании детей? Основное зло в том, что такие упреки вызывают неверие в себя, которое расслабляет волю и парализует душу, мешая принимать самостоятельные решения в преодолении трудностей.</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Закон семьи 4.</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Исключение из правил организации жизни в семье безнравственных приемов наказания ребенка.</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Крайней мерой воздействия В.А. Сухомлинский считает наказание. Наказание имеет воспитательную силу в том случае, когда оно убеждает, заставляет задуматься над собственным поведением, над отношением к людям. Но наказание не должно оскорблять достоинство человека, выражать неверие в него</a:t>
            </a:r>
            <a:r>
              <a:rPr lang="ru-RU" sz="1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ru-RU" sz="1600" b="1" dirty="0">
                <a:solidFill>
                  <a:srgbClr val="FF0000"/>
                </a:solidFill>
                <a:latin typeface="Times New Roman" panose="02020603050405020304" pitchFamily="18" charset="0"/>
                <a:cs typeface="Times New Roman" panose="02020603050405020304" pitchFamily="18" charset="0"/>
              </a:rPr>
              <a:t>Закон семьи 5.</a:t>
            </a:r>
            <a:endParaRPr lang="ru-RU" sz="1600" dirty="0">
              <a:solidFill>
                <a:srgbClr val="FF0000"/>
              </a:solidFill>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Закон понимания ребенком слов «можно», «надо», «нельзя».</a:t>
            </a:r>
          </a:p>
          <a:p>
            <a:pPr algn="just"/>
            <a:r>
              <a:rPr lang="ru-RU" sz="1600" dirty="0">
                <a:latin typeface="Times New Roman" panose="02020603050405020304" pitchFamily="18" charset="0"/>
                <a:cs typeface="Times New Roman" panose="02020603050405020304" pitchFamily="18" charset="0"/>
              </a:rPr>
              <a:t>Очень важным методом в воспитании В.А. Сухомлинский считал запрещение. Оно предупреждает многие недостатки в поведении, учит детей разумно относиться к своим желаниям. Желаний у детей и подростков очень много, но их все невозможно и не нужно удовлетворять. «Если старшие стремятся удовлетворять любое желание ребёнка, вырастает капризное существо, раб прихотей и тиран ближних. Воспитание желаний - тончайшая филигранная работа «садовода»-воспитателя, мудрого и решительного, чуткого и безжалостного».</a:t>
            </a:r>
          </a:p>
          <a:p>
            <a:pPr algn="just"/>
            <a:r>
              <a:rPr lang="ru-RU" sz="1600" dirty="0">
                <a:latin typeface="Times New Roman" panose="02020603050405020304" pitchFamily="18" charset="0"/>
                <a:cs typeface="Times New Roman" panose="02020603050405020304" pitchFamily="18" charset="0"/>
              </a:rPr>
              <a:t>С детства надо учить человека управлять своими желаниями, правильно относиться к понятиям «можно», «надо», «нельзя». Таким образом, потворство родителей действует очень вредно</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994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s04.infourok.ru/uploads/ex/0291/00028718-875d74ea/hello_html_74b33a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6408" y="184001"/>
            <a:ext cx="6425184" cy="2782941"/>
          </a:xfrm>
          <a:prstGeom prst="rect">
            <a:avLst/>
          </a:prstGeom>
          <a:solidFill>
            <a:schemeClr val="accent4">
              <a:lumMod val="20000"/>
              <a:lumOff val="80000"/>
            </a:schemeClr>
          </a:solidFill>
        </p:spPr>
        <p:txBody>
          <a:bodyPr wrap="square">
            <a:spAutoFit/>
          </a:bodyPr>
          <a:lstStyle/>
          <a:p>
            <a:pPr algn="just">
              <a:spcAft>
                <a:spcPts val="0"/>
              </a:spcAft>
            </a:pP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В.А. Сухомлинский говорит в своих книгах: «искусство повеления и запрета даётся нелегко. Но в здоровых и счастливых семьях оно цветёт всегда».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Желаем быть примером для своего ребенка, не требуйте того, что не можете сами, создавайте для ребёнка культурную среду. Как писал А.С. Макаренко "Всё нравственное воспитание детей, сводится к примеру. Живите хорошо или хоть старайтесь жить хорошо, и вы по мере вашего успеха в жизни хорошо воспитаете детей".</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408" y="2997245"/>
            <a:ext cx="6425184" cy="3693319"/>
          </a:xfrm>
          <a:prstGeom prst="rect">
            <a:avLst/>
          </a:prstGeom>
        </p:spPr>
        <p:txBody>
          <a:bodyPr wrap="square">
            <a:spAutoFit/>
          </a:bodyPr>
          <a:lstStyle/>
          <a:p>
            <a:pPr algn="just">
              <a:spcAft>
                <a:spcPts val="0"/>
              </a:spcAft>
            </a:pPr>
            <a:r>
              <a:rPr lang="ru-RU"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Читайте детям сказки, и не только!</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Литературные произведения знакомят детей с положительными и отрицательными поступками героев, которым автор не дает прямой оценки. Детям предстоит самостоятельно оценить не только действия персонажей с точки зрения соответствия моральным нормам, но и их личностные качества. Следует подчеркнуть, что нравственную суть поступков персонажей дети понимают не сразу: они начинают перечислять действия героев и не оценивают моральный смысл действий. </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Обсуждения</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помогают ребятам осознать моральную суть положительных поступков персонажей, их соответствие моральной норме: «Надо приходить на помощь, заботиться о других!»</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descr="hello_html_1a6856b1.png"/>
          <p:cNvPicPr/>
          <p:nvPr/>
        </p:nvPicPr>
        <p:blipFill>
          <a:blip r:embed="rId3">
            <a:extLst>
              <a:ext uri="{28A0092B-C50C-407E-A947-70E740481C1C}">
                <a14:useLocalDpi xmlns:a14="http://schemas.microsoft.com/office/drawing/2010/main" val="0"/>
              </a:ext>
            </a:extLst>
          </a:blip>
          <a:srcRect/>
          <a:stretch>
            <a:fillRect/>
          </a:stretch>
        </p:blipFill>
        <p:spPr bwMode="auto">
          <a:xfrm>
            <a:off x="3571900" y="6378328"/>
            <a:ext cx="1544981" cy="2633091"/>
          </a:xfrm>
          <a:prstGeom prst="rect">
            <a:avLst/>
          </a:prstGeom>
          <a:noFill/>
          <a:ln>
            <a:noFill/>
          </a:ln>
        </p:spPr>
      </p:pic>
      <p:pic>
        <p:nvPicPr>
          <p:cNvPr id="8" name="Рисунок 7" descr="hello_html_m1efb9cab.png"/>
          <p:cNvPicPr/>
          <p:nvPr/>
        </p:nvPicPr>
        <p:blipFill>
          <a:blip r:embed="rId4">
            <a:extLst>
              <a:ext uri="{28A0092B-C50C-407E-A947-70E740481C1C}">
                <a14:useLocalDpi xmlns:a14="http://schemas.microsoft.com/office/drawing/2010/main" val="0"/>
              </a:ext>
            </a:extLst>
          </a:blip>
          <a:srcRect/>
          <a:stretch>
            <a:fillRect/>
          </a:stretch>
        </p:blipFill>
        <p:spPr bwMode="auto">
          <a:xfrm>
            <a:off x="1856396" y="7004301"/>
            <a:ext cx="1595755" cy="2232660"/>
          </a:xfrm>
          <a:prstGeom prst="rect">
            <a:avLst/>
          </a:prstGeom>
          <a:noFill/>
          <a:ln>
            <a:noFill/>
          </a:ln>
        </p:spPr>
      </p:pic>
      <p:pic>
        <p:nvPicPr>
          <p:cNvPr id="9" name="Рисунок 8" descr="hello_html_51e96aaa.png"/>
          <p:cNvPicPr/>
          <p:nvPr/>
        </p:nvPicPr>
        <p:blipFill>
          <a:blip r:embed="rId5">
            <a:extLst>
              <a:ext uri="{28A0092B-C50C-407E-A947-70E740481C1C}">
                <a14:useLocalDpi xmlns:a14="http://schemas.microsoft.com/office/drawing/2010/main" val="0"/>
              </a:ext>
            </a:extLst>
          </a:blip>
          <a:srcRect/>
          <a:stretch>
            <a:fillRect/>
          </a:stretch>
        </p:blipFill>
        <p:spPr bwMode="auto">
          <a:xfrm>
            <a:off x="157943" y="6720867"/>
            <a:ext cx="1540510" cy="2158216"/>
          </a:xfrm>
          <a:prstGeom prst="rect">
            <a:avLst/>
          </a:prstGeom>
          <a:noFill/>
          <a:ln>
            <a:noFill/>
          </a:ln>
        </p:spPr>
      </p:pic>
      <p:pic>
        <p:nvPicPr>
          <p:cNvPr id="10" name="Рисунок 9" descr="hello_html_m35421d66.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0894" y="7186764"/>
            <a:ext cx="1416685" cy="2223035"/>
          </a:xfrm>
          <a:prstGeom prst="rect">
            <a:avLst/>
          </a:prstGeom>
          <a:noFill/>
          <a:ln>
            <a:noFill/>
          </a:ln>
        </p:spPr>
      </p:pic>
    </p:spTree>
    <p:extLst>
      <p:ext uri="{BB962C8B-B14F-4D97-AF65-F5344CB8AC3E}">
        <p14:creationId xmlns:p14="http://schemas.microsoft.com/office/powerpoint/2010/main" val="359054767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TotalTime>
  <Words>3635</Words>
  <Application>Microsoft Office PowerPoint</Application>
  <PresentationFormat>Лист A4 (210x297 мм)</PresentationFormat>
  <Paragraphs>133</Paragraphs>
  <Slides>28</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28</vt:i4>
      </vt:variant>
    </vt:vector>
  </HeadingPairs>
  <TitlesOfParts>
    <vt:vector size="38" baseType="lpstr">
      <vt:lpstr>Arial</vt:lpstr>
      <vt:lpstr>Calibri</vt:lpstr>
      <vt:lpstr>Calibri Light</vt:lpstr>
      <vt:lpstr>Century</vt:lpstr>
      <vt:lpstr>Column Simple cyr-lat</vt:lpstr>
      <vt:lpstr>Comic Sans MS</vt:lpstr>
      <vt:lpstr>Georgia</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Evgeny Tarakanov</dc:creator>
  <cp:lastModifiedBy>Image&amp;Matros ®</cp:lastModifiedBy>
  <cp:revision>72</cp:revision>
  <dcterms:created xsi:type="dcterms:W3CDTF">2020-10-24T13:22:08Z</dcterms:created>
  <dcterms:modified xsi:type="dcterms:W3CDTF">2021-04-14T18:56:39Z</dcterms:modified>
</cp:coreProperties>
</file>