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0" r:id="rId2"/>
    <p:sldId id="331" r:id="rId3"/>
    <p:sldId id="363" r:id="rId4"/>
    <p:sldId id="364" r:id="rId5"/>
    <p:sldId id="362" r:id="rId6"/>
    <p:sldId id="365" r:id="rId7"/>
    <p:sldId id="361" r:id="rId8"/>
    <p:sldId id="366" r:id="rId9"/>
    <p:sldId id="352" r:id="rId10"/>
    <p:sldId id="353" r:id="rId11"/>
    <p:sldId id="368" r:id="rId12"/>
    <p:sldId id="381" r:id="rId13"/>
    <p:sldId id="367" r:id="rId14"/>
    <p:sldId id="354" r:id="rId15"/>
    <p:sldId id="355" r:id="rId16"/>
    <p:sldId id="357" r:id="rId17"/>
    <p:sldId id="358" r:id="rId18"/>
    <p:sldId id="359" r:id="rId19"/>
    <p:sldId id="360" r:id="rId20"/>
    <p:sldId id="332" r:id="rId21"/>
    <p:sldId id="333" r:id="rId22"/>
    <p:sldId id="334" r:id="rId23"/>
    <p:sldId id="336" r:id="rId24"/>
    <p:sldId id="337" r:id="rId25"/>
    <p:sldId id="369" r:id="rId26"/>
    <p:sldId id="370" r:id="rId27"/>
    <p:sldId id="342" r:id="rId28"/>
    <p:sldId id="343" r:id="rId29"/>
    <p:sldId id="371" r:id="rId30"/>
    <p:sldId id="372" r:id="rId31"/>
    <p:sldId id="373" r:id="rId32"/>
    <p:sldId id="375" r:id="rId33"/>
    <p:sldId id="376" r:id="rId34"/>
    <p:sldId id="377" r:id="rId35"/>
    <p:sldId id="378" r:id="rId36"/>
    <p:sldId id="379" r:id="rId37"/>
  </p:sldIdLst>
  <p:sldSz cx="6858000" cy="9906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FF99"/>
    <a:srgbClr val="F87024"/>
    <a:srgbClr val="FFDD71"/>
    <a:srgbClr val="D6B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16" autoAdjust="0"/>
  </p:normalViewPr>
  <p:slideViewPr>
    <p:cSldViewPr snapToGrid="0">
      <p:cViewPr varScale="1">
        <p:scale>
          <a:sx n="79" d="100"/>
          <a:sy n="79" d="100"/>
        </p:scale>
        <p:origin x="3108" y="10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00854-EFFF-48DA-B2DE-D9B5B15C8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2E6FD5F-028F-4BEB-A8A2-219E6A5C2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38537A-3E24-46B1-9377-96B96EB87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0557F8-E267-4896-8D02-95B822EB3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3B3FC8-1640-4615-A2A1-5CABB49C8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003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0FE5FF-8948-441C-9DDA-3CD42AA3D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65A3CE-99CF-4287-9A89-050ED4B0B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12AAC8-54EB-4E47-8697-640461E55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3503DF-0109-4659-AC02-AEE495617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CE2E0-CE33-4DEF-8829-DD9516A3D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121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EFB6A94-6E90-4A3B-B5C8-69C85F6C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670536-3AF1-4831-BADA-5C280965E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183433-49AD-48AE-AADE-EFF804BE6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19CC27-BFAF-4C36-A738-45E475DB0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3B2ABF-69B9-4CAA-BFFE-71DC7ED2F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576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CD204-D6A7-49EC-B8D9-BFABB2D62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0EC2C1-1F2E-4D68-B487-F92C2E106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501239-2C1C-4745-BA41-B6BF72D25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98C7E8-2013-452D-99A7-BC7D77E4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E19597-0B91-403D-A97F-5812B0CDD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81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9FFE3-1222-46E4-8C43-9A7D069CA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9F5E5E-F0D3-46D3-B84B-48A7CFBBA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A4DF23-0AE9-47C1-A7B8-1EE83893D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A818C1-CB0D-46B7-95CE-863780610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EFD508-4BFE-4251-88C5-A0E245F57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150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82C2C-CD37-4BF9-801B-47FB8B7F8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BE68E7-0407-468D-B5FE-AA924B3E17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974FD0-805D-4217-A439-60688CF00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3845C6-BD84-4979-A863-13C82F7CF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9B0C82-9F99-4D17-B2B6-716C8CB33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FAA7C3-A38D-4712-886B-983AE4186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453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A32AAD-BF0D-4881-B7F2-E30D41D88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88CB05-17EE-4433-90DA-163364207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00A638-FD66-47A3-ACAC-618BD124C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78271B-4925-40F9-B26A-2FA8B1D4BE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C7A5999-B24C-46F5-8397-BE8CAB429F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380D4DF-E9EB-4BF1-85E0-97876EED4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133AE9B-F1A8-402C-88B0-2D89692C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060B76D-C398-41F9-AB0B-F7DF6B900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557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9C6A6-705F-4C71-A0EC-2999705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20FB325-C822-4152-B4B8-84AD30A9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83D6DC-9424-4EEC-A758-F9C098AB7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E2C332E-4DF7-49D3-8D7B-067B951B4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695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3AFBA6-4022-4901-AE73-D31322577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A5B6D6-64C3-4AF7-A363-BB40D6D34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869289-F57B-4E0D-ACD4-3A15D2FA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39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FDDF2-62C3-4DAA-A972-222E56798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82D0A8-F373-4153-BFCC-6F06309C6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8FEF6B-7EF7-4443-A2FE-F8D05EC58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5D36C3-CE39-43FF-A995-33133FE3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72BC1B-F4C2-4B3F-84AA-636B56962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8F85E0-E626-4926-82D8-2A8930F80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19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CE0197-DF14-4A37-8D46-AE1078A7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FAA80EF-6736-4ACE-A4E3-8F65A7DE3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0517E4-1AC0-405C-8B25-2F464124E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19BC5E-923C-4979-8893-77EC44A55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87DC8D-44C1-4C53-B9C6-C6CA032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3EAB2C-06B8-4614-9247-41ABF1E22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37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84F63-EE0A-453C-A9FB-C6CA1D062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C0B3AC-3FDC-4AC9-80C6-E6DE5F4EB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641465-D05D-429C-93ED-6605A322C2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A5C74-7F3D-4443-8C25-37257A79115D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AD15A9-0CAA-49EC-8B42-6CF2D2A38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2E591A-BA00-47E7-9134-416FF55BE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996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gif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5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1"/>
            <a:ext cx="7005951" cy="990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3" y="72390"/>
            <a:ext cx="3046084" cy="1092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4930" y="158175"/>
            <a:ext cx="3723070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3200" b="1" dirty="0" smtClean="0">
                <a:ln w="127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‘’</a:t>
            </a:r>
            <a:r>
              <a:rPr lang="ru-RU" sz="3200" b="1" dirty="0" smtClean="0">
                <a:ln w="127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Диалог </a:t>
            </a:r>
            <a:r>
              <a:rPr lang="ru-RU" sz="3200" b="1" dirty="0">
                <a:ln w="127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 семьей</a:t>
            </a:r>
            <a:r>
              <a:rPr lang="en-US" sz="3200" b="1" dirty="0">
                <a:ln w="127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’’</a:t>
            </a:r>
            <a:endParaRPr lang="ru-RU" sz="3200" b="1" dirty="0">
              <a:ln w="127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33801" y="955608"/>
            <a:ext cx="2046378" cy="646331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2022 уч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. 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7714" y="1278774"/>
            <a:ext cx="2810291" cy="58477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Газета основана: сентябрь 2007 года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6738" y="1934222"/>
            <a:ext cx="6829428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казенное дошкольное образовательное учреждение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детский сад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№ 3,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Узловский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р-н, п. Дубовка, ул. Пионерская, д. 24А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т-н: 7-14-57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30903" y="2561660"/>
            <a:ext cx="29860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номера: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816" y="3160717"/>
            <a:ext cx="6368248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«Здравствуй, зимушка – зима!»</a:t>
            </a:r>
            <a:endParaRPr lang="ru-RU" sz="3200" b="1" dirty="0">
              <a:ln w="127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6109" y="3701625"/>
            <a:ext cx="3047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Содержание номера: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39816" y="4163290"/>
            <a:ext cx="6368249" cy="282597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Советы педагога «Расскажите детям о зиме»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Литературная страничка. Стихи, загадки о зиме.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для родителей.</a:t>
            </a:r>
          </a:p>
          <a:p>
            <a:pPr marL="342900" indent="-342900" algn="just">
              <a:buAutoNum type="arabicPeriod"/>
            </a:pP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сказочное лечение души (консультация психолога).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Это интересно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«Как пробудить интерес к чтению?».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Законы семьи.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Занимательная страничка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жизни нашего ДОУ.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15490" y="7065266"/>
            <a:ext cx="4036623" cy="2585323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Редакционная коллегия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Логачева Надежда Владимировна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Экспертный совет:</a:t>
            </a:r>
          </a:p>
          <a:p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Буцяк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Нина Николаевна, заведующий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ДОУ,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Седова Екатерина Сергеевна,</a:t>
            </a:r>
          </a:p>
          <a:p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зам.заведующего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ВиМР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4" y="6985711"/>
            <a:ext cx="2157371" cy="283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07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5"/>
            <a:ext cx="6858000" cy="986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19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6" y="0"/>
            <a:ext cx="6840414" cy="9777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912" y="1749671"/>
            <a:ext cx="61752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самый любимый праздник всех народов. Он никого не оставляет равнодушным, заставляет переживать и радоваться.  Это,   пожалуй , самый семейный праздник, со своими обычаями, традициями передающиеся из поколения в поколение.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декабре у воспитателей и детей в детском саду много  предпраздничных забот: надо новогодние сувениры сделать, детский сад украсить, костюмы подготовить, песни, танцы и стихи выучить, да еще много всего. Но все это приятные хлопоты. Дети, да и взрослые ждут праздник, ждут сказку, которая обязательно придет.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58240" y="5099391"/>
            <a:ext cx="40111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Мастерим мы все игрушки:</a:t>
            </a:r>
          </a:p>
          <a:p>
            <a:r>
              <a:rPr lang="ru-RU" sz="24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Звезды, шарики, хлопушки.</a:t>
            </a:r>
          </a:p>
          <a:p>
            <a:r>
              <a:rPr lang="ru-RU" sz="24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Будем группу украшать, </a:t>
            </a:r>
          </a:p>
          <a:p>
            <a:r>
              <a:rPr lang="ru-RU" sz="24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Праздник елки будем ждать.</a:t>
            </a:r>
          </a:p>
        </p:txBody>
      </p:sp>
    </p:spTree>
    <p:extLst>
      <p:ext uri="{BB962C8B-B14F-4D97-AF65-F5344CB8AC3E}">
        <p14:creationId xmlns:p14="http://schemas.microsoft.com/office/powerpoint/2010/main" val="3471482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96412" y="494706"/>
            <a:ext cx="5441092" cy="461665"/>
          </a:xfrm>
          <a:prstGeom prst="rect">
            <a:avLst/>
          </a:prstGeom>
          <a:solidFill>
            <a:schemeClr val="accent4"/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Monotype Corsiva" pitchFamily="66" charset="0"/>
              </a:rPr>
              <a:t>(</a:t>
            </a:r>
            <a:r>
              <a:rPr lang="ru-RU" sz="2400" b="1" i="1" dirty="0" smtClean="0">
                <a:solidFill>
                  <a:srgbClr val="C00000"/>
                </a:solidFill>
                <a:latin typeface="Monotype Corsiva" pitchFamily="66" charset="0"/>
              </a:rPr>
              <a:t>Учим Новогодние стихи)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7916" y="1536680"/>
            <a:ext cx="2786066" cy="36933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 Михайлова.</a:t>
            </a:r>
          </a:p>
          <a:p>
            <a:pPr algn="just"/>
            <a:endParaRPr lang="ru-RU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Новый год?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все наоборот: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Елки в комнате растут,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Белки шишек не грызут,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Зайцы рядом с волком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колючей елке.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Дождик тоже не простой,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Новый год он золотой.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Даже Дедушка мороз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Никому не щиплет нос.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16958" y="5935216"/>
            <a:ext cx="3214694" cy="28623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Т.Шатских</a:t>
            </a:r>
          </a:p>
          <a:p>
            <a:pPr algn="just"/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год! Новый год!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счастья принесет: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Взрослым – всяких радостей.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– разных сладостей.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ужасно рады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Елки – новые наряды,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Небо праздничный салют.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 Мороз – медаль за труд.</a:t>
            </a:r>
          </a:p>
        </p:txBody>
      </p:sp>
      <p:pic>
        <p:nvPicPr>
          <p:cNvPr id="6" name="Рисунок 5" descr="шарики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85011" y="2087387"/>
            <a:ext cx="3752645" cy="3641042"/>
          </a:xfrm>
          <a:prstGeom prst="rect">
            <a:avLst/>
          </a:prstGeom>
        </p:spPr>
      </p:pic>
      <p:pic>
        <p:nvPicPr>
          <p:cNvPr id="7" name="Рисунок 6" descr="елка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6564" y="5229999"/>
            <a:ext cx="4050087" cy="460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85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7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5"/>
            <a:ext cx="6858000" cy="986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69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5"/>
            <a:ext cx="6858000" cy="986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15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Стрелка вниз 2"/>
          <p:cNvSpPr/>
          <p:nvPr/>
        </p:nvSpPr>
        <p:spPr>
          <a:xfrm>
            <a:off x="856488" y="0"/>
            <a:ext cx="5145024" cy="780288"/>
          </a:xfrm>
          <a:prstGeom prst="downArrow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для родителей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835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0034015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sp>
        <p:nvSpPr>
          <p:cNvPr id="3" name="Стрелка вниз 2"/>
          <p:cNvSpPr/>
          <p:nvPr/>
        </p:nvSpPr>
        <p:spPr>
          <a:xfrm>
            <a:off x="856488" y="0"/>
            <a:ext cx="5145024" cy="780288"/>
          </a:xfrm>
          <a:prstGeom prst="downArrow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для родителей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80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  <p:sp>
        <p:nvSpPr>
          <p:cNvPr id="3" name="Стрелка вниз 2"/>
          <p:cNvSpPr/>
          <p:nvPr/>
        </p:nvSpPr>
        <p:spPr>
          <a:xfrm>
            <a:off x="856488" y="0"/>
            <a:ext cx="5145024" cy="780288"/>
          </a:xfrm>
          <a:prstGeom prst="downArrow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для родителей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11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980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24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sp>
        <p:nvSpPr>
          <p:cNvPr id="3" name="Равнобедренный треугольник 2"/>
          <p:cNvSpPr/>
          <p:nvPr/>
        </p:nvSpPr>
        <p:spPr>
          <a:xfrm>
            <a:off x="765048" y="2255520"/>
            <a:ext cx="5788152" cy="2926080"/>
          </a:xfrm>
          <a:prstGeom prst="triangle">
            <a:avLst>
              <a:gd name="adj" fmla="val 51427"/>
            </a:avLst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 детям о зиме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179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536"/>
            <a:ext cx="6858000" cy="100035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307848" y="918615"/>
            <a:ext cx="6242304" cy="37856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Monotype Corsiva" pitchFamily="66" charset="0"/>
                <a:cs typeface="Times New Roman" pitchFamily="18" charset="0"/>
              </a:rPr>
              <a:t>«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Маленькие детки — маленькие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бедки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— гласит народная мудрость. Подрастающего ребёнка часто одолевают всевозможные страхи, печаль, гнев и раздражение. Что является причиной этого беспокойства? Как помочь своему ребёнку? Сегодня на вооружении родителей есть множество методов, помогающих решить проблемы ребёнка самым приятным для него способом. Один из главных таких способов —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арттерапия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(лечение искусством), составляющей которой является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метод, позволяющий работать с детьми и взрослыми через сказку.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1228" y="4695123"/>
            <a:ext cx="60228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dirty="0" smtClean="0">
                <a:solidFill>
                  <a:srgbClr val="C00000"/>
                </a:solidFill>
                <a:latin typeface="Monotype Corsiva" pitchFamily="66" charset="0"/>
              </a:rPr>
              <a:t>Что такое </a:t>
            </a:r>
            <a:r>
              <a:rPr lang="ru-RU" sz="3200" b="1" i="1" dirty="0" err="1" smtClean="0">
                <a:solidFill>
                  <a:srgbClr val="C00000"/>
                </a:solidFill>
                <a:latin typeface="Monotype Corsiva" pitchFamily="66" charset="0"/>
              </a:rPr>
              <a:t>сказкотерапия</a:t>
            </a:r>
            <a:r>
              <a:rPr lang="ru-RU" sz="3200" b="1" i="1" dirty="0" smtClean="0">
                <a:solidFill>
                  <a:srgbClr val="C00000"/>
                </a:solidFill>
                <a:latin typeface="Monotype Corsiva" pitchFamily="66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7848" y="21861"/>
            <a:ext cx="639622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Monotype Corsiva" pitchFamily="66" charset="0"/>
              </a:rPr>
              <a:t>Консультация психолога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Monotype Corsiva" pitchFamily="66" charset="0"/>
              </a:rPr>
              <a:t>(Сказкотерапия или сказочное лечение души)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7848" y="5412307"/>
            <a:ext cx="6242304" cy="40934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пожалуй, самый детский метод психологии, и, конечно, один из самых древних. Ведь ещё наши предки, занимаясь воспитанием детей, не спешили наказать провинившегося ребенка, а рассказывали ему сказку, из которой становился ясным смысл поступка. Зная, как сказка влияет на жизнь человека, можно очень многим помочь своему ребёнку. У него есть любимая сказка? Значит, эта сказка затрагивает очень важные для ребёнка вопросы. Сеансы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помогут вам понять, что привлекает ребенка в сюжете этой сказки, какой из героев нравится ему больше всех? </a:t>
            </a:r>
          </a:p>
        </p:txBody>
      </p:sp>
    </p:spTree>
    <p:extLst>
      <p:ext uri="{BB962C8B-B14F-4D97-AF65-F5344CB8AC3E}">
        <p14:creationId xmlns:p14="http://schemas.microsoft.com/office/powerpoint/2010/main" val="3418676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00035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332232" y="235863"/>
            <a:ext cx="6193536" cy="37856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временем пристрастие ребенка к сказке меняется, и это означает, что малыш растет, развивается и ставит перед собой новые жизненные вопросы. Сказки для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подбираются разные: народные, авторские, а также специально разработанные,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психокоррекционные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сказки, и многие другие. Можно предложить малышу сочинить сказку самостоятельно. Сочинение сказок ребёнком и для ребёнка — основа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Через сказку можно узнать о таких переживаниях детей, которые они сами толком не осознают, или стесняются обсуждать их со взрослыми.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сказкотерапия 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32" y="4021515"/>
            <a:ext cx="3857620" cy="2723480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295008" y="4021515"/>
            <a:ext cx="2125603" cy="3539430"/>
          </a:xfrm>
          <a:prstGeom prst="rect">
            <a:avLst/>
          </a:prstGeom>
          <a:solidFill>
            <a:schemeClr val="accent4"/>
          </a:solidFill>
          <a:ln w="762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3200" b="1" i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Monotype Corsiva" pitchFamily="66" charset="0"/>
              </a:rPr>
              <a:t>Как сочинить лечебную сказку?</a:t>
            </a:r>
          </a:p>
          <a:p>
            <a:pPr algn="just"/>
            <a:endParaRPr lang="ru-RU" sz="3200" b="1" i="1" dirty="0">
              <a:solidFill>
                <a:srgbClr val="C00000"/>
              </a:solidFill>
              <a:latin typeface="Monotype Corsiva" pitchFamily="66" charset="0"/>
            </a:endParaRPr>
          </a:p>
          <a:p>
            <a:pPr algn="just"/>
            <a:endParaRPr lang="ru-RU" sz="3200" b="1" i="1" dirty="0" smtClean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7216" y="6789216"/>
            <a:ext cx="6343567" cy="31700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 заметили, что у вашего ребёнка есть какая-то эмоциональная проблема (например, он раздражителен, груб, капризен или агрессивен), нужно придумать сказку, где герои, их похождения и подвиги будут помогать вашему малышу эту проблему решить. Сначала мы описываем героя, похожего на ребенка, показываем жизнь героя в сказке так, чтобы ребенок сам увидел сходство со своей жизнью (ведь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индивидуальные сказки для конкретного человека). </a:t>
            </a:r>
          </a:p>
        </p:txBody>
      </p:sp>
    </p:spTree>
    <p:extLst>
      <p:ext uri="{BB962C8B-B14F-4D97-AF65-F5344CB8AC3E}">
        <p14:creationId xmlns:p14="http://schemas.microsoft.com/office/powerpoint/2010/main" val="2851019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00035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4" name="Прямоугольник 3"/>
          <p:cNvSpPr/>
          <p:nvPr/>
        </p:nvSpPr>
        <p:spPr>
          <a:xfrm>
            <a:off x="512064" y="516785"/>
            <a:ext cx="6071616" cy="31700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выдуманный нами герой попадает в проблемную ситуацию, похожую на реальную ситуацию ребенка (он тоже чего-то боится, чувствует себя одиноким и. т.п.) и приписываем герою все переживания малыша (конечно, по сюжету должно появиться много возможностей и способов для преодоления этих препятствий). Потом, сказочный герой (а с ним и ребёнок) начинает искать выход из создавшегося положения и, конечно, находит его.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0040" y="7550557"/>
            <a:ext cx="6217920" cy="1631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Абсолютно всё, что нас окружает, может быть описано языком сказок. Если родители смогут правильно использовать все возможности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окажут своим детям неоценимую помощь. </a:t>
            </a:r>
          </a:p>
        </p:txBody>
      </p:sp>
      <p:pic>
        <p:nvPicPr>
          <p:cNvPr id="6" name="Рисунок 5" descr="сказкотерапия 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4" y="3772813"/>
            <a:ext cx="6005352" cy="369181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237458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  <p:pic>
        <p:nvPicPr>
          <p:cNvPr id="3" name="Рисунок 2" descr="ребенок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7" y="-1"/>
            <a:ext cx="2386085" cy="2499203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567208" y="252434"/>
            <a:ext cx="4101816" cy="28623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как часто  мы, родители  задаем себе вопрос: « Читать или не читать детям книги? Что принесет книга ребенку? Чему научит? Что запечатлеет в его необъятной, открытой, уязвимой душе. Кто встретится на пути?»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8224" y="2412568"/>
            <a:ext cx="6400800" cy="7448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взрослого в большей степени зависит и то, станет ли ребенок настоящим читателем или встреча с книгой в дошкольном детстве станет случайным, ничего не значащим эпизодом в его жизни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значение для читательской судьбы ребёнка имеет семейное чтение. Слушая чтение взрослого, рассматривая вместе с ним книжные иллюстрации, ребёнок активно думает, переживает за героев, предвосхищает события, устанавливает связи своего опыта с опытом других. Совместное чтение сближает взрослых и детей, стимулирует и наполняет содержанием редкие и радостные минуты духовного общения, воспитывает в ребёнке доброе и любящее сердце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 семейного чтения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очень важная часть в системе семейного воспитания. И не надо думать, что она уйдёт в прошлое потому, то есть телевизор, компьютер и прочие источники информации. Семейное чтение – это не способ получить информацию, это важнейший и лучший способ общения и ненавязчивого воспитания, которое и есть самое действенное. Родители через семейное чтение помогают привить интерес к чтению 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67208" y="85344"/>
            <a:ext cx="4150584" cy="7071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пробудить интерес к чтению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(советы родителям)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604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pic>
        <p:nvPicPr>
          <p:cNvPr id="3" name="Picture 3" descr="36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264" y="154815"/>
            <a:ext cx="3584448" cy="2624961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98976" y="1199190"/>
            <a:ext cx="2389632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Monotype Corsiva" pitchFamily="66" charset="0"/>
              </a:rPr>
              <a:t>10 причин 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Monotype Corsiva" pitchFamily="66" charset="0"/>
              </a:rPr>
              <a:t>для чтения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8496" y="2911179"/>
            <a:ext cx="6541007" cy="68634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Семейное чтение обладает поистине уникальными свойствами, способными создать теплую семейную атмосферу и успешную почву для развития личности ребенка.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для детей делает из них читателей в будущем. 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книги так хорошо написаны, что будут интересны даже для взрослых.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Иллюстрации в книгах обогащают детей, способствуют их творческому развитию.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 помогут вашим детям научиться размышлять и фантазировать.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тех пор, пока дети учатся читать, они будут считать Вас волшебником, создающим магию из слов.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вслух способствует развитию внимания у вашего ребенка.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создаете удивительные воспоминания о прекрасных семейных вечерах и о теплом общении  с ребенком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 способны привить детям ценности, которые они пронесут через всю жизнь.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Рано или поздно, вам обязательно скажут спасибо за умного и воспитанного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186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56" y="177714"/>
            <a:ext cx="6571487" cy="707886"/>
          </a:xfrm>
          <a:prstGeom prst="rect">
            <a:avLst/>
          </a:prstGeom>
          <a:solidFill>
            <a:schemeClr val="accent4"/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Monotype Corsiva" pitchFamily="66" charset="0"/>
              </a:rPr>
              <a:t>Занимательная страничка</a:t>
            </a:r>
          </a:p>
        </p:txBody>
      </p:sp>
    </p:spTree>
    <p:extLst>
      <p:ext uri="{BB962C8B-B14F-4D97-AF65-F5344CB8AC3E}">
        <p14:creationId xmlns:p14="http://schemas.microsoft.com/office/powerpoint/2010/main" val="194531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003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11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pic>
        <p:nvPicPr>
          <p:cNvPr id="4" name="Рисунок 3" descr="H:\ирина\Найди 12 отличий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4852416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" name="Рисунок 4" descr="H:\ирина\задание для детей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852416"/>
            <a:ext cx="6858000" cy="459638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7523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857999" cy="1008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56" y="0"/>
            <a:ext cx="6571487" cy="707886"/>
          </a:xfrm>
          <a:prstGeom prst="rect">
            <a:avLst/>
          </a:prstGeom>
          <a:solidFill>
            <a:schemeClr val="accent4"/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Monotype Corsiva" pitchFamily="66" charset="0"/>
              </a:rPr>
              <a:t>Из жизни нашего ДОУ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3255" y="707886"/>
            <a:ext cx="6571486" cy="48347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Мама – это целый мир!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Ежегодно в последнее воскресенье ноября в России отмечается День Матери.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 Это один из самых трепетных и милых праздников, который встречается. Мама – самый главный человек в нашей жизни! Каждый ребенок хочет, чтобы рядом с ним всегда была мама. Она открывает ребенку весь мир, дарит тепло и нежность. Даже представить трудно, насколько сильна любовь дитя к своей маме. И этот трепет заполняет всю душу и сердце.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 В знак любви и благодарности к самому родному человеку на земле - маме, человеку, который подарил жизнь, воспитанниками подготовительной группы изготовлены поздравительные открытки. </a:t>
            </a:r>
            <a:r>
              <a:rPr lang="ru-RU" sz="1600" b="1" dirty="0" smtClean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b="1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изготовления поделки нам потребовалась цветная бумага, картон, клей, салфетки и немного терпения. Наша открытка выполнялась в разной рукодельной технике: так нарядное платье – в технике оригами, цветы – вырезались по шаблону, сердечко украшено салфетками (кусочки салфетки скатывались в виде шарика). И вот что у нас получилось</a:t>
            </a:r>
            <a:r>
              <a:rPr lang="ru-RU" sz="1600" b="1" dirty="0" smtClean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" y="5669396"/>
            <a:ext cx="5888736" cy="4236604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128980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100833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Прямоугольник 2"/>
          <p:cNvSpPr/>
          <p:nvPr/>
        </p:nvSpPr>
        <p:spPr>
          <a:xfrm>
            <a:off x="249935" y="216455"/>
            <a:ext cx="6358126" cy="46065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эту память мы в ответе</a:t>
            </a:r>
          </a:p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целью воспитания патриотических чувств, любви к малой Родине, с детьми подготовительной группы воспитателем </a:t>
            </a:r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Логачевой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Н.В. был проведен «Урок мужества». Для них была подготовлена и показана презентация на тему «За память эту мы в ответе». Воспитанники узнали, что фашисты рвались к сердцу нашей Родины - к Москве. Но наш город Узловая стоял на их пути. Победа далась нелегко. 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Свыше восьми тысяч </a:t>
            </a:r>
            <a:r>
              <a:rPr lang="ru-RU" b="1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узловчан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воевали на фронтах Великой Отечественной. Более трех тысяч не вернулись домой.</a:t>
            </a:r>
            <a:endParaRPr lang="ru-RU" sz="16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14 декабря 1941 года навечно вписан в историю города, а светлая память о его защитниках навсегда останется в сердцах благодарных потомков. Мы, благодарные потомки, бережно и свято храним память о том времени. 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4527830"/>
            <a:ext cx="4309810" cy="5378170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979310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62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100833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32" y="5489789"/>
            <a:ext cx="6125733" cy="4379899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92608" y="474851"/>
            <a:ext cx="6327648" cy="4801314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Памяти Владимира Митрофановича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Женко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декабря 2020 года на 97-м году ушел из жизни заботливый отец, ветеран Великой Отечественной войны, заслуженный учитель школы РСФСР, Почетный гражданин города Узловая </a:t>
            </a:r>
            <a:r>
              <a:rPr lang="ru-RU" b="1" dirty="0" err="1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Женко</a:t>
            </a:r>
            <a:r>
              <a:rPr lang="ru-RU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Митрофанович.</a:t>
            </a:r>
          </a:p>
          <a:p>
            <a:pPr algn="just"/>
            <a:r>
              <a:rPr lang="ru-RU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 Всю свою жизнь он посвятил кропотливому труду на благо своей страны.</a:t>
            </a:r>
          </a:p>
          <a:p>
            <a:pPr algn="just"/>
            <a:r>
              <a:rPr lang="ru-RU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 В преддверии годовщины смерти Владимира Митрофановича воспитанники подготовительной группы вспоминали весь жизненный путь В.М. </a:t>
            </a:r>
            <a:r>
              <a:rPr lang="ru-RU" b="1" dirty="0" err="1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Женко</a:t>
            </a:r>
            <a:r>
              <a:rPr lang="ru-RU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его деятельность, награды, заслуги перед городом и районном.  Вспомнили и посмотрели видео, когда он приходил в гости к нам в детский сад, как воспитатели с детьми поздравляли его, каждый год, в День Победы. Почтили память Владимира Митрофановича минутой молчания.</a:t>
            </a:r>
            <a:endParaRPr lang="ru-RU" b="1" i="0" dirty="0">
              <a:solidFill>
                <a:srgbClr val="2E2E2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689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100833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Прямоугольник 2"/>
          <p:cNvSpPr/>
          <p:nvPr/>
        </p:nvSpPr>
        <p:spPr>
          <a:xfrm>
            <a:off x="368807" y="199267"/>
            <a:ext cx="6120384" cy="57246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2E2E2E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Новогодние игрушки.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2E2E2E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         </a:t>
            </a:r>
            <a:r>
              <a:rPr lang="ru-RU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Новый год - один из самых ярких и сказочных праздников, который отмечают во всем мире. Каждый из нас помнит о том, как в детстве мы ждали заветного часа, когда можно будет наряжать елку цветными шариками, стеклянными фигурками, конфетами.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 А приблизить этот заветный час в нашем ДОУ помогло совместное мероприятие по изготовлению новогодних игрушек с детьми старшей и подготовительной групп. Воспитанники вместе с воспитателем мастерили игрушки из бумаги и картона: шарики, звездочки, снеговиков, различные конусные поделки</a:t>
            </a:r>
            <a:r>
              <a:rPr lang="ru-RU" dirty="0" smtClean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 совместного труда оставил в детской </a:t>
            </a:r>
            <a:r>
              <a:rPr lang="ru-RU" dirty="0" smtClean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душе незабываемый</a:t>
            </a:r>
            <a:r>
              <a:rPr lang="ru-RU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след,  создал  особенное   предновогоднее </a:t>
            </a:r>
            <a:r>
              <a:rPr lang="ru-RU" dirty="0" smtClean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настроение. Дети</a:t>
            </a:r>
            <a:r>
              <a:rPr lang="ru-RU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очень довольны  и радуются тому, что самостоятельно или вместе с воспитателем занимаются   творческой деятельностью. И для детей, и для педагога это прекрасный повод провести свободное время вместе и получить от совместного творчества огромное удовольствие.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Ca6a4Ka_PC\Desktop\305_10_54_23_4ZSh-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28" y="6177272"/>
            <a:ext cx="2776982" cy="243028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5" name="Рисунок 4" descr="C:\Users\Ca6a4Ka_PC\Desktop\305_10_54_21_NLTL-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292" y="6177273"/>
            <a:ext cx="2903348" cy="243028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093" y="8189979"/>
            <a:ext cx="2958657" cy="17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29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100833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Прямоугольник 2"/>
          <p:cNvSpPr/>
          <p:nvPr/>
        </p:nvSpPr>
        <p:spPr>
          <a:xfrm>
            <a:off x="240791" y="232797"/>
            <a:ext cx="6376416" cy="40626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2E2E2E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Осторожно – тонкий лёд!»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Жизнь </a:t>
            </a:r>
            <a:r>
              <a:rPr lang="ru-RU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здоровье детей во многом зависит от </a:t>
            </a:r>
            <a:r>
              <a:rPr lang="ru-RU" dirty="0" smtClean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родителей и воспитателей. </a:t>
            </a:r>
            <a:r>
              <a:rPr lang="ru-RU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Поэтому именно они должны ознакомить детей с правилами безопасного поведения вблизи водных объектов.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  На этой недели ребята нашего детского сада посмотрели познавательный мультфильм «Осторожно, лёд!» и провели беседы о том, как вести себя на льду.  Также для ребят были проведены эстафеты «Помоги другу» и «Кто первый доплывёт</a:t>
            </a:r>
            <a:r>
              <a:rPr lang="ru-RU" dirty="0" smtClean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?».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Поэтому </a:t>
            </a:r>
            <a:r>
              <a:rPr lang="ru-RU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возникновении чрезвычайной ситуации необходимо срочно позвонить по телефону: 112 (все звонки бесплатны</a:t>
            </a:r>
            <a:r>
              <a:rPr lang="ru-RU" dirty="0" smtClean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Взрослые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не будьте равнодушными, пресекайте попытки выхода детей на лед, беспечность может обернуться трагедией!</a:t>
            </a:r>
          </a:p>
        </p:txBody>
      </p:sp>
      <p:pic>
        <p:nvPicPr>
          <p:cNvPr id="4" name="Рисунок 3" descr="C:\Users\Ca6a4Ka_PC\Desktop\305_10_33_07_SVF2-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8" y="4625780"/>
            <a:ext cx="5974082" cy="3774508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8" y="8455152"/>
            <a:ext cx="2745305" cy="1573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9" y="8499876"/>
            <a:ext cx="3166871" cy="158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412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7312"/>
            <a:ext cx="6857999" cy="100833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Прямоугольник 2"/>
          <p:cNvSpPr/>
          <p:nvPr/>
        </p:nvSpPr>
        <p:spPr>
          <a:xfrm>
            <a:off x="198119" y="216218"/>
            <a:ext cx="6461760" cy="37856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Путешествие в лабораторию чудес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2021 год – объявлен Годом науки и технологий. И это стало хорошим поводом для проведения в нашем детском саду различных мероприятий, которые способствовали привлечению внимания детей к научным открытиям и технологическим достижениям. </a:t>
            </a:r>
            <a:r>
              <a:rPr lang="ru-RU" dirty="0" smtClean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Наибольший </a:t>
            </a:r>
            <a:r>
              <a:rPr lang="ru-RU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интерес вызвали у наших воспитанников и педагогов проведение опытов.         2021 год – Год науки и технологий подходит к концу и финальным мероприятием в старшей группе стало увлекательное путешествие в «Лабораторию чудес», в которую пригласил ребят профессор наук </a:t>
            </a:r>
            <a:r>
              <a:rPr lang="ru-RU" dirty="0" err="1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Колбочкин</a:t>
            </a:r>
            <a:r>
              <a:rPr lang="ru-RU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где воспитателем </a:t>
            </a:r>
            <a:r>
              <a:rPr lang="ru-RU" dirty="0" err="1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Логачевой</a:t>
            </a:r>
            <a:r>
              <a:rPr lang="ru-RU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Н.В. проводились различные несложные и красочные опыты, в которых хорошо заметен результат.  </a:t>
            </a:r>
            <a:r>
              <a:rPr lang="ru-RU" dirty="0">
                <a:solidFill>
                  <a:srgbClr val="2E2E2E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        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 descr="C:\Users\Ca6a4Ka_PC\Desktop\305_12_28_18_CVpT-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" y="4189110"/>
            <a:ext cx="2898902" cy="217947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5" name="Рисунок 4" descr="C:\Users\Ca6a4Ka_PC\Desktop\305_12_28_17_MUht-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140" y="4247066"/>
            <a:ext cx="2981200" cy="212151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6" name="Рисунок 5" descr="C:\Users\Ca6a4Ka_PC\Desktop\305_12_28_17_J4E8-1 (1)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59" y="6786259"/>
            <a:ext cx="4658872" cy="2992459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740" y="6381527"/>
            <a:ext cx="2109596" cy="304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36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344"/>
            <a:ext cx="6857999" cy="100833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Прямоугольник 2"/>
          <p:cNvSpPr/>
          <p:nvPr/>
        </p:nvSpPr>
        <p:spPr>
          <a:xfrm>
            <a:off x="198119" y="292608"/>
            <a:ext cx="6461760" cy="6001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Новый год!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Новый год – самый любимый, добрый, сказочный праздник, который ждут в каждом доме, в каждой семье. Но никто так искренне не ждёт Новогоднего чуда, волшебных превращений и приключений, как наши дети. Именно поэтому в нашем детском саду к проведению новогодних утренников особое отношение.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 по </a:t>
            </a:r>
            <a:r>
              <a:rPr lang="ru-RU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29.12.2021 г. </a:t>
            </a:r>
            <a:r>
              <a:rPr lang="ru-RU" dirty="0" smtClean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всех возрастных группах прошли новогодние утренники.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новогодние представления </a:t>
            </a:r>
            <a:r>
              <a:rPr lang="ru-RU" dirty="0" smtClean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дети пришли нарядные</a:t>
            </a:r>
            <a:r>
              <a:rPr lang="ru-RU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весёлые в предвкушении праздника. </a:t>
            </a:r>
            <a:r>
              <a:rPr lang="ru-RU" dirty="0" smtClean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Сказочные </a:t>
            </a:r>
            <a:r>
              <a:rPr lang="ru-RU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герои увлекли детей в волшебный мир сказки. Дети смогли окунуться в праздничную атмосферу приключений, поучаствовать в интересных конкурсах. С появлением Деда Мороза начался настоящий праздник с песнями и танцами, хороводами вокруг ёлки. После представления дети читали стихи Деду Морозу и Снегурочке, фотографировались с персонажами, получали новогодние подарки.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время новогоднего представления царила атмосфера праздника, волшебства, чувствовался позитивный эмоциональный настрой воспитанников.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Ca6a4Ka_PC\Desktop\305_12_47_54_LClN-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86" y="6411469"/>
            <a:ext cx="3362198" cy="2471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Ca6a4Ka_PC\Desktop\305_16_44_09_m1ex-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24" y="6364897"/>
            <a:ext cx="2855975" cy="2471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снеговик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561964" y="7865730"/>
            <a:ext cx="2087640" cy="208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69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803"/>
            <a:ext cx="6857999" cy="100833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Рисунок 6" descr="C:\Users\Ca6a4Ka_PC\Desktop\305_16_54_10_J2iE-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4" y="5363587"/>
            <a:ext cx="4376928" cy="3243965"/>
          </a:xfrm>
          <a:prstGeom prst="rect">
            <a:avLst/>
          </a:prstGeom>
          <a:noFill/>
          <a:ln w="76200">
            <a:solidFill>
              <a:srgbClr val="FF99FF"/>
            </a:solidFill>
          </a:ln>
        </p:spPr>
      </p:pic>
      <p:pic>
        <p:nvPicPr>
          <p:cNvPr id="8" name="Рисунок 7" descr="Елочка новогодняя с Дедом морозом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599" y="6339347"/>
            <a:ext cx="3755136" cy="3454763"/>
          </a:xfrm>
          <a:prstGeom prst="rect">
            <a:avLst/>
          </a:prstGeom>
        </p:spPr>
      </p:pic>
      <p:pic>
        <p:nvPicPr>
          <p:cNvPr id="9" name="Рисунок 8" descr="шарики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735227" y="18763"/>
            <a:ext cx="2173379" cy="2108743"/>
          </a:xfrm>
          <a:prstGeom prst="rect">
            <a:avLst/>
          </a:prstGeom>
        </p:spPr>
      </p:pic>
      <p:pic>
        <p:nvPicPr>
          <p:cNvPr id="10" name="Рисунок 9" descr="шарики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736" y="-100278"/>
            <a:ext cx="2173379" cy="2108743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1840992" y="353568"/>
            <a:ext cx="3252875" cy="71956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Прощание с ёлочкой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9714" y="1371701"/>
            <a:ext cx="6461760" cy="36933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 Вот и закончились самые долгожданные, самые веселые и волшебные праздничные дни Нового года. В нашем детском саду уже стало традицией проводить развлечение 13 января на старый новый год «Прощание с елочкой».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 В МБУК "ЦКИД" МО ШАХТЕРСКОЕ состоялась театрализованная игровая программа «Прощание с ёлочкой» для детей нашего детского сада. Ребята вспомнили новогодние песни, танцы, поиграли в игры, Сказочные тролли и Дед Мороз попрощались с ёлочкой и "задули" её. Всё маленькие участники получили сладкие конфеты от Деда Мороза.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    Праздник яркий, богатый впечатлениями, незабываемый, полный волшебных звуков и красок, оставляет яркий след в душе ребенка.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4181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100833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Прямоугольник 2"/>
          <p:cNvSpPr/>
          <p:nvPr/>
        </p:nvSpPr>
        <p:spPr>
          <a:xfrm>
            <a:off x="134113" y="192981"/>
            <a:ext cx="6559296" cy="52629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FF99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Открытие Года народного искусства и культурного наследия.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год в России объявлен Годом народного искусства и культурного наследия. 14 января в нашем детском саду, прошло торжественное мероприятие, посвященное открытию Года народного искусства и культурного наследия народов России.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рассказывали стихи про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народных умельцев,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танцевали, водили хороводы, закрепили знания о различных видах росписи, музыкальных инструментах на которых играли наши предшественники.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помощью подобных мероприятий предоставляется отличная возможность приобщения детей к истокам русской народной культуры. Это очень важно в условиях современного времени, когда так не хватает добрых, гармоничных человеческих отношений, единения человека с природой и понимания особенностей и ценности русского национального характера.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нашим детям будет интересно культурное наследие родной страны, сохранится культура и быт великого русского народа!</a:t>
            </a:r>
          </a:p>
        </p:txBody>
      </p:sp>
      <p:pic>
        <p:nvPicPr>
          <p:cNvPr id="4" name="Рисунок 3" descr="C:\Users\Ca6a4Ka_PC\Desktop\305_10_34_45_S5m9-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" y="5648941"/>
            <a:ext cx="5230368" cy="4043699"/>
          </a:xfrm>
          <a:prstGeom prst="rect">
            <a:avLst/>
          </a:prstGeom>
          <a:noFill/>
          <a:ln w="76200">
            <a:solidFill>
              <a:srgbClr val="FF99FF"/>
            </a:solidFill>
          </a:ln>
        </p:spPr>
      </p:pic>
    </p:spTree>
    <p:extLst>
      <p:ext uri="{BB962C8B-B14F-4D97-AF65-F5344CB8AC3E}">
        <p14:creationId xmlns:p14="http://schemas.microsoft.com/office/powerpoint/2010/main" val="425638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92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344"/>
            <a:ext cx="6931344" cy="99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47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96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" y="0"/>
            <a:ext cx="683004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42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37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" y="0"/>
            <a:ext cx="6778272" cy="9906000"/>
          </a:xfrm>
          <a:prstGeom prst="rect">
            <a:avLst/>
          </a:prstGeom>
        </p:spPr>
      </p:pic>
      <p:sp>
        <p:nvSpPr>
          <p:cNvPr id="4" name="Стрелка вниз 3"/>
          <p:cNvSpPr/>
          <p:nvPr/>
        </p:nvSpPr>
        <p:spPr>
          <a:xfrm>
            <a:off x="2791968" y="780288"/>
            <a:ext cx="3560064" cy="1158240"/>
          </a:xfrm>
          <a:prstGeom prst="downArrow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Литературная страничка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книга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1648" y="0"/>
            <a:ext cx="1349485" cy="111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761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2513</Words>
  <Application>Microsoft Office PowerPoint</Application>
  <PresentationFormat>Лист A4 (210x297 мм)</PresentationFormat>
  <Paragraphs>124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Georgia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Evgeny Tarakanov</dc:creator>
  <cp:lastModifiedBy>Image&amp;Matros ®</cp:lastModifiedBy>
  <cp:revision>105</cp:revision>
  <dcterms:created xsi:type="dcterms:W3CDTF">2020-10-24T13:22:08Z</dcterms:created>
  <dcterms:modified xsi:type="dcterms:W3CDTF">2022-01-15T17:37:59Z</dcterms:modified>
</cp:coreProperties>
</file>