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2" r:id="rId3"/>
    <p:sldId id="257" r:id="rId4"/>
    <p:sldId id="275" r:id="rId5"/>
    <p:sldId id="293" r:id="rId6"/>
    <p:sldId id="294" r:id="rId7"/>
    <p:sldId id="258" r:id="rId8"/>
    <p:sldId id="295" r:id="rId9"/>
    <p:sldId id="284" r:id="rId10"/>
    <p:sldId id="266" r:id="rId11"/>
    <p:sldId id="285" r:id="rId12"/>
    <p:sldId id="296" r:id="rId13"/>
    <p:sldId id="286" r:id="rId14"/>
    <p:sldId id="287" r:id="rId15"/>
    <p:sldId id="288" r:id="rId16"/>
    <p:sldId id="289" r:id="rId17"/>
    <p:sldId id="290" r:id="rId18"/>
    <p:sldId id="291" r:id="rId19"/>
    <p:sldId id="297" r:id="rId20"/>
    <p:sldId id="298" r:id="rId21"/>
    <p:sldId id="299" r:id="rId22"/>
    <p:sldId id="300" r:id="rId23"/>
    <p:sldId id="301" r:id="rId24"/>
    <p:sldId id="302" r:id="rId25"/>
    <p:sldId id="303" r:id="rId26"/>
    <p:sldId id="304" r:id="rId27"/>
    <p:sldId id="305" r:id="rId28"/>
    <p:sldId id="306" r:id="rId29"/>
    <p:sldId id="307" r:id="rId30"/>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29FF"/>
    <a:srgbClr val="08B010"/>
    <a:srgbClr val="91E27E"/>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94660"/>
  </p:normalViewPr>
  <p:slideViewPr>
    <p:cSldViewPr snapToGrid="0">
      <p:cViewPr varScale="1">
        <p:scale>
          <a:sx n="47" d="100"/>
          <a:sy n="47" d="100"/>
        </p:scale>
        <p:origin x="-2376" y="-96"/>
      </p:cViewPr>
      <p:guideLst>
        <p:guide orient="horz" pos="3120"/>
        <p:guide pos="216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901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216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11523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404928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07569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94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72381" y="3618442"/>
            <a:ext cx="2901255"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471863" y="3618442"/>
            <a:ext cx="2915543"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81302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00891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42894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75267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F768655-BBA5-4090-A722-056D86B2BA0F}" type="datetimeFigureOut">
              <a:rPr lang="ru-RU" smtClean="0"/>
              <a:pPr/>
              <a:t>16.03.2023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24819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F768655-BBA5-4090-A722-056D86B2BA0F}" type="datetimeFigureOut">
              <a:rPr lang="ru-RU" smtClean="0"/>
              <a:pPr/>
              <a:t>16.03.2023</a:t>
            </a:fld>
            <a:endParaRPr lang="ru-R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153287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3168650" y="0"/>
            <a:ext cx="19050" cy="128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0" y="1307978"/>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187700" y="1282700"/>
            <a:ext cx="0" cy="96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0" y="2247900"/>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0" y="3091339"/>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0" y="7721914"/>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190500" y="1538387"/>
            <a:ext cx="3429000" cy="523220"/>
          </a:xfrm>
          <a:prstGeom prst="rect">
            <a:avLst/>
          </a:prstGeom>
        </p:spPr>
        <p:txBody>
          <a:bodyPr>
            <a:spAutoFit/>
          </a:bodyPr>
          <a:lstStyle/>
          <a:p>
            <a:r>
              <a:rPr lang="ru-RU" sz="1400" dirty="0" smtClean="0"/>
              <a:t>Газета основана: сентябрь</a:t>
            </a:r>
          </a:p>
          <a:p>
            <a:r>
              <a:rPr lang="ru-RU" sz="1400" dirty="0" smtClean="0"/>
              <a:t>2007 года</a:t>
            </a:r>
            <a:endParaRPr lang="ru-RU" sz="1400" dirty="0"/>
          </a:p>
        </p:txBody>
      </p:sp>
      <p:sp>
        <p:nvSpPr>
          <p:cNvPr id="19" name="Прямоугольник 18"/>
          <p:cNvSpPr/>
          <p:nvPr/>
        </p:nvSpPr>
        <p:spPr>
          <a:xfrm>
            <a:off x="3740149" y="1538387"/>
            <a:ext cx="3429000" cy="523220"/>
          </a:xfrm>
          <a:prstGeom prst="rect">
            <a:avLst/>
          </a:prstGeom>
        </p:spPr>
        <p:txBody>
          <a:bodyPr>
            <a:spAutoFit/>
          </a:bodyPr>
          <a:lstStyle/>
          <a:p>
            <a:r>
              <a:rPr lang="ru-RU" sz="1400" dirty="0" smtClean="0"/>
              <a:t>№ </a:t>
            </a:r>
            <a:r>
              <a:rPr lang="en-US" sz="1400" dirty="0" smtClean="0"/>
              <a:t>3</a:t>
            </a:r>
            <a:endParaRPr lang="ru-RU" sz="1400" dirty="0" smtClean="0"/>
          </a:p>
          <a:p>
            <a:r>
              <a:rPr lang="ru-RU" sz="1400" dirty="0" smtClean="0"/>
              <a:t>2022 – 2023 уч. год</a:t>
            </a:r>
            <a:endParaRPr lang="ru-RU" sz="1400" dirty="0"/>
          </a:p>
        </p:txBody>
      </p:sp>
      <p:sp>
        <p:nvSpPr>
          <p:cNvPr id="20" name="Прямоугольник 19"/>
          <p:cNvSpPr/>
          <p:nvPr/>
        </p:nvSpPr>
        <p:spPr>
          <a:xfrm>
            <a:off x="276225" y="2314575"/>
            <a:ext cx="6356350" cy="738664"/>
          </a:xfrm>
          <a:prstGeom prst="rect">
            <a:avLst/>
          </a:prstGeom>
        </p:spPr>
        <p:txBody>
          <a:bodyPr wrap="square">
            <a:spAutoFit/>
          </a:bodyPr>
          <a:lstStyle/>
          <a:p>
            <a:r>
              <a:rPr lang="ru-RU" sz="1400" dirty="0" smtClean="0"/>
              <a:t>Издание:</a:t>
            </a:r>
          </a:p>
          <a:p>
            <a:r>
              <a:rPr lang="ru-RU" sz="1400" dirty="0" smtClean="0"/>
              <a:t>Муниципальное казенное дошкольное образовательное учреждение детский</a:t>
            </a:r>
          </a:p>
          <a:p>
            <a:r>
              <a:rPr lang="ru-RU" sz="1400" dirty="0" smtClean="0"/>
              <a:t>сад № 3, </a:t>
            </a:r>
            <a:r>
              <a:rPr lang="ru-RU" sz="1400" dirty="0" err="1" smtClean="0"/>
              <a:t>Узловский</a:t>
            </a:r>
            <a:r>
              <a:rPr lang="ru-RU" sz="1400" dirty="0" smtClean="0"/>
              <a:t> р-н, п. Дубовка, ул. Пионерская, д. 24А, т-н: 7-14-57</a:t>
            </a:r>
            <a:endParaRPr lang="ru-RU" sz="1400" dirty="0"/>
          </a:p>
        </p:txBody>
      </p:sp>
      <p:sp>
        <p:nvSpPr>
          <p:cNvPr id="21" name="TextBox 20"/>
          <p:cNvSpPr txBox="1"/>
          <p:nvPr/>
        </p:nvSpPr>
        <p:spPr>
          <a:xfrm>
            <a:off x="3429000" y="296992"/>
            <a:ext cx="3178175" cy="719763"/>
          </a:xfrm>
          <a:prstGeom prst="rect">
            <a:avLst/>
          </a:prstGeom>
          <a:noFill/>
        </p:spPr>
        <p:txBody>
          <a:bodyPr wrap="none" rtlCol="0">
            <a:prstTxWarp prst="textPlain">
              <a:avLst/>
            </a:prstTxWarp>
            <a:spAutoFit/>
          </a:bodyPr>
          <a:lstStyle/>
          <a:p>
            <a:r>
              <a:rPr lang="ru-RU" sz="2800" b="1" dirty="0" smtClean="0">
                <a:solidFill>
                  <a:srgbClr val="08B010"/>
                </a:solidFill>
                <a:effectLst/>
                <a:latin typeface="Haettenschweiler" panose="020B0706040902060204" pitchFamily="34" charset="0"/>
              </a:rPr>
              <a:t>Диалог с семьей</a:t>
            </a:r>
            <a:endParaRPr lang="ru-RU" sz="2800" b="1" dirty="0">
              <a:solidFill>
                <a:srgbClr val="08B010"/>
              </a:solidFill>
              <a:effectLst/>
              <a:latin typeface="Haettenschweiler" panose="020B0706040902060204" pitchFamily="34" charset="0"/>
            </a:endParaRPr>
          </a:p>
        </p:txBody>
      </p:sp>
      <p:cxnSp>
        <p:nvCxnSpPr>
          <p:cNvPr id="22" name="Прямая соединительная линия 21"/>
          <p:cNvCxnSpPr/>
          <p:nvPr/>
        </p:nvCxnSpPr>
        <p:spPr>
          <a:xfrm flipV="1">
            <a:off x="0" y="4333259"/>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2502480" y="3213993"/>
            <a:ext cx="1370440" cy="338554"/>
          </a:xfrm>
          <a:prstGeom prst="rect">
            <a:avLst/>
          </a:prstGeom>
        </p:spPr>
        <p:txBody>
          <a:bodyPr wrap="none">
            <a:spAutoFit/>
          </a:bodyPr>
          <a:lstStyle/>
          <a:p>
            <a:r>
              <a:rPr lang="ru-RU" sz="1600" dirty="0" smtClean="0"/>
              <a:t>Тема номера:</a:t>
            </a:r>
            <a:endParaRPr lang="ru-RU" sz="1600" dirty="0"/>
          </a:p>
        </p:txBody>
      </p:sp>
      <p:sp>
        <p:nvSpPr>
          <p:cNvPr id="25" name="Прямоугольник 24"/>
          <p:cNvSpPr/>
          <p:nvPr/>
        </p:nvSpPr>
        <p:spPr>
          <a:xfrm>
            <a:off x="179629" y="4772665"/>
            <a:ext cx="2491388" cy="400110"/>
          </a:xfrm>
          <a:prstGeom prst="rect">
            <a:avLst/>
          </a:prstGeom>
        </p:spPr>
        <p:txBody>
          <a:bodyPr wrap="none">
            <a:spAutoFit/>
          </a:bodyPr>
          <a:lstStyle/>
          <a:p>
            <a:r>
              <a:rPr lang="ru-RU" dirty="0">
                <a:solidFill>
                  <a:srgbClr val="08B010"/>
                </a:solidFill>
                <a:latin typeface="Bahnschrift SemiCondensed" panose="020B0502040204020203" pitchFamily="34" charset="0"/>
              </a:rPr>
              <a:t>▸</a:t>
            </a:r>
            <a:r>
              <a:rPr lang="ru-RU" sz="2000" i="1" dirty="0" smtClean="0">
                <a:solidFill>
                  <a:srgbClr val="08B010"/>
                </a:solidFill>
                <a:latin typeface="Bahnschrift SemiCondensed" panose="020B0502040204020203" pitchFamily="34" charset="0"/>
              </a:rPr>
              <a:t>Содержание номера:</a:t>
            </a:r>
            <a:endParaRPr lang="ru-RU" sz="2000" i="1" dirty="0">
              <a:solidFill>
                <a:srgbClr val="08B010"/>
              </a:solidFill>
              <a:latin typeface="Bahnschrift SemiCondensed" panose="020B0502040204020203" pitchFamily="34" charset="0"/>
            </a:endParaRPr>
          </a:p>
        </p:txBody>
      </p:sp>
      <p:sp>
        <p:nvSpPr>
          <p:cNvPr id="29" name="TextBox 28"/>
          <p:cNvSpPr txBox="1"/>
          <p:nvPr/>
        </p:nvSpPr>
        <p:spPr>
          <a:xfrm>
            <a:off x="40276" y="5547436"/>
            <a:ext cx="2837765" cy="307777"/>
          </a:xfrm>
          <a:prstGeom prst="rect">
            <a:avLst/>
          </a:prstGeom>
          <a:noFill/>
        </p:spPr>
        <p:txBody>
          <a:bodyPr wrap="none" rtlCol="0">
            <a:spAutoFit/>
          </a:bodyPr>
          <a:lstStyle/>
          <a:p>
            <a:r>
              <a:rPr lang="ru-RU" sz="1400" dirty="0" smtClean="0"/>
              <a:t>Загадки  о здоровом образе жизни.</a:t>
            </a:r>
            <a:endParaRPr lang="ru-RU" sz="1400" dirty="0"/>
          </a:p>
        </p:txBody>
      </p:sp>
      <p:sp>
        <p:nvSpPr>
          <p:cNvPr id="31" name="TextBox 30"/>
          <p:cNvSpPr txBox="1"/>
          <p:nvPr/>
        </p:nvSpPr>
        <p:spPr>
          <a:xfrm>
            <a:off x="0" y="5822763"/>
            <a:ext cx="1535741" cy="307777"/>
          </a:xfrm>
          <a:prstGeom prst="rect">
            <a:avLst/>
          </a:prstGeom>
          <a:noFill/>
        </p:spPr>
        <p:txBody>
          <a:bodyPr wrap="none" rtlCol="0">
            <a:spAutoFit/>
          </a:bodyPr>
          <a:lstStyle/>
          <a:p>
            <a:r>
              <a:rPr lang="ru-RU" sz="1400" dirty="0" smtClean="0"/>
              <a:t> Умная страничка</a:t>
            </a:r>
            <a:endParaRPr lang="ru-RU" sz="1400" dirty="0"/>
          </a:p>
        </p:txBody>
      </p:sp>
      <p:sp>
        <p:nvSpPr>
          <p:cNvPr id="33" name="TextBox 32"/>
          <p:cNvSpPr txBox="1"/>
          <p:nvPr/>
        </p:nvSpPr>
        <p:spPr>
          <a:xfrm>
            <a:off x="40276" y="6067482"/>
            <a:ext cx="1224053" cy="307777"/>
          </a:xfrm>
          <a:prstGeom prst="rect">
            <a:avLst/>
          </a:prstGeom>
          <a:noFill/>
        </p:spPr>
        <p:txBody>
          <a:bodyPr wrap="none" rtlCol="0">
            <a:spAutoFit/>
          </a:bodyPr>
          <a:lstStyle/>
          <a:p>
            <a:r>
              <a:rPr lang="ru-RU" sz="1400" dirty="0" smtClean="0"/>
              <a:t> Говорят дети</a:t>
            </a:r>
            <a:endParaRPr lang="ru-RU" sz="1400" dirty="0"/>
          </a:p>
        </p:txBody>
      </p:sp>
      <p:sp>
        <p:nvSpPr>
          <p:cNvPr id="35" name="TextBox 34"/>
          <p:cNvSpPr txBox="1"/>
          <p:nvPr/>
        </p:nvSpPr>
        <p:spPr>
          <a:xfrm>
            <a:off x="22285" y="6326898"/>
            <a:ext cx="2013565" cy="307777"/>
          </a:xfrm>
          <a:prstGeom prst="rect">
            <a:avLst/>
          </a:prstGeom>
          <a:noFill/>
        </p:spPr>
        <p:txBody>
          <a:bodyPr wrap="none" rtlCol="0">
            <a:spAutoFit/>
          </a:bodyPr>
          <a:lstStyle/>
          <a:p>
            <a:r>
              <a:rPr lang="ru-RU" sz="1400" dirty="0" smtClean="0"/>
              <a:t> Из жизни нашего ДОУ</a:t>
            </a:r>
            <a:endParaRPr lang="ru-RU" sz="1400" dirty="0"/>
          </a:p>
        </p:txBody>
      </p:sp>
      <p:pic>
        <p:nvPicPr>
          <p:cNvPr id="36" name="Рисунок 35"/>
          <p:cNvPicPr>
            <a:picLocks noChangeAspect="1"/>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1" y="1"/>
            <a:ext cx="3187701" cy="1313746"/>
          </a:xfrm>
          <a:prstGeom prst="rect">
            <a:avLst/>
          </a:prstGeom>
        </p:spPr>
      </p:pic>
      <p:sp>
        <p:nvSpPr>
          <p:cNvPr id="38" name="Прямоугольник 37"/>
          <p:cNvSpPr/>
          <p:nvPr/>
        </p:nvSpPr>
        <p:spPr>
          <a:xfrm>
            <a:off x="4256633" y="7921501"/>
            <a:ext cx="6830467" cy="1815882"/>
          </a:xfrm>
          <a:prstGeom prst="rect">
            <a:avLst/>
          </a:prstGeom>
        </p:spPr>
        <p:txBody>
          <a:bodyPr wrap="square">
            <a:spAutoFit/>
          </a:bodyPr>
          <a:lstStyle/>
          <a:p>
            <a:r>
              <a:rPr lang="ru-RU" sz="1400" dirty="0" smtClean="0"/>
              <a:t>Редакционная коллегия</a:t>
            </a:r>
          </a:p>
          <a:p>
            <a:r>
              <a:rPr lang="ru-RU" sz="1400" dirty="0" smtClean="0"/>
              <a:t>Воспитатель: Тараканова</a:t>
            </a:r>
          </a:p>
          <a:p>
            <a:r>
              <a:rPr lang="ru-RU" sz="1400" dirty="0" smtClean="0"/>
              <a:t>Мария Викторовна</a:t>
            </a:r>
          </a:p>
          <a:p>
            <a:r>
              <a:rPr lang="ru-RU" sz="1400" dirty="0" smtClean="0"/>
              <a:t>Экспертный совет:</a:t>
            </a:r>
          </a:p>
          <a:p>
            <a:r>
              <a:rPr lang="ru-RU" sz="1400" dirty="0" err="1" smtClean="0"/>
              <a:t>Буцяк</a:t>
            </a:r>
            <a:r>
              <a:rPr lang="ru-RU" sz="1400" dirty="0" smtClean="0"/>
              <a:t> Нина Николаевна,</a:t>
            </a:r>
          </a:p>
          <a:p>
            <a:r>
              <a:rPr lang="ru-RU" sz="1400" dirty="0" smtClean="0"/>
              <a:t>заведующий ДОУ,</a:t>
            </a:r>
          </a:p>
          <a:p>
            <a:r>
              <a:rPr lang="ru-RU" sz="1400" dirty="0" smtClean="0"/>
              <a:t>Седова Екатерина Сергеевна,</a:t>
            </a:r>
          </a:p>
          <a:p>
            <a:r>
              <a:rPr lang="ru-RU" sz="1400" dirty="0" smtClean="0"/>
              <a:t>зам. заведующего по </a:t>
            </a:r>
            <a:r>
              <a:rPr lang="ru-RU" sz="1400" dirty="0" err="1" smtClean="0"/>
              <a:t>ВиМР</a:t>
            </a:r>
            <a:endParaRPr lang="ru-RU" sz="1400" dirty="0"/>
          </a:p>
        </p:txBody>
      </p:sp>
      <p:cxnSp>
        <p:nvCxnSpPr>
          <p:cNvPr id="39" name="Прямая соединительная линия 38"/>
          <p:cNvCxnSpPr/>
          <p:nvPr/>
        </p:nvCxnSpPr>
        <p:spPr>
          <a:xfrm>
            <a:off x="4120278" y="7740964"/>
            <a:ext cx="1" cy="2174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2845" y="3589812"/>
            <a:ext cx="6655155" cy="523220"/>
          </a:xfrm>
          <a:prstGeom prst="rect">
            <a:avLst/>
          </a:prstGeom>
          <a:noFill/>
        </p:spPr>
        <p:txBody>
          <a:bodyPr wrap="none" rtlCol="0">
            <a:spAutoFit/>
          </a:bodyPr>
          <a:lstStyle/>
          <a:p>
            <a:r>
              <a:rPr lang="ru-RU" sz="2800" dirty="0" smtClean="0"/>
              <a:t>Быть здоровым я хочу - пусть меня научат</a:t>
            </a:r>
            <a:endParaRPr lang="ru-RU" sz="2800" dirty="0">
              <a:solidFill>
                <a:schemeClr val="accent6">
                  <a:lumMod val="75000"/>
                </a:schemeClr>
              </a:solidFill>
            </a:endParaRPr>
          </a:p>
        </p:txBody>
      </p:sp>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7760013"/>
            <a:ext cx="4114801" cy="2145987"/>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807372" y="4346450"/>
            <a:ext cx="4077672" cy="3356413"/>
          </a:xfrm>
          <a:prstGeom prst="rect">
            <a:avLst/>
          </a:prstGeom>
        </p:spPr>
      </p:pic>
    </p:spTree>
    <p:extLst>
      <p:ext uri="{BB962C8B-B14F-4D97-AF65-F5344CB8AC3E}">
        <p14:creationId xmlns:p14="http://schemas.microsoft.com/office/powerpoint/2010/main" xmlns="" val="193211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Рисунок 6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8565" y="5167294"/>
            <a:ext cx="5620869" cy="3922917"/>
          </a:xfrm>
          <a:prstGeom prst="rect">
            <a:avLst/>
          </a:prstGeom>
        </p:spPr>
      </p:pic>
      <p:pic>
        <p:nvPicPr>
          <p:cNvPr id="61" name="Рисунок 6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3376" y="1940000"/>
            <a:ext cx="5446059" cy="3116094"/>
          </a:xfrm>
          <a:prstGeom prst="rect">
            <a:avLst/>
          </a:prstGeom>
        </p:spPr>
      </p:pic>
      <p:sp>
        <p:nvSpPr>
          <p:cNvPr id="4" name="TextBox 3"/>
          <p:cNvSpPr txBox="1"/>
          <p:nvPr/>
        </p:nvSpPr>
        <p:spPr>
          <a:xfrm>
            <a:off x="2209800" y="1478334"/>
            <a:ext cx="2115516" cy="461665"/>
          </a:xfrm>
          <a:prstGeom prst="rect">
            <a:avLst/>
          </a:prstGeom>
          <a:noFill/>
        </p:spPr>
        <p:txBody>
          <a:bodyPr wrap="none" rtlCol="0">
            <a:spAutoFit/>
          </a:bodyPr>
          <a:lstStyle/>
          <a:p>
            <a:r>
              <a:rPr lang="ru-RU" sz="2400" b="1" i="1" u="sng" dirty="0" smtClean="0"/>
              <a:t>Говорят дети</a:t>
            </a:r>
            <a:endParaRPr lang="ru-RU" sz="2400" b="1" i="1" u="sng" dirty="0"/>
          </a:p>
        </p:txBody>
      </p:sp>
      <p:sp>
        <p:nvSpPr>
          <p:cNvPr id="8" name="TextBox 7"/>
          <p:cNvSpPr txBox="1"/>
          <p:nvPr/>
        </p:nvSpPr>
        <p:spPr>
          <a:xfrm>
            <a:off x="1850949" y="113079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pic>
        <p:nvPicPr>
          <p:cNvPr id="2" name="Рисунок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24001" y="1524000"/>
            <a:ext cx="9906002" cy="6858001"/>
          </a:xfrm>
          <a:prstGeom prst="rect">
            <a:avLst/>
          </a:prstGeom>
        </p:spPr>
      </p:pic>
    </p:spTree>
    <p:extLst>
      <p:ext uri="{BB962C8B-B14F-4D97-AF65-F5344CB8AC3E}">
        <p14:creationId xmlns:p14="http://schemas.microsoft.com/office/powerpoint/2010/main" xmlns="" val="272990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9588" y="2151773"/>
            <a:ext cx="5513294" cy="6924991"/>
          </a:xfrm>
          <a:prstGeom prst="rect">
            <a:avLst/>
          </a:prstGeom>
        </p:spPr>
      </p:pic>
      <p:sp>
        <p:nvSpPr>
          <p:cNvPr id="57" name="TextBox 56"/>
          <p:cNvSpPr txBox="1"/>
          <p:nvPr/>
        </p:nvSpPr>
        <p:spPr>
          <a:xfrm>
            <a:off x="1850949" y="137645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3" name="TextBox 2"/>
          <p:cNvSpPr txBox="1"/>
          <p:nvPr/>
        </p:nvSpPr>
        <p:spPr>
          <a:xfrm>
            <a:off x="1850949" y="1628554"/>
            <a:ext cx="3899647" cy="523220"/>
          </a:xfrm>
          <a:prstGeom prst="rect">
            <a:avLst/>
          </a:prstGeom>
          <a:noFill/>
        </p:spPr>
        <p:txBody>
          <a:bodyPr wrap="square" rtlCol="0">
            <a:spAutoFit/>
          </a:bodyPr>
          <a:lstStyle/>
          <a:p>
            <a:r>
              <a:rPr lang="ru-RU" sz="2800" dirty="0" smtClean="0">
                <a:solidFill>
                  <a:schemeClr val="accent6">
                    <a:lumMod val="50000"/>
                  </a:schemeClr>
                </a:solidFill>
              </a:rPr>
              <a:t>Загадки</a:t>
            </a:r>
            <a:endParaRPr lang="ru-RU" sz="2800" dirty="0">
              <a:solidFill>
                <a:schemeClr val="accent6">
                  <a:lumMod val="50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spTree>
    <p:extLst>
      <p:ext uri="{BB962C8B-B14F-4D97-AF65-F5344CB8AC3E}">
        <p14:creationId xmlns:p14="http://schemas.microsoft.com/office/powerpoint/2010/main" xmlns="" val="245478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2694" y="1771777"/>
            <a:ext cx="5459506" cy="7654611"/>
          </a:xfrm>
          <a:prstGeom prst="rect">
            <a:avLst/>
          </a:prstGeom>
        </p:spPr>
      </p:pic>
      <p:sp>
        <p:nvSpPr>
          <p:cNvPr id="52" name="TextBox 51"/>
          <p:cNvSpPr txBox="1"/>
          <p:nvPr/>
        </p:nvSpPr>
        <p:spPr>
          <a:xfrm>
            <a:off x="1850949" y="103525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55" name="TextBox 54"/>
          <p:cNvSpPr txBox="1"/>
          <p:nvPr/>
        </p:nvSpPr>
        <p:spPr>
          <a:xfrm>
            <a:off x="1924965" y="1371667"/>
            <a:ext cx="3008068" cy="400110"/>
          </a:xfrm>
          <a:prstGeom prst="rect">
            <a:avLst/>
          </a:prstGeom>
          <a:noFill/>
        </p:spPr>
        <p:txBody>
          <a:bodyPr wrap="none" rtlCol="0">
            <a:spAutoFit/>
          </a:bodyPr>
          <a:lstStyle/>
          <a:p>
            <a:r>
              <a:rPr lang="ru-RU" sz="2000" b="1" i="1" u="sng" dirty="0" smtClean="0"/>
              <a:t>Самая умная страничка</a:t>
            </a:r>
            <a:endParaRPr lang="ru-RU" sz="2000" b="1" i="1" u="sng" dirty="0"/>
          </a:p>
        </p:txBody>
      </p:sp>
      <p:pic>
        <p:nvPicPr>
          <p:cNvPr id="56" name="Рисунок 5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1524002" y="1524002"/>
            <a:ext cx="9906001" cy="6858000"/>
          </a:xfrm>
          <a:prstGeom prst="rect">
            <a:avLst/>
          </a:prstGeom>
        </p:spPr>
      </p:pic>
    </p:spTree>
    <p:extLst>
      <p:ext uri="{BB962C8B-B14F-4D97-AF65-F5344CB8AC3E}">
        <p14:creationId xmlns:p14="http://schemas.microsoft.com/office/powerpoint/2010/main" xmlns="" val="734624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Рисунок 6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4742" y="6898341"/>
            <a:ext cx="2407023" cy="2259106"/>
          </a:xfrm>
          <a:prstGeom prst="rect">
            <a:avLst/>
          </a:prstGeom>
        </p:spPr>
      </p:pic>
      <p:pic>
        <p:nvPicPr>
          <p:cNvPr id="61" name="Рисунок 6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4742" y="3941430"/>
            <a:ext cx="5042646" cy="2845132"/>
          </a:xfrm>
          <a:prstGeom prst="rect">
            <a:avLst/>
          </a:prstGeom>
        </p:spPr>
      </p:pic>
      <p:pic>
        <p:nvPicPr>
          <p:cNvPr id="60" name="Рисунок 5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23128" y="6898341"/>
            <a:ext cx="2474259" cy="2380130"/>
          </a:xfrm>
          <a:prstGeom prst="rect">
            <a:avLst/>
          </a:prstGeom>
        </p:spPr>
      </p:pic>
      <p:sp>
        <p:nvSpPr>
          <p:cNvPr id="58" name="TextBox 57"/>
          <p:cNvSpPr txBox="1"/>
          <p:nvPr/>
        </p:nvSpPr>
        <p:spPr>
          <a:xfrm>
            <a:off x="1905541" y="110349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59" name="TextBox 58"/>
          <p:cNvSpPr txBox="1"/>
          <p:nvPr/>
        </p:nvSpPr>
        <p:spPr>
          <a:xfrm>
            <a:off x="2320757" y="1467203"/>
            <a:ext cx="1905843" cy="400110"/>
          </a:xfrm>
          <a:prstGeom prst="rect">
            <a:avLst/>
          </a:prstGeom>
          <a:noFill/>
        </p:spPr>
        <p:txBody>
          <a:bodyPr wrap="none" rtlCol="0">
            <a:spAutoFit/>
          </a:bodyPr>
          <a:lstStyle/>
          <a:p>
            <a:r>
              <a:rPr lang="ru-RU" sz="2000" b="1" i="1" u="sng" dirty="0" smtClean="0"/>
              <a:t>Из жизни ДОУ</a:t>
            </a:r>
            <a:endParaRPr lang="ru-RU" sz="2000" b="1" i="1" u="sng" dirty="0"/>
          </a:p>
        </p:txBody>
      </p:sp>
      <p:sp>
        <p:nvSpPr>
          <p:cNvPr id="3" name="Прямоугольник 2"/>
          <p:cNvSpPr/>
          <p:nvPr/>
        </p:nvSpPr>
        <p:spPr>
          <a:xfrm>
            <a:off x="1223682" y="1733302"/>
            <a:ext cx="5634318" cy="2862322"/>
          </a:xfrm>
          <a:prstGeom prst="rect">
            <a:avLst/>
          </a:prstGeom>
        </p:spPr>
        <p:txBody>
          <a:bodyPr wrap="square">
            <a:spAutoFit/>
          </a:bodyPr>
          <a:lstStyle/>
          <a:p>
            <a:r>
              <a:rPr lang="ru-RU" dirty="0">
                <a:solidFill>
                  <a:srgbClr val="2E2E2E"/>
                </a:solidFill>
                <a:latin typeface="Georgia" panose="02040502050405020303" pitchFamily="18" charset="0"/>
              </a:rPr>
              <a:t>Познавательная викторина «Самый умный – 2023» (отборочный этап в детском саду)</a:t>
            </a:r>
          </a:p>
          <a:p>
            <a:r>
              <a:rPr lang="ru-RU" dirty="0">
                <a:solidFill>
                  <a:srgbClr val="2E2E2E"/>
                </a:solidFill>
                <a:latin typeface="Georgia" panose="02040502050405020303" pitchFamily="18" charset="0"/>
              </a:rPr>
              <a:t>В детском саду  прошел отборочный этап районной познавательной викторины для детей старшего дошкольного возраста "Самый умный – 2023". В ходе викторины дети показали свои знания о городе Узловая, умение логически мыслить, размышлять, считать.</a:t>
            </a:r>
          </a:p>
          <a:p>
            <a:r>
              <a:rPr lang="ru-RU" dirty="0"/>
              <a:t/>
            </a:r>
            <a:br>
              <a:rPr lang="ru-RU" dirty="0"/>
            </a:br>
            <a:endParaRPr lang="ru-RU" dirty="0"/>
          </a:p>
        </p:txBody>
      </p:sp>
      <p:pic>
        <p:nvPicPr>
          <p:cNvPr id="4" name="Рисунок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1578470" y="1584513"/>
            <a:ext cx="10027027" cy="6858001"/>
          </a:xfrm>
          <a:prstGeom prst="rect">
            <a:avLst/>
          </a:prstGeom>
        </p:spPr>
      </p:pic>
    </p:spTree>
    <p:extLst>
      <p:ext uri="{BB962C8B-B14F-4D97-AF65-F5344CB8AC3E}">
        <p14:creationId xmlns:p14="http://schemas.microsoft.com/office/powerpoint/2010/main" xmlns="" val="3301033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7506" y="6010835"/>
            <a:ext cx="2635623" cy="29718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23129" y="5916705"/>
            <a:ext cx="2622177" cy="3065929"/>
          </a:xfrm>
          <a:prstGeom prst="rect">
            <a:avLst/>
          </a:prstGeom>
        </p:spPr>
      </p:pic>
      <p:sp>
        <p:nvSpPr>
          <p:cNvPr id="49" name="TextBox 48"/>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3" name="Прямоугольник 2"/>
          <p:cNvSpPr/>
          <p:nvPr/>
        </p:nvSpPr>
        <p:spPr>
          <a:xfrm>
            <a:off x="1344706" y="1462662"/>
            <a:ext cx="4329953" cy="4247317"/>
          </a:xfrm>
          <a:prstGeom prst="rect">
            <a:avLst/>
          </a:prstGeom>
        </p:spPr>
        <p:txBody>
          <a:bodyPr wrap="square">
            <a:spAutoFit/>
          </a:bodyPr>
          <a:lstStyle/>
          <a:p>
            <a:r>
              <a:rPr lang="ru-RU" dirty="0">
                <a:solidFill>
                  <a:srgbClr val="2E2E2E"/>
                </a:solidFill>
                <a:latin typeface="Georgia" panose="02040502050405020303" pitchFamily="18" charset="0"/>
              </a:rPr>
              <a:t>Блокада глазами детей</a:t>
            </a:r>
          </a:p>
          <a:p>
            <a:r>
              <a:rPr lang="ru-RU" dirty="0">
                <a:solidFill>
                  <a:srgbClr val="2E2E2E"/>
                </a:solidFill>
                <a:latin typeface="Georgia" panose="02040502050405020303" pitchFamily="18" charset="0"/>
              </a:rPr>
              <a:t>Друг, товарищ, там, за Ленинградом,</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Ты мой голос слышал за кольцом,</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Дай мне руку! Прорвана блокада.</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Сердце к сердцу – посмотри в лицо.</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Кровь друзей, взывавшая к отмщенью,</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На полотнах полковых знамен.</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На века убийцам нет прощенья.</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Прорвана блокада. Мы идем!</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Мы сегодня снова наступаем,</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Никогда не повернем назад...</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Мой сынишка ленинградец спит, не зная,</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Как сегодня счастлив Ленинград.</a:t>
            </a:r>
            <a:endParaRPr lang="ru-RU" b="0" i="0" dirty="0">
              <a:solidFill>
                <a:srgbClr val="2E2E2E"/>
              </a:solidFill>
              <a:effectLst/>
              <a:latin typeface="Georgia" panose="02040502050405020303"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483661" y="1483656"/>
            <a:ext cx="9906002" cy="6938683"/>
          </a:xfrm>
          <a:prstGeom prst="rect">
            <a:avLst/>
          </a:prstGeom>
        </p:spPr>
      </p:pic>
    </p:spTree>
    <p:extLst>
      <p:ext uri="{BB962C8B-B14F-4D97-AF65-F5344CB8AC3E}">
        <p14:creationId xmlns:p14="http://schemas.microsoft.com/office/powerpoint/2010/main" xmlns="" val="37488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472453" y="1472451"/>
            <a:ext cx="9906002" cy="696109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5617" y="3451484"/>
            <a:ext cx="3015505" cy="16287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6055" y="6965997"/>
            <a:ext cx="1757081" cy="2083874"/>
          </a:xfrm>
          <a:prstGeom prst="rect">
            <a:avLst/>
          </a:prstGeom>
        </p:spPr>
      </p:pic>
      <p:pic>
        <p:nvPicPr>
          <p:cNvPr id="59" name="Рисунок 5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82485" y="3439363"/>
            <a:ext cx="1905000" cy="1628775"/>
          </a:xfrm>
          <a:prstGeom prst="rect">
            <a:avLst/>
          </a:prstGeom>
        </p:spPr>
      </p:pic>
      <p:pic>
        <p:nvPicPr>
          <p:cNvPr id="61" name="Рисунок 6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457450" y="5130050"/>
            <a:ext cx="1905000" cy="1400175"/>
          </a:xfrm>
          <a:prstGeom prst="rect">
            <a:avLst/>
          </a:prstGeom>
        </p:spPr>
      </p:pic>
      <p:pic>
        <p:nvPicPr>
          <p:cNvPr id="62" name="Рисунок 6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462185" y="5068138"/>
            <a:ext cx="1905000" cy="1524000"/>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541495" y="6938683"/>
            <a:ext cx="3697941" cy="2285999"/>
          </a:xfrm>
          <a:prstGeom prst="rect">
            <a:avLst/>
          </a:prstGeom>
        </p:spPr>
      </p:pic>
      <p:sp>
        <p:nvSpPr>
          <p:cNvPr id="48" name="TextBox 47"/>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3" name="Прямоугольник 2"/>
          <p:cNvSpPr/>
          <p:nvPr/>
        </p:nvSpPr>
        <p:spPr>
          <a:xfrm>
            <a:off x="1573306" y="1462662"/>
            <a:ext cx="4666130" cy="2585323"/>
          </a:xfrm>
          <a:prstGeom prst="rect">
            <a:avLst/>
          </a:prstGeom>
        </p:spPr>
        <p:txBody>
          <a:bodyPr wrap="square">
            <a:spAutoFit/>
          </a:bodyPr>
          <a:lstStyle/>
          <a:p>
            <a:r>
              <a:rPr lang="ru-RU">
                <a:solidFill>
                  <a:srgbClr val="2E2E2E"/>
                </a:solidFill>
                <a:latin typeface="Georgia" panose="02040502050405020303" pitchFamily="18" charset="0"/>
              </a:rPr>
              <a:t>Площадка успешности – 2023</a:t>
            </a:r>
          </a:p>
          <a:p>
            <a:r>
              <a:rPr lang="ru-RU" dirty="0">
                <a:solidFill>
                  <a:srgbClr val="2E2E2E"/>
                </a:solidFill>
                <a:latin typeface="Georgia" panose="02040502050405020303" pitchFamily="18" charset="0"/>
              </a:rPr>
              <a:t>В ежегодной районной выставке педагогического мастерства «Площадка успешности – 2023», посвященной 150-летнему юбилею города Узловая, приняли участие педагоги нашего детского сада. </a:t>
            </a:r>
          </a:p>
          <a:p>
            <a:r>
              <a:rPr lang="ru-RU" dirty="0"/>
              <a:t/>
            </a:r>
            <a:br>
              <a:rPr lang="ru-RU" dirty="0"/>
            </a:br>
            <a:endParaRPr lang="ru-RU" dirty="0"/>
          </a:p>
        </p:txBody>
      </p:sp>
      <p:pic>
        <p:nvPicPr>
          <p:cNvPr id="60" name="Рисунок 5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95617" y="5130050"/>
            <a:ext cx="1597959" cy="1462088"/>
          </a:xfrm>
          <a:prstGeom prst="rect">
            <a:avLst/>
          </a:prstGeom>
        </p:spPr>
      </p:pic>
    </p:spTree>
    <p:extLst>
      <p:ext uri="{BB962C8B-B14F-4D97-AF65-F5344CB8AC3E}">
        <p14:creationId xmlns:p14="http://schemas.microsoft.com/office/powerpoint/2010/main" xmlns="" val="3496052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32212" y="7667297"/>
            <a:ext cx="2528619" cy="14287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15410" y="5986976"/>
            <a:ext cx="2688013" cy="168032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sp>
        <p:nvSpPr>
          <p:cNvPr id="33" name="TextBox 32"/>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3" name="Прямоугольник 2"/>
          <p:cNvSpPr/>
          <p:nvPr/>
        </p:nvSpPr>
        <p:spPr>
          <a:xfrm>
            <a:off x="779929" y="1462662"/>
            <a:ext cx="5405718" cy="4524315"/>
          </a:xfrm>
          <a:prstGeom prst="rect">
            <a:avLst/>
          </a:prstGeom>
        </p:spPr>
        <p:txBody>
          <a:bodyPr wrap="square">
            <a:spAutoFit/>
          </a:bodyPr>
          <a:lstStyle/>
          <a:p>
            <a:r>
              <a:rPr lang="ru-RU" sz="1600" dirty="0">
                <a:solidFill>
                  <a:srgbClr val="2E2E2E"/>
                </a:solidFill>
                <a:latin typeface="Georgia" panose="02040502050405020303" pitchFamily="18" charset="0"/>
              </a:rPr>
              <a:t>Открытие Года педагога и наставника.</a:t>
            </a:r>
          </a:p>
          <a:p>
            <a:r>
              <a:rPr lang="ru-RU" sz="1600" dirty="0">
                <a:solidFill>
                  <a:srgbClr val="2E2E2E"/>
                </a:solidFill>
                <a:latin typeface="Georgia" panose="02040502050405020303" pitchFamily="18" charset="0"/>
              </a:rPr>
              <a:t>Президент России </a:t>
            </a:r>
            <a:r>
              <a:rPr lang="ru-RU" sz="1600" dirty="0" err="1">
                <a:solidFill>
                  <a:srgbClr val="2E2E2E"/>
                </a:solidFill>
                <a:latin typeface="Georgia" panose="02040502050405020303" pitchFamily="18" charset="0"/>
              </a:rPr>
              <a:t>В.В.Путин</a:t>
            </a:r>
            <a:r>
              <a:rPr lang="ru-RU" sz="1600" dirty="0">
                <a:solidFill>
                  <a:srgbClr val="2E2E2E"/>
                </a:solidFill>
                <a:latin typeface="Georgia" panose="02040502050405020303" pitchFamily="18" charset="0"/>
              </a:rPr>
              <a:t> Указом от 27 июня 2022 г. N 401 объявил 2023 год  </a:t>
            </a:r>
            <a:r>
              <a:rPr lang="ru-RU" sz="1600" i="1" dirty="0">
                <a:solidFill>
                  <a:srgbClr val="2E2E2E"/>
                </a:solidFill>
                <a:latin typeface="Georgia" panose="02040502050405020303" pitchFamily="18" charset="0"/>
              </a:rPr>
              <a:t>Годом педагога и наставника</a:t>
            </a:r>
            <a:r>
              <a:rPr lang="ru-RU" sz="1600" dirty="0">
                <a:solidFill>
                  <a:srgbClr val="2E2E2E"/>
                </a:solidFill>
                <a:latin typeface="Georgia" panose="02040502050405020303" pitchFamily="18" charset="0"/>
              </a:rPr>
              <a:t>.</a:t>
            </a:r>
          </a:p>
          <a:p>
            <a:r>
              <a:rPr lang="ru-RU" sz="1600" dirty="0">
                <a:solidFill>
                  <a:srgbClr val="2E2E2E"/>
                </a:solidFill>
                <a:latin typeface="Georgia" panose="02040502050405020303" pitchFamily="18" charset="0"/>
              </a:rPr>
              <a:t>          17 января в МКДОУ д/с №3 торжественно стартовал  год </a:t>
            </a:r>
            <a:r>
              <a:rPr lang="ru-RU" sz="1600" i="1" dirty="0">
                <a:solidFill>
                  <a:srgbClr val="2E2E2E"/>
                </a:solidFill>
                <a:latin typeface="Georgia" panose="02040502050405020303" pitchFamily="18" charset="0"/>
              </a:rPr>
              <a:t>педагога и наставника.</a:t>
            </a:r>
            <a:endParaRPr lang="ru-RU" sz="1600" dirty="0">
              <a:solidFill>
                <a:srgbClr val="2E2E2E"/>
              </a:solidFill>
              <a:latin typeface="Georgia" panose="02040502050405020303" pitchFamily="18" charset="0"/>
            </a:endParaRPr>
          </a:p>
          <a:p>
            <a:r>
              <a:rPr lang="ru-RU" sz="1600" dirty="0">
                <a:solidFill>
                  <a:srgbClr val="2E2E2E"/>
                </a:solidFill>
                <a:latin typeface="Georgia" panose="02040502050405020303" pitchFamily="18" charset="0"/>
              </a:rPr>
              <a:t>         Профессия наша уникальна, она заставляет нас учиться на протяжении всего профессионального пути. Любой, кто перестает учиться, стареет, и не важно, сколько ему лет двадцать или восемьдесят. Любой, кто продолжает учиться, остается молодым. Существует два метода обучения, </a:t>
            </a:r>
            <a:r>
              <a:rPr lang="ru-RU" sz="1600" i="1" dirty="0">
                <a:solidFill>
                  <a:srgbClr val="2E2E2E"/>
                </a:solidFill>
                <a:latin typeface="Georgia" panose="02040502050405020303" pitchFamily="18" charset="0"/>
              </a:rPr>
              <a:t>первый </a:t>
            </a:r>
            <a:r>
              <a:rPr lang="ru-RU" sz="1600" dirty="0">
                <a:solidFill>
                  <a:srgbClr val="2E2E2E"/>
                </a:solidFill>
                <a:latin typeface="Georgia" panose="02040502050405020303" pitchFamily="18" charset="0"/>
              </a:rPr>
              <a:t>- через подражание и повторение, и он самый простой, </a:t>
            </a:r>
            <a:r>
              <a:rPr lang="ru-RU" sz="1600" i="1" dirty="0">
                <a:solidFill>
                  <a:srgbClr val="2E2E2E"/>
                </a:solidFill>
                <a:latin typeface="Georgia" panose="02040502050405020303" pitchFamily="18" charset="0"/>
              </a:rPr>
              <a:t>второй </a:t>
            </a:r>
            <a:r>
              <a:rPr lang="ru-RU" sz="1600" dirty="0">
                <a:solidFill>
                  <a:srgbClr val="2E2E2E"/>
                </a:solidFill>
                <a:latin typeface="Georgia" panose="02040502050405020303" pitchFamily="18" charset="0"/>
              </a:rPr>
              <a:t>- через опыт, и он самый сложный, тернистый, но эффективный. И только вместе, сообща мы можем достичь высоких результатов, преодолеть любые трудности, решить любые проблемы, стать профессионалом своего дела.</a:t>
            </a:r>
            <a:endParaRPr lang="ru-RU" sz="1600" b="0" i="0" dirty="0">
              <a:solidFill>
                <a:srgbClr val="2E2E2E"/>
              </a:solidFill>
              <a:effectLst/>
              <a:latin typeface="Georgia" panose="02040502050405020303" pitchFamily="18" charset="0"/>
            </a:endParaRPr>
          </a:p>
        </p:txBody>
      </p:sp>
      <p:pic>
        <p:nvPicPr>
          <p:cNvPr id="4" name="Рисунок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97568" y="5986977"/>
            <a:ext cx="2435618" cy="1680321"/>
          </a:xfrm>
          <a:prstGeom prst="rect">
            <a:avLst/>
          </a:prstGeom>
        </p:spPr>
      </p:pic>
    </p:spTree>
    <p:extLst>
      <p:ext uri="{BB962C8B-B14F-4D97-AF65-F5344CB8AC3E}">
        <p14:creationId xmlns:p14="http://schemas.microsoft.com/office/powerpoint/2010/main" xmlns="" val="129583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580030" y="1580030"/>
            <a:ext cx="10018062" cy="685800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6961" y="6595634"/>
            <a:ext cx="4551680" cy="2601446"/>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02080" y="3724835"/>
            <a:ext cx="4348480" cy="2783541"/>
          </a:xfrm>
          <a:prstGeom prst="rect">
            <a:avLst/>
          </a:prstGeom>
        </p:spPr>
      </p:pic>
      <p:sp>
        <p:nvSpPr>
          <p:cNvPr id="58" name="TextBox 57"/>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3" name="Прямоугольник 2"/>
          <p:cNvSpPr/>
          <p:nvPr/>
        </p:nvSpPr>
        <p:spPr>
          <a:xfrm>
            <a:off x="1048871" y="1462662"/>
            <a:ext cx="4679576" cy="2585323"/>
          </a:xfrm>
          <a:prstGeom prst="rect">
            <a:avLst/>
          </a:prstGeom>
        </p:spPr>
        <p:txBody>
          <a:bodyPr wrap="square">
            <a:spAutoFit/>
          </a:bodyPr>
          <a:lstStyle/>
          <a:p>
            <a:r>
              <a:rPr lang="ru-RU" dirty="0">
                <a:solidFill>
                  <a:srgbClr val="2E2E2E"/>
                </a:solidFill>
                <a:latin typeface="Georgia" panose="02040502050405020303" pitchFamily="18" charset="0"/>
              </a:rPr>
              <a:t>Как жила и развивалась Узловая.</a:t>
            </a:r>
          </a:p>
          <a:p>
            <a:r>
              <a:rPr lang="ru-RU" dirty="0">
                <a:solidFill>
                  <a:srgbClr val="2E2E2E"/>
                </a:solidFill>
                <a:latin typeface="Georgia" panose="02040502050405020303" pitchFamily="18" charset="0"/>
              </a:rPr>
              <a:t>В этом году своё 150-летие отмечает город воинской доблести, наша малая РОДИНА, город Узловая. В честь этого события воспитатель старшей группы, Максимова С.В., познакомила детей с историей города «Все о тебе, любимый город!»</a:t>
            </a:r>
          </a:p>
          <a:p>
            <a:endParaRPr lang="ru-RU" b="0" i="0" dirty="0">
              <a:solidFill>
                <a:srgbClr val="2E2E2E"/>
              </a:solidFill>
              <a:effectLst/>
              <a:latin typeface="Georgia" panose="02040502050405020303" pitchFamily="18" charset="0"/>
            </a:endParaRPr>
          </a:p>
        </p:txBody>
      </p:sp>
    </p:spTree>
    <p:extLst>
      <p:ext uri="{BB962C8B-B14F-4D97-AF65-F5344CB8AC3E}">
        <p14:creationId xmlns:p14="http://schemas.microsoft.com/office/powerpoint/2010/main" xmlns="" val="374378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905541" y="110349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3" name="Прямоугольник 2"/>
          <p:cNvSpPr/>
          <p:nvPr/>
        </p:nvSpPr>
        <p:spPr>
          <a:xfrm>
            <a:off x="961464" y="1503606"/>
            <a:ext cx="4632512" cy="1754326"/>
          </a:xfrm>
          <a:prstGeom prst="rect">
            <a:avLst/>
          </a:prstGeom>
        </p:spPr>
        <p:txBody>
          <a:bodyPr wrap="square">
            <a:spAutoFit/>
          </a:bodyPr>
          <a:lstStyle/>
          <a:p>
            <a:r>
              <a:rPr lang="ru-RU">
                <a:solidFill>
                  <a:srgbClr val="2E2E2E"/>
                </a:solidFill>
                <a:latin typeface="Georgia" panose="02040502050405020303" pitchFamily="18" charset="0"/>
              </a:rPr>
              <a:t>Пушкин – это красота!</a:t>
            </a:r>
          </a:p>
          <a:p>
            <a:r>
              <a:rPr lang="ru-RU" dirty="0">
                <a:solidFill>
                  <a:srgbClr val="2E2E2E"/>
                </a:solidFill>
                <a:latin typeface="Georgia" panose="02040502050405020303" pitchFamily="18" charset="0"/>
              </a:rPr>
              <a:t>Пушкин – это доброта!</a:t>
            </a:r>
          </a:p>
          <a:p>
            <a:r>
              <a:rPr lang="ru-RU" dirty="0">
                <a:solidFill>
                  <a:srgbClr val="2E2E2E"/>
                </a:solidFill>
                <a:latin typeface="Georgia" panose="02040502050405020303" pitchFamily="18" charset="0"/>
              </a:rPr>
              <a:t>Чтобы лучше было жить,</a:t>
            </a:r>
          </a:p>
          <a:p>
            <a:r>
              <a:rPr lang="ru-RU" dirty="0">
                <a:solidFill>
                  <a:srgbClr val="2E2E2E"/>
                </a:solidFill>
                <a:latin typeface="Georgia" panose="02040502050405020303" pitchFamily="18" charset="0"/>
              </a:rPr>
              <a:t>Надо с Пушкиным дружить!</a:t>
            </a:r>
          </a:p>
          <a:p>
            <a:r>
              <a:rPr lang="ru-RU" dirty="0">
                <a:solidFill>
                  <a:srgbClr val="2E2E2E"/>
                </a:solidFill>
                <a:latin typeface="Georgia" panose="02040502050405020303" pitchFamily="18" charset="0"/>
              </a:rPr>
              <a:t> </a:t>
            </a:r>
          </a:p>
          <a:p>
            <a:r>
              <a:rPr lang="ru-RU" dirty="0">
                <a:solidFill>
                  <a:srgbClr val="2E2E2E"/>
                </a:solidFill>
                <a:latin typeface="Georgia" panose="02040502050405020303" pitchFamily="18" charset="0"/>
              </a:rPr>
              <a:t>День памяти </a:t>
            </a:r>
            <a:r>
              <a:rPr lang="ru-RU" dirty="0" err="1">
                <a:solidFill>
                  <a:srgbClr val="2E2E2E"/>
                </a:solidFill>
                <a:latin typeface="Georgia" panose="02040502050405020303" pitchFamily="18" charset="0"/>
              </a:rPr>
              <a:t>А.С.Пушкина</a:t>
            </a:r>
            <a:r>
              <a:rPr lang="ru-RU" dirty="0">
                <a:solidFill>
                  <a:srgbClr val="2E2E2E"/>
                </a:solidFill>
                <a:latin typeface="Georgia" panose="02040502050405020303" pitchFamily="18" charset="0"/>
              </a:rPr>
              <a:t>.</a:t>
            </a:r>
            <a:endParaRPr lang="ru-RU" b="0" i="0" dirty="0">
              <a:solidFill>
                <a:srgbClr val="2E2E2E"/>
              </a:solidFill>
              <a:effectLst/>
              <a:latin typeface="Georgia" panose="02040502050405020303" pitchFamily="18" charset="0"/>
            </a:endParaRPr>
          </a:p>
        </p:txBody>
      </p:sp>
      <p:sp>
        <p:nvSpPr>
          <p:cNvPr id="4" name="Прямоугольник 3"/>
          <p:cNvSpPr/>
          <p:nvPr/>
        </p:nvSpPr>
        <p:spPr>
          <a:xfrm>
            <a:off x="806823" y="3257932"/>
            <a:ext cx="5230906" cy="2031325"/>
          </a:xfrm>
          <a:prstGeom prst="rect">
            <a:avLst/>
          </a:prstGeom>
        </p:spPr>
        <p:txBody>
          <a:bodyPr wrap="square">
            <a:spAutoFit/>
          </a:bodyPr>
          <a:lstStyle/>
          <a:p>
            <a:r>
              <a:rPr lang="ru-RU" dirty="0">
                <a:solidFill>
                  <a:srgbClr val="2E2E2E"/>
                </a:solidFill>
                <a:latin typeface="Georgia" panose="02040502050405020303" pitchFamily="18" charset="0"/>
              </a:rPr>
              <a:t>  В детском саду велась большая предварительная работа, которая включала в себя изучение творчества А.С. Пушкина - беседы о детских годах поэта, о его семье, местах, где он жил, учился, детям читали сказки, стихи великого поэта, воспитанники рисовали любимых героев.</a:t>
            </a:r>
            <a:endParaRPr lang="ru-RU" dirty="0"/>
          </a:p>
        </p:txBody>
      </p:sp>
      <p:sp>
        <p:nvSpPr>
          <p:cNvPr id="5" name="Прямоугольник 4"/>
          <p:cNvSpPr/>
          <p:nvPr/>
        </p:nvSpPr>
        <p:spPr>
          <a:xfrm>
            <a:off x="574861" y="5181681"/>
            <a:ext cx="5694830" cy="2308324"/>
          </a:xfrm>
          <a:prstGeom prst="rect">
            <a:avLst/>
          </a:prstGeom>
        </p:spPr>
        <p:txBody>
          <a:bodyPr wrap="square">
            <a:spAutoFit/>
          </a:bodyPr>
          <a:lstStyle/>
          <a:p>
            <a:r>
              <a:rPr lang="ru-RU" dirty="0">
                <a:solidFill>
                  <a:srgbClr val="2E2E2E"/>
                </a:solidFill>
                <a:latin typeface="Georgia" panose="02040502050405020303" pitchFamily="18" charset="0"/>
              </a:rPr>
              <a:t>        Мы надеемся, что в последующем А.С. Пушкин будет любимым поэтом нашей детворы, ведь сказки </a:t>
            </a:r>
            <a:r>
              <a:rPr lang="ru-RU" dirty="0" err="1">
                <a:solidFill>
                  <a:srgbClr val="2E2E2E"/>
                </a:solidFill>
                <a:latin typeface="Georgia" panose="02040502050405020303" pitchFamily="18" charset="0"/>
              </a:rPr>
              <a:t>А.С.Пушкина</a:t>
            </a:r>
            <a:r>
              <a:rPr lang="ru-RU" dirty="0">
                <a:solidFill>
                  <a:srgbClr val="2E2E2E"/>
                </a:solidFill>
                <a:latin typeface="Georgia" panose="02040502050405020303" pitchFamily="18" charset="0"/>
              </a:rPr>
              <a:t> наполнены добром, светом, искренностью и поучительностью. Они мотивируют и воспитывают личность в малыше.</a:t>
            </a:r>
          </a:p>
          <a:p>
            <a:r>
              <a:rPr lang="ru-RU" dirty="0">
                <a:solidFill>
                  <a:srgbClr val="2E2E2E"/>
                </a:solidFill>
                <a:latin typeface="Georgia" panose="02040502050405020303" pitchFamily="18" charset="0"/>
              </a:rPr>
              <a:t>Дорогие родители! Читайте детям сказки, ведь они наполнят мир добром, волшебством и радостью.</a:t>
            </a:r>
          </a:p>
          <a:p>
            <a:r>
              <a:rPr lang="ru-RU" dirty="0">
                <a:solidFill>
                  <a:srgbClr val="2E2E2E"/>
                </a:solidFill>
                <a:latin typeface="Georgia" panose="02040502050405020303" pitchFamily="18" charset="0"/>
              </a:rPr>
              <a:t> </a:t>
            </a:r>
            <a:endParaRPr lang="ru-RU" b="0" i="0" dirty="0">
              <a:solidFill>
                <a:srgbClr val="2E2E2E"/>
              </a:solidFill>
              <a:effectLst/>
              <a:latin typeface="Georgia" panose="02040502050405020303"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9331" y="7213006"/>
            <a:ext cx="2568389" cy="210580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22276" y="7213006"/>
            <a:ext cx="2339788" cy="2105806"/>
          </a:xfrm>
          <a:prstGeom prst="rect">
            <a:avLst/>
          </a:prstGeom>
        </p:spPr>
      </p:pic>
      <p:pic>
        <p:nvPicPr>
          <p:cNvPr id="59" name="Рисунок 5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73309" y="1573306"/>
            <a:ext cx="10004615" cy="6858001"/>
          </a:xfrm>
          <a:prstGeom prst="rect">
            <a:avLst/>
          </a:prstGeom>
        </p:spPr>
      </p:pic>
    </p:spTree>
    <p:extLst>
      <p:ext uri="{BB962C8B-B14F-4D97-AF65-F5344CB8AC3E}">
        <p14:creationId xmlns:p14="http://schemas.microsoft.com/office/powerpoint/2010/main" xmlns="" val="319592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524002" y="1523997"/>
            <a:ext cx="9906002" cy="6858001"/>
          </a:xfrm>
          <a:prstGeom prst="rect">
            <a:avLst/>
          </a:prstGeom>
        </p:spPr>
      </p:pic>
      <p:pic>
        <p:nvPicPr>
          <p:cNvPr id="56" name="Рисунок 5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8361" y="6605028"/>
            <a:ext cx="4741880" cy="2902043"/>
          </a:xfrm>
          <a:prstGeom prst="rect">
            <a:avLst/>
          </a:prstGeom>
        </p:spPr>
      </p:pic>
      <p:sp>
        <p:nvSpPr>
          <p:cNvPr id="52" name="TextBox 51"/>
          <p:cNvSpPr txBox="1"/>
          <p:nvPr/>
        </p:nvSpPr>
        <p:spPr>
          <a:xfrm>
            <a:off x="1690388" y="59230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
        <p:nvSpPr>
          <p:cNvPr id="54" name="Прямоугольник 53"/>
          <p:cNvSpPr/>
          <p:nvPr/>
        </p:nvSpPr>
        <p:spPr>
          <a:xfrm>
            <a:off x="988359" y="992416"/>
            <a:ext cx="5197288" cy="2585323"/>
          </a:xfrm>
          <a:prstGeom prst="rect">
            <a:avLst/>
          </a:prstGeom>
        </p:spPr>
        <p:txBody>
          <a:bodyPr wrap="square">
            <a:spAutoFit/>
          </a:bodyPr>
          <a:lstStyle/>
          <a:p>
            <a:r>
              <a:rPr lang="ru-RU" dirty="0">
                <a:solidFill>
                  <a:srgbClr val="2E2E2E"/>
                </a:solidFill>
                <a:latin typeface="Georgia" panose="02040502050405020303" pitchFamily="18" charset="0"/>
              </a:rPr>
              <a:t>Участие и победа наших воспитанников во Всероссийском экологическом конкурсе «В защиту белого медведя!».</a:t>
            </a:r>
          </a:p>
          <a:p>
            <a:r>
              <a:rPr lang="ru-RU" dirty="0">
                <a:solidFill>
                  <a:srgbClr val="2E2E2E"/>
                </a:solidFill>
                <a:latin typeface="Georgia" panose="02040502050405020303" pitchFamily="18" charset="0"/>
              </a:rPr>
              <a:t>Педагоги  средней и младшей группы нашего детского сада   проявили свою профессиональную активность и со своими  воспитанниками приняли участие во Всероссийском экологическом конкурсе «В защиту белого медведя!».</a:t>
            </a:r>
            <a:endParaRPr lang="ru-RU" b="0" i="0" dirty="0">
              <a:solidFill>
                <a:srgbClr val="2E2E2E"/>
              </a:solidFill>
              <a:effectLst/>
              <a:latin typeface="Georgia" panose="02040502050405020303" pitchFamily="18" charset="0"/>
            </a:endParaRPr>
          </a:p>
        </p:txBody>
      </p:sp>
      <p:pic>
        <p:nvPicPr>
          <p:cNvPr id="55" name="Рисунок 5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8359" y="3577739"/>
            <a:ext cx="4863801" cy="2825581"/>
          </a:xfrm>
          <a:prstGeom prst="rect">
            <a:avLst/>
          </a:prstGeom>
        </p:spPr>
      </p:pic>
    </p:spTree>
    <p:extLst>
      <p:ext uri="{BB962C8B-B14F-4D97-AF65-F5344CB8AC3E}">
        <p14:creationId xmlns:p14="http://schemas.microsoft.com/office/powerpoint/2010/main" xmlns="" val="1464513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Рисунок 5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545493" y="1502507"/>
            <a:ext cx="9906002" cy="6900984"/>
          </a:xfrm>
          <a:prstGeom prst="rect">
            <a:avLst/>
          </a:prstGeom>
        </p:spPr>
      </p:pic>
      <p:pic>
        <p:nvPicPr>
          <p:cNvPr id="51" name="Picture 2" descr="C:\Users\Administrator\Desktop\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TextBox 51"/>
          <p:cNvSpPr txBox="1"/>
          <p:nvPr/>
        </p:nvSpPr>
        <p:spPr>
          <a:xfrm>
            <a:off x="1081391" y="1136710"/>
            <a:ext cx="671209" cy="369332"/>
          </a:xfrm>
          <a:prstGeom prst="rect">
            <a:avLst/>
          </a:prstGeom>
          <a:noFill/>
        </p:spPr>
        <p:txBody>
          <a:bodyPr wrap="none" rtlCol="0">
            <a:spAutoFit/>
          </a:bodyPr>
          <a:lstStyle/>
          <a:p>
            <a:r>
              <a:rPr lang="ru-RU" b="1" i="1" dirty="0" smtClean="0"/>
              <a:t>ЗОЖ</a:t>
            </a:r>
            <a:endParaRPr lang="ru-RU" b="1" i="1" dirty="0"/>
          </a:p>
        </p:txBody>
      </p:sp>
      <p:sp>
        <p:nvSpPr>
          <p:cNvPr id="53" name="TextBox 52"/>
          <p:cNvSpPr txBox="1"/>
          <p:nvPr/>
        </p:nvSpPr>
        <p:spPr>
          <a:xfrm>
            <a:off x="2011506" y="1060210"/>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№3</a:t>
            </a:r>
            <a:r>
              <a:rPr lang="en-US" sz="1600" dirty="0" smtClean="0">
                <a:solidFill>
                  <a:srgbClr val="6629FF"/>
                </a:solidFill>
              </a:rPr>
              <a:t>’’</a:t>
            </a:r>
            <a:endParaRPr lang="ru-RU" sz="1600" dirty="0">
              <a:solidFill>
                <a:srgbClr val="6629FF"/>
              </a:solidFill>
            </a:endParaRPr>
          </a:p>
        </p:txBody>
      </p:sp>
      <p:sp>
        <p:nvSpPr>
          <p:cNvPr id="54" name="Прямоугольник 53"/>
          <p:cNvSpPr/>
          <p:nvPr/>
        </p:nvSpPr>
        <p:spPr>
          <a:xfrm>
            <a:off x="1056640" y="1828799"/>
            <a:ext cx="4390400" cy="6986528"/>
          </a:xfrm>
          <a:prstGeom prst="rect">
            <a:avLst/>
          </a:prstGeom>
        </p:spPr>
        <p:txBody>
          <a:bodyPr wrap="square">
            <a:spAutoFit/>
          </a:bodyPr>
          <a:lstStyle/>
          <a:p>
            <a:pPr algn="ctr"/>
            <a:r>
              <a:rPr lang="ru-RU" sz="2800" dirty="0"/>
              <a:t>Здоровый образ жизни!</a:t>
            </a:r>
          </a:p>
          <a:p>
            <a:pPr algn="ctr"/>
            <a:r>
              <a:rPr lang="ru-RU" sz="2800" dirty="0"/>
              <a:t>Полезен он для всех.</a:t>
            </a:r>
          </a:p>
          <a:p>
            <a:pPr algn="ctr"/>
            <a:r>
              <a:rPr lang="ru-RU" sz="2800" dirty="0"/>
              <a:t>Здоровый образ жизни!</a:t>
            </a:r>
          </a:p>
          <a:p>
            <a:pPr algn="ctr"/>
            <a:r>
              <a:rPr lang="ru-RU" sz="2800" dirty="0"/>
              <a:t>Удача и успех.</a:t>
            </a:r>
          </a:p>
          <a:p>
            <a:pPr algn="ctr"/>
            <a:r>
              <a:rPr lang="ru-RU" sz="2800" dirty="0"/>
              <a:t>Здоровый образ жизни!</a:t>
            </a:r>
          </a:p>
          <a:p>
            <a:pPr algn="ctr"/>
            <a:r>
              <a:rPr lang="ru-RU" sz="2800" dirty="0"/>
              <a:t>Со мной ты навсегда.</a:t>
            </a:r>
          </a:p>
          <a:p>
            <a:pPr algn="ctr"/>
            <a:r>
              <a:rPr lang="ru-RU" sz="2800" dirty="0"/>
              <a:t>Здоровый образ жизни!</a:t>
            </a:r>
          </a:p>
          <a:p>
            <a:pPr algn="ctr"/>
            <a:r>
              <a:rPr lang="ru-RU" sz="2800" dirty="0"/>
              <a:t>Моя это судьба.</a:t>
            </a:r>
          </a:p>
          <a:p>
            <a:pPr algn="ctr"/>
            <a:r>
              <a:rPr lang="ru-RU" sz="2800" dirty="0"/>
              <a:t>Здоровый образ жизни,</a:t>
            </a:r>
          </a:p>
          <a:p>
            <a:pPr algn="ctr"/>
            <a:r>
              <a:rPr lang="ru-RU" sz="2800" dirty="0"/>
              <a:t>Будь у всех в крови!</a:t>
            </a:r>
          </a:p>
          <a:p>
            <a:pPr algn="ctr"/>
            <a:r>
              <a:rPr lang="ru-RU" sz="2800" dirty="0"/>
              <a:t>Здоровый образ жизни!</a:t>
            </a:r>
          </a:p>
          <a:p>
            <a:pPr algn="ctr"/>
            <a:r>
              <a:rPr lang="ru-RU" sz="2800" dirty="0"/>
              <a:t>Утром поднялся и беги.</a:t>
            </a:r>
          </a:p>
          <a:p>
            <a:pPr algn="ctr"/>
            <a:r>
              <a:rPr lang="ru-RU" sz="2800" dirty="0"/>
              <a:t>Здоровый образ жизни!</a:t>
            </a:r>
          </a:p>
          <a:p>
            <a:pPr algn="ctr"/>
            <a:r>
              <a:rPr lang="ru-RU" sz="2800" dirty="0"/>
              <a:t>Свежий воздух вдохни.</a:t>
            </a:r>
          </a:p>
          <a:p>
            <a:pPr algn="ctr"/>
            <a:r>
              <a:rPr lang="ru-RU" sz="2800" dirty="0"/>
              <a:t>Здоровый образ жизни!</a:t>
            </a:r>
          </a:p>
          <a:p>
            <a:pPr algn="ctr"/>
            <a:r>
              <a:rPr lang="ru-RU" sz="2800" dirty="0"/>
              <a:t>Счастливым будешь ты!</a:t>
            </a:r>
          </a:p>
        </p:txBody>
      </p:sp>
    </p:spTree>
    <p:extLst>
      <p:ext uri="{BB962C8B-B14F-4D97-AF65-F5344CB8AC3E}">
        <p14:creationId xmlns:p14="http://schemas.microsoft.com/office/powerpoint/2010/main" xmlns="" val="2249446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Прямоугольник 52"/>
          <p:cNvSpPr/>
          <p:nvPr/>
        </p:nvSpPr>
        <p:spPr>
          <a:xfrm>
            <a:off x="905434" y="1498135"/>
            <a:ext cx="5320553" cy="3293209"/>
          </a:xfrm>
          <a:prstGeom prst="rect">
            <a:avLst/>
          </a:prstGeom>
        </p:spPr>
        <p:txBody>
          <a:bodyPr wrap="square">
            <a:spAutoFit/>
          </a:bodyPr>
          <a:lstStyle/>
          <a:p>
            <a:r>
              <a:rPr lang="ru-RU" sz="1600" dirty="0">
                <a:solidFill>
                  <a:srgbClr val="2E2E2E"/>
                </a:solidFill>
                <a:latin typeface="Georgia" panose="02040502050405020303" pitchFamily="18" charset="0"/>
              </a:rPr>
              <a:t>80 лет победе в Сталинградской битве</a:t>
            </a:r>
          </a:p>
          <a:p>
            <a:r>
              <a:rPr lang="ru-RU" sz="1600" dirty="0">
                <a:solidFill>
                  <a:srgbClr val="2E2E2E"/>
                </a:solidFill>
                <a:latin typeface="Georgia" panose="02040502050405020303" pitchFamily="18" charset="0"/>
              </a:rPr>
              <a:t>2 февраля исполняется 80 лет как закончилась Сталинградская битва, длившаяся 200 дней и ночей. Обращаясь к героическому прошлому нашей страны, дети узнали о городе-герое Сталинграде, о мужестве и отваге наших солдат, о девизе Сталинградской битвы: «Ни шагу назад!». Ребята послушали военную песню «Сталинград», совершили заочную экскурсию на мемориал «Мамаев курган».     Данная беседа расширяет представления детей о событиях Великой Отечественной войны, воспитывает чувство гордости за свой народ, уважение к ветеранам Великой Отечественной войны.</a:t>
            </a:r>
            <a:endParaRPr lang="ru-RU" sz="1600" b="0" i="0" dirty="0">
              <a:solidFill>
                <a:srgbClr val="2E2E2E"/>
              </a:solidFill>
              <a:effectLst/>
              <a:latin typeface="Georgia" panose="02040502050405020303" pitchFamily="18" charset="0"/>
            </a:endParaRPr>
          </a:p>
        </p:txBody>
      </p:sp>
      <p:pic>
        <p:nvPicPr>
          <p:cNvPr id="54" name="Рисунок 5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1123" y="5237132"/>
            <a:ext cx="2655795" cy="2579034"/>
          </a:xfrm>
          <a:prstGeom prst="rect">
            <a:avLst/>
          </a:prstGeom>
        </p:spPr>
      </p:pic>
      <p:pic>
        <p:nvPicPr>
          <p:cNvPr id="55" name="Рисунок 5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97941" y="5237132"/>
            <a:ext cx="2297206" cy="2579034"/>
          </a:xfrm>
          <a:prstGeom prst="rect">
            <a:avLst/>
          </a:prstGeom>
        </p:spPr>
      </p:pic>
      <p:pic>
        <p:nvPicPr>
          <p:cNvPr id="56" name="Рисунок 5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69142" y="7816167"/>
            <a:ext cx="3563470" cy="1610222"/>
          </a:xfrm>
          <a:prstGeom prst="rect">
            <a:avLst/>
          </a:prstGeom>
        </p:spPr>
      </p:pic>
      <p:pic>
        <p:nvPicPr>
          <p:cNvPr id="57" name="Рисунок 5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1550896" y="1497106"/>
            <a:ext cx="9906002" cy="6911788"/>
          </a:xfrm>
          <a:prstGeom prst="rect">
            <a:avLst/>
          </a:prstGeom>
        </p:spPr>
      </p:pic>
    </p:spTree>
    <p:extLst>
      <p:ext uri="{BB962C8B-B14F-4D97-AF65-F5344CB8AC3E}">
        <p14:creationId xmlns:p14="http://schemas.microsoft.com/office/powerpoint/2010/main" xmlns="" val="2897745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87854" y="7304554"/>
            <a:ext cx="2404782" cy="175876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9930" y="7304554"/>
            <a:ext cx="2796988" cy="175876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4569" y="4442232"/>
            <a:ext cx="5158067" cy="2751944"/>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5400000">
            <a:off x="-1550896" y="1497106"/>
            <a:ext cx="9906002" cy="6911788"/>
          </a:xfrm>
          <a:prstGeom prst="rect">
            <a:avLst/>
          </a:prstGeom>
        </p:spPr>
      </p:pic>
      <p:sp>
        <p:nvSpPr>
          <p:cNvPr id="2" name="Прямоугольник 1"/>
          <p:cNvSpPr/>
          <p:nvPr/>
        </p:nvSpPr>
        <p:spPr>
          <a:xfrm>
            <a:off x="934569" y="1584724"/>
            <a:ext cx="5506571" cy="2862322"/>
          </a:xfrm>
          <a:prstGeom prst="rect">
            <a:avLst/>
          </a:prstGeom>
        </p:spPr>
        <p:txBody>
          <a:bodyPr wrap="square">
            <a:spAutoFit/>
          </a:bodyPr>
          <a:lstStyle/>
          <a:p>
            <a:r>
              <a:rPr lang="ru-RU" dirty="0" err="1">
                <a:solidFill>
                  <a:srgbClr val="2E2E2E"/>
                </a:solidFill>
                <a:latin typeface="Georgia" panose="02040502050405020303" pitchFamily="18" charset="0"/>
              </a:rPr>
              <a:t>Зарничка</a:t>
            </a:r>
            <a:endParaRPr lang="ru-RU" dirty="0">
              <a:solidFill>
                <a:srgbClr val="2E2E2E"/>
              </a:solidFill>
              <a:latin typeface="Georgia" panose="02040502050405020303" pitchFamily="18" charset="0"/>
            </a:endParaRPr>
          </a:p>
          <a:p>
            <a:r>
              <a:rPr lang="ru-RU" dirty="0">
                <a:solidFill>
                  <a:srgbClr val="2E2E2E"/>
                </a:solidFill>
                <a:latin typeface="Georgia" panose="02040502050405020303" pitchFamily="18" charset="0"/>
              </a:rPr>
              <a:t>Военно-спортивная игра «</a:t>
            </a:r>
            <a:r>
              <a:rPr lang="ru-RU" dirty="0" err="1">
                <a:solidFill>
                  <a:srgbClr val="2E2E2E"/>
                </a:solidFill>
                <a:latin typeface="Georgia" panose="02040502050405020303" pitchFamily="18" charset="0"/>
              </a:rPr>
              <a:t>Зарничка</a:t>
            </a:r>
            <a:r>
              <a:rPr lang="ru-RU" dirty="0">
                <a:solidFill>
                  <a:srgbClr val="2E2E2E"/>
                </a:solidFill>
                <a:latin typeface="Georgia" panose="02040502050405020303" pitchFamily="18" charset="0"/>
              </a:rPr>
              <a:t>», посвящённая празднованию Дня защитника Отечества.</a:t>
            </a:r>
          </a:p>
          <a:p>
            <a:r>
              <a:rPr lang="ru-RU" dirty="0">
                <a:solidFill>
                  <a:srgbClr val="2E2E2E"/>
                </a:solidFill>
                <a:latin typeface="Georgia" panose="02040502050405020303" pitchFamily="18" charset="0"/>
              </a:rPr>
              <a:t>         21 февраля 2023 года на территории МКДОУ д/с № 3 была проведена военно-спортивная игра «</a:t>
            </a:r>
            <a:r>
              <a:rPr lang="ru-RU" dirty="0" err="1">
                <a:solidFill>
                  <a:srgbClr val="2E2E2E"/>
                </a:solidFill>
                <a:latin typeface="Georgia" panose="02040502050405020303" pitchFamily="18" charset="0"/>
              </a:rPr>
              <a:t>Зарничка</a:t>
            </a:r>
            <a:r>
              <a:rPr lang="ru-RU" dirty="0">
                <a:solidFill>
                  <a:srgbClr val="2E2E2E"/>
                </a:solidFill>
                <a:latin typeface="Georgia" panose="02040502050405020303" pitchFamily="18" charset="0"/>
              </a:rPr>
              <a:t>», посвящённая  празднованию Дня защитника Отечества. В «</a:t>
            </a:r>
            <a:r>
              <a:rPr lang="ru-RU" dirty="0" err="1">
                <a:solidFill>
                  <a:srgbClr val="2E2E2E"/>
                </a:solidFill>
                <a:latin typeface="Georgia" panose="02040502050405020303" pitchFamily="18" charset="0"/>
              </a:rPr>
              <a:t>Зарничке</a:t>
            </a:r>
            <a:r>
              <a:rPr lang="ru-RU" dirty="0">
                <a:solidFill>
                  <a:srgbClr val="2E2E2E"/>
                </a:solidFill>
                <a:latin typeface="Georgia" panose="02040502050405020303" pitchFamily="18" charset="0"/>
              </a:rPr>
              <a:t>» приняли участие дети подготовительной группы</a:t>
            </a:r>
            <a:endParaRPr lang="ru-RU" b="0" i="0" dirty="0">
              <a:solidFill>
                <a:srgbClr val="2E2E2E"/>
              </a:solidFill>
              <a:effectLst/>
              <a:latin typeface="Georgia" panose="02040502050405020303" pitchFamily="18" charset="0"/>
            </a:endParaRPr>
          </a:p>
        </p:txBody>
      </p:sp>
      <p:sp>
        <p:nvSpPr>
          <p:cNvPr id="3" name="TextBox 2"/>
          <p:cNvSpPr txBox="1"/>
          <p:nvPr/>
        </p:nvSpPr>
        <p:spPr>
          <a:xfrm>
            <a:off x="2260209" y="1184614"/>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Tree>
    <p:extLst>
      <p:ext uri="{BB962C8B-B14F-4D97-AF65-F5344CB8AC3E}">
        <p14:creationId xmlns:p14="http://schemas.microsoft.com/office/powerpoint/2010/main" xmlns="" val="3093358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0707" y="7873285"/>
            <a:ext cx="2608728" cy="1428750"/>
          </a:xfrm>
          <a:prstGeom prst="rect">
            <a:avLst/>
          </a:prstGeom>
        </p:spPr>
      </p:pic>
      <p:sp>
        <p:nvSpPr>
          <p:cNvPr id="2" name="TextBox 1"/>
          <p:cNvSpPr txBox="1"/>
          <p:nvPr/>
        </p:nvSpPr>
        <p:spPr>
          <a:xfrm>
            <a:off x="1690388" y="96882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1550896" y="1497106"/>
            <a:ext cx="9906002" cy="6911788"/>
          </a:xfrm>
          <a:prstGeom prst="rect">
            <a:avLst/>
          </a:prstGeom>
        </p:spPr>
      </p:pic>
      <p:sp>
        <p:nvSpPr>
          <p:cNvPr id="5" name="Прямоугольник 4"/>
          <p:cNvSpPr/>
          <p:nvPr/>
        </p:nvSpPr>
        <p:spPr>
          <a:xfrm>
            <a:off x="1114427" y="1269588"/>
            <a:ext cx="4788832" cy="7017306"/>
          </a:xfrm>
          <a:prstGeom prst="rect">
            <a:avLst/>
          </a:prstGeom>
        </p:spPr>
        <p:txBody>
          <a:bodyPr wrap="square">
            <a:spAutoFit/>
          </a:bodyPr>
          <a:lstStyle/>
          <a:p>
            <a:r>
              <a:rPr lang="ru-RU" dirty="0">
                <a:solidFill>
                  <a:srgbClr val="2E2E2E"/>
                </a:solidFill>
                <a:latin typeface="Georgia" panose="02040502050405020303" pitchFamily="18" charset="0"/>
              </a:rPr>
              <a:t>Весёлая Масленица в детском саду!</a:t>
            </a:r>
          </a:p>
          <a:p>
            <a:r>
              <a:rPr lang="ru-RU" dirty="0">
                <a:solidFill>
                  <a:srgbClr val="2E2E2E"/>
                </a:solidFill>
                <a:latin typeface="Georgia" panose="02040502050405020303" pitchFamily="18" charset="0"/>
              </a:rPr>
              <a:t>Масленица-праздник, который отмечали ещё наши предки-славяне. Непременными атрибутами веселий, связанных с окончанием холодной поры, являлись румяные и круглолицые блины, символизирующие собой солнце, которое должно было вступить вовремя в свои владения.</a:t>
            </a:r>
          </a:p>
          <a:p>
            <a:r>
              <a:rPr lang="ru-RU" dirty="0">
                <a:solidFill>
                  <a:srgbClr val="2E2E2E"/>
                </a:solidFill>
                <a:latin typeface="Georgia" panose="02040502050405020303" pitchFamily="18" charset="0"/>
              </a:rPr>
              <a:t>         Масленица по народным поверьям - самый весёлый, очень шумный и народный праздник. Каждый день этой недели имеет своё название, которое говорит о том, что в этот день нужно делать.</a:t>
            </a:r>
          </a:p>
          <a:p>
            <a:r>
              <a:rPr lang="ru-RU" dirty="0">
                <a:solidFill>
                  <a:srgbClr val="2E2E2E"/>
                </a:solidFill>
                <a:latin typeface="Georgia" panose="02040502050405020303" pitchFamily="18" charset="0"/>
              </a:rPr>
              <a:t>         Конечно, сегодня очень трудно соблюсти все обычаи и обряды праздника, ведь масленичная неделя у нас сегодня не праздничная, а обычная рабочая неделя. Но узнать о традициях и обрядах детям  было интересно. В Масленицу первым делом долг каждого человека был - помочь прогнать зиму и разбудить природу ото сна. На это и направлены все традиции Масленицы.</a:t>
            </a:r>
            <a:endParaRPr lang="ru-RU" b="0" i="0" dirty="0">
              <a:solidFill>
                <a:srgbClr val="2E2E2E"/>
              </a:solidFill>
              <a:effectLst/>
              <a:latin typeface="Georgia" panose="02040502050405020303" pitchFamily="18" charset="0"/>
            </a:endParaRPr>
          </a:p>
        </p:txBody>
      </p:sp>
    </p:spTree>
    <p:extLst>
      <p:ext uri="{BB962C8B-B14F-4D97-AF65-F5344CB8AC3E}">
        <p14:creationId xmlns:p14="http://schemas.microsoft.com/office/powerpoint/2010/main" xmlns="" val="377770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6651" y="6529431"/>
            <a:ext cx="2440643" cy="270869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21424" y="6529432"/>
            <a:ext cx="2810434" cy="2708696"/>
          </a:xfrm>
          <a:prstGeom prst="rect">
            <a:avLst/>
          </a:prstGeom>
        </p:spPr>
      </p:pic>
      <p:sp>
        <p:nvSpPr>
          <p:cNvPr id="2" name="TextBox 1"/>
          <p:cNvSpPr txBox="1"/>
          <p:nvPr/>
        </p:nvSpPr>
        <p:spPr>
          <a:xfrm>
            <a:off x="1690388" y="1358785"/>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50896" y="1497106"/>
            <a:ext cx="9906002" cy="6911788"/>
          </a:xfrm>
          <a:prstGeom prst="rect">
            <a:avLst/>
          </a:prstGeom>
        </p:spPr>
      </p:pic>
      <p:sp>
        <p:nvSpPr>
          <p:cNvPr id="5" name="Прямоугольник 4"/>
          <p:cNvSpPr/>
          <p:nvPr/>
        </p:nvSpPr>
        <p:spPr>
          <a:xfrm>
            <a:off x="786651" y="1758895"/>
            <a:ext cx="5345207" cy="4770537"/>
          </a:xfrm>
          <a:prstGeom prst="rect">
            <a:avLst/>
          </a:prstGeom>
        </p:spPr>
        <p:txBody>
          <a:bodyPr wrap="square">
            <a:spAutoFit/>
          </a:bodyPr>
          <a:lstStyle/>
          <a:p>
            <a:r>
              <a:rPr lang="ru-RU" sz="1600" dirty="0">
                <a:solidFill>
                  <a:srgbClr val="2E2E2E"/>
                </a:solidFill>
                <a:latin typeface="Georgia" panose="02040502050405020303" pitchFamily="18" charset="0"/>
              </a:rPr>
              <a:t>    День защитника Отечества воспитывает в детях чувство патриотизма, уважение к воинам. Это возможность лишний раз напомнить детям о том, что такое смелость, отвага, благородство и мужество. Этот праздник воспевает отвагу, выносливость, героизм народа.</a:t>
            </a:r>
          </a:p>
          <a:p>
            <a:r>
              <a:rPr lang="ru-RU" sz="1600" dirty="0">
                <a:solidFill>
                  <a:srgbClr val="2E2E2E"/>
                </a:solidFill>
                <a:latin typeface="Georgia" panose="02040502050405020303" pitchFamily="18" charset="0"/>
              </a:rPr>
              <a:t>         В преддверии этого праздника, в подготовительной </a:t>
            </a:r>
            <a:r>
              <a:rPr lang="ru-RU" sz="1600" dirty="0" err="1">
                <a:solidFill>
                  <a:srgbClr val="2E2E2E"/>
                </a:solidFill>
                <a:latin typeface="Georgia" panose="02040502050405020303" pitchFamily="18" charset="0"/>
              </a:rPr>
              <a:t>группезаработала</a:t>
            </a:r>
            <a:r>
              <a:rPr lang="ru-RU" sz="1600" dirty="0">
                <a:solidFill>
                  <a:srgbClr val="2E2E2E"/>
                </a:solidFill>
                <a:latin typeface="Georgia" panose="02040502050405020303" pitchFamily="18" charset="0"/>
              </a:rPr>
              <a:t> мастерская кружка «Юный конструктор». Дети с огромным интересом и восторгом сделали </a:t>
            </a:r>
            <a:r>
              <a:rPr lang="ru-RU" sz="1600" dirty="0" err="1">
                <a:solidFill>
                  <a:srgbClr val="2E2E2E"/>
                </a:solidFill>
                <a:latin typeface="Georgia" panose="02040502050405020303" pitchFamily="18" charset="0"/>
              </a:rPr>
              <a:t>поздравительныеоткрыткии</a:t>
            </a:r>
            <a:r>
              <a:rPr lang="ru-RU" sz="1600" dirty="0">
                <a:solidFill>
                  <a:srgbClr val="2E2E2E"/>
                </a:solidFill>
                <a:latin typeface="Georgia" panose="02040502050405020303" pitchFamily="18" charset="0"/>
              </a:rPr>
              <a:t> небольшие </a:t>
            </a:r>
            <a:r>
              <a:rPr lang="ru-RU" sz="1600" dirty="0" err="1">
                <a:solidFill>
                  <a:srgbClr val="2E2E2E"/>
                </a:solidFill>
                <a:latin typeface="Georgia" panose="02040502050405020303" pitchFamily="18" charset="0"/>
              </a:rPr>
              <a:t>сувенирысвоими</a:t>
            </a:r>
            <a:r>
              <a:rPr lang="ru-RU" sz="1600" dirty="0">
                <a:solidFill>
                  <a:srgbClr val="2E2E2E"/>
                </a:solidFill>
                <a:latin typeface="Georgia" panose="02040502050405020303" pitchFamily="18" charset="0"/>
              </a:rPr>
              <a:t> руками. Все очень старались и переживали, что же получиться у них. Работы получились разные. Каждая детская поделка – это настоящее произведение искусства и желанный подарок для пап, дедушек, старших братьев и других близких людей мужского пола.</a:t>
            </a:r>
            <a:br>
              <a:rPr lang="ru-RU" sz="1600" dirty="0">
                <a:solidFill>
                  <a:srgbClr val="2E2E2E"/>
                </a:solidFill>
                <a:latin typeface="Georgia" panose="02040502050405020303" pitchFamily="18" charset="0"/>
              </a:rPr>
            </a:br>
            <a:r>
              <a:rPr lang="ru-RU" sz="1600" dirty="0">
                <a:solidFill>
                  <a:srgbClr val="2E2E2E"/>
                </a:solidFill>
                <a:latin typeface="Georgia" panose="02040502050405020303" pitchFamily="18" charset="0"/>
              </a:rPr>
              <a:t>         Мастерству наших умельцев можно позавидовать!</a:t>
            </a:r>
            <a:endParaRPr lang="ru-RU" sz="1600" b="0" i="0" dirty="0">
              <a:solidFill>
                <a:srgbClr val="2E2E2E"/>
              </a:solidFill>
              <a:effectLst/>
              <a:latin typeface="Georgia" panose="02040502050405020303" pitchFamily="18" charset="0"/>
            </a:endParaRPr>
          </a:p>
        </p:txBody>
      </p:sp>
    </p:spTree>
    <p:extLst>
      <p:ext uri="{BB962C8B-B14F-4D97-AF65-F5344CB8AC3E}">
        <p14:creationId xmlns:p14="http://schemas.microsoft.com/office/powerpoint/2010/main" xmlns="" val="31724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797" y="7916069"/>
            <a:ext cx="2420470" cy="147404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56847" y="7436223"/>
            <a:ext cx="2001363" cy="1976717"/>
          </a:xfrm>
          <a:prstGeom prst="rect">
            <a:avLst/>
          </a:prstGeom>
        </p:spPr>
      </p:pic>
      <p:sp>
        <p:nvSpPr>
          <p:cNvPr id="2" name="TextBox 1"/>
          <p:cNvSpPr txBox="1"/>
          <p:nvPr/>
        </p:nvSpPr>
        <p:spPr>
          <a:xfrm>
            <a:off x="1690388" y="1358785"/>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50896" y="1497106"/>
            <a:ext cx="9906002" cy="6911788"/>
          </a:xfrm>
          <a:prstGeom prst="rect">
            <a:avLst/>
          </a:prstGeom>
        </p:spPr>
      </p:pic>
      <p:sp>
        <p:nvSpPr>
          <p:cNvPr id="5" name="Прямоугольник 4"/>
          <p:cNvSpPr/>
          <p:nvPr/>
        </p:nvSpPr>
        <p:spPr>
          <a:xfrm>
            <a:off x="830355" y="1758895"/>
            <a:ext cx="4575355" cy="6494085"/>
          </a:xfrm>
          <a:prstGeom prst="rect">
            <a:avLst/>
          </a:prstGeom>
        </p:spPr>
        <p:txBody>
          <a:bodyPr wrap="square">
            <a:spAutoFit/>
          </a:bodyPr>
          <a:lstStyle/>
          <a:p>
            <a:r>
              <a:rPr lang="ru-RU" sz="1600" dirty="0">
                <a:solidFill>
                  <a:srgbClr val="2E2E2E"/>
                </a:solidFill>
                <a:latin typeface="Georgia" panose="02040502050405020303" pitchFamily="18" charset="0"/>
              </a:rPr>
              <a:t>День памяти</a:t>
            </a:r>
          </a:p>
          <a:p>
            <a:r>
              <a:rPr lang="ru-RU" sz="1600" dirty="0">
                <a:solidFill>
                  <a:srgbClr val="2E2E2E"/>
                </a:solidFill>
                <a:latin typeface="Georgia" panose="02040502050405020303" pitchFamily="18" charset="0"/>
              </a:rPr>
              <a:t>День памяти о россиянах, исполнявших служебный долг за пределами Отечества.</a:t>
            </a:r>
          </a:p>
          <a:p>
            <a:r>
              <a:rPr lang="ru-RU" sz="1600" dirty="0">
                <a:solidFill>
                  <a:srgbClr val="2E2E2E"/>
                </a:solidFill>
                <a:latin typeface="Georgia" panose="02040502050405020303" pitchFamily="18" charset="0"/>
              </a:rPr>
              <a:t>         В подготовительной группе МКДОУ д/с №3, воспитателем </a:t>
            </a:r>
            <a:r>
              <a:rPr lang="ru-RU" sz="1600" dirty="0" err="1">
                <a:solidFill>
                  <a:srgbClr val="2E2E2E"/>
                </a:solidFill>
                <a:latin typeface="Georgia" panose="02040502050405020303" pitchFamily="18" charset="0"/>
              </a:rPr>
              <a:t>Логачевой</a:t>
            </a:r>
            <a:r>
              <a:rPr lang="ru-RU" sz="1600" dirty="0">
                <a:solidFill>
                  <a:srgbClr val="2E2E2E"/>
                </a:solidFill>
                <a:latin typeface="Georgia" panose="02040502050405020303" pitchFamily="18" charset="0"/>
              </a:rPr>
              <a:t> Н.В. был проведен Урок мужества «Дорогами Афганской войны».</a:t>
            </a:r>
          </a:p>
          <a:p>
            <a:r>
              <a:rPr lang="ru-RU" sz="1600" dirty="0">
                <a:solidFill>
                  <a:srgbClr val="2E2E2E"/>
                </a:solidFill>
                <a:latin typeface="Georgia" panose="02040502050405020303" pitchFamily="18" charset="0"/>
              </a:rPr>
              <a:t>         На мероприятии присутствовал ветеран, участник боевых действий в Афганистане Селютин Юрий Геннадьевич. Дети с интересом слушали его рассказ о военных действиях в Афганистане.</a:t>
            </a:r>
          </a:p>
          <a:p>
            <a:r>
              <a:rPr lang="ru-RU" sz="1600" dirty="0">
                <a:solidFill>
                  <a:srgbClr val="2E2E2E"/>
                </a:solidFill>
                <a:latin typeface="Georgia" panose="02040502050405020303" pitchFamily="18" charset="0"/>
              </a:rPr>
              <a:t>         Дошкольники узнали, что </a:t>
            </a:r>
            <a:r>
              <a:rPr lang="ru-RU" sz="1600" dirty="0" err="1">
                <a:solidFill>
                  <a:srgbClr val="2E2E2E"/>
                </a:solidFill>
                <a:latin typeface="Georgia" panose="02040502050405020303" pitchFamily="18" charset="0"/>
              </a:rPr>
              <a:t>узловчане</a:t>
            </a:r>
            <a:r>
              <a:rPr lang="ru-RU" sz="1600" dirty="0">
                <a:solidFill>
                  <a:srgbClr val="2E2E2E"/>
                </a:solidFill>
                <a:latin typeface="Georgia" panose="02040502050405020303" pitchFamily="18" charset="0"/>
              </a:rPr>
              <a:t> свято чтят память своих героев. В Узловой на центральной площади, в глубине перекрещивающихся аллей, как бы вдали от суетной жизни, стоит небольшой памятник «Черный тюльпан» из черного, как дым в ночи, гранита. Его верхний лепесток взвился вверх, как пламя костра, как чья-то недопетая строчка… Этот мемориал — святое место для многих, ведь это памятник нашим землякам, нашим родственникам, знакомым, соседям и близким.</a:t>
            </a:r>
          </a:p>
          <a:p>
            <a:r>
              <a:rPr lang="ru-RU" sz="1600" b="1" dirty="0">
                <a:solidFill>
                  <a:srgbClr val="2E2E2E"/>
                </a:solidFill>
                <a:latin typeface="Georgia" panose="02040502050405020303" pitchFamily="18" charset="0"/>
              </a:rPr>
              <a:t>Чтобы не забыть - надо знать и помнить.</a:t>
            </a:r>
            <a:endParaRPr lang="ru-RU" sz="1600" b="0" i="0" dirty="0">
              <a:solidFill>
                <a:srgbClr val="2E2E2E"/>
              </a:solidFill>
              <a:effectLst/>
              <a:latin typeface="Georgia" panose="02040502050405020303" pitchFamily="18" charset="0"/>
            </a:endParaRPr>
          </a:p>
        </p:txBody>
      </p:sp>
    </p:spTree>
    <p:extLst>
      <p:ext uri="{BB962C8B-B14F-4D97-AF65-F5344CB8AC3E}">
        <p14:creationId xmlns:p14="http://schemas.microsoft.com/office/powerpoint/2010/main" xmlns="" val="115967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4776" y="6665829"/>
            <a:ext cx="2944906" cy="266642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72723" y="6665829"/>
            <a:ext cx="2486029" cy="2666429"/>
          </a:xfrm>
          <a:prstGeom prst="rect">
            <a:avLst/>
          </a:prstGeom>
        </p:spPr>
      </p:pic>
      <p:sp>
        <p:nvSpPr>
          <p:cNvPr id="2" name="TextBox 1"/>
          <p:cNvSpPr txBox="1"/>
          <p:nvPr/>
        </p:nvSpPr>
        <p:spPr>
          <a:xfrm>
            <a:off x="1690388" y="1291550"/>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50896" y="1497106"/>
            <a:ext cx="9906002" cy="6911788"/>
          </a:xfrm>
          <a:prstGeom prst="rect">
            <a:avLst/>
          </a:prstGeom>
        </p:spPr>
      </p:pic>
      <p:sp>
        <p:nvSpPr>
          <p:cNvPr id="5" name="Прямоугольник 4"/>
          <p:cNvSpPr/>
          <p:nvPr/>
        </p:nvSpPr>
        <p:spPr>
          <a:xfrm>
            <a:off x="907676" y="1691660"/>
            <a:ext cx="5156948" cy="1200329"/>
          </a:xfrm>
          <a:prstGeom prst="rect">
            <a:avLst/>
          </a:prstGeom>
        </p:spPr>
        <p:txBody>
          <a:bodyPr wrap="square">
            <a:spAutoFit/>
          </a:bodyPr>
          <a:lstStyle/>
          <a:p>
            <a:r>
              <a:rPr lang="ru-RU" dirty="0">
                <a:solidFill>
                  <a:srgbClr val="2E2E2E"/>
                </a:solidFill>
                <a:latin typeface="Georgia" panose="02040502050405020303" pitchFamily="18" charset="0"/>
              </a:rPr>
              <a:t>#</a:t>
            </a:r>
            <a:r>
              <a:rPr lang="ru-RU" dirty="0" err="1">
                <a:solidFill>
                  <a:srgbClr val="2E2E2E"/>
                </a:solidFill>
                <a:latin typeface="Georgia" panose="02040502050405020303" pitchFamily="18" charset="0"/>
              </a:rPr>
              <a:t>звезднаяроссыпьУзловскогообразования</a:t>
            </a:r>
            <a:r>
              <a:rPr lang="ru-RU" dirty="0">
                <a:solidFill>
                  <a:srgbClr val="2E2E2E"/>
                </a:solidFill>
                <a:latin typeface="Georgia" panose="02040502050405020303" pitchFamily="18" charset="0"/>
              </a:rPr>
              <a:t>»# </a:t>
            </a:r>
            <a:r>
              <a:rPr lang="ru-RU" dirty="0" err="1">
                <a:solidFill>
                  <a:srgbClr val="2E2E2E"/>
                </a:solidFill>
                <a:latin typeface="Georgia" panose="02040502050405020303" pitchFamily="18" charset="0"/>
              </a:rPr>
              <a:t>имявлетописиУзловского</a:t>
            </a:r>
            <a:r>
              <a:rPr lang="ru-RU" dirty="0">
                <a:solidFill>
                  <a:srgbClr val="2E2E2E"/>
                </a:solidFill>
                <a:latin typeface="Georgia" panose="02040502050405020303" pitchFamily="18" charset="0"/>
              </a:rPr>
              <a:t> образования #Узловая150#Год педагога и наставника</a:t>
            </a:r>
          </a:p>
          <a:p>
            <a:r>
              <a:rPr lang="ru-RU" dirty="0" err="1">
                <a:solidFill>
                  <a:srgbClr val="2E2E2E"/>
                </a:solidFill>
                <a:latin typeface="Georgia" panose="02040502050405020303" pitchFamily="18" charset="0"/>
              </a:rPr>
              <a:t>Воркунова</a:t>
            </a:r>
            <a:r>
              <a:rPr lang="ru-RU" dirty="0">
                <a:solidFill>
                  <a:srgbClr val="2E2E2E"/>
                </a:solidFill>
                <a:latin typeface="Georgia" panose="02040502050405020303" pitchFamily="18" charset="0"/>
              </a:rPr>
              <a:t> Мария Сергеевна.</a:t>
            </a:r>
            <a:endParaRPr lang="ru-RU" b="0" i="0" dirty="0">
              <a:solidFill>
                <a:srgbClr val="2E2E2E"/>
              </a:solidFill>
              <a:effectLst/>
              <a:latin typeface="Georgia" panose="02040502050405020303" pitchFamily="18" charset="0"/>
            </a:endParaRPr>
          </a:p>
        </p:txBody>
      </p:sp>
      <p:sp>
        <p:nvSpPr>
          <p:cNvPr id="6" name="Прямоугольник 5"/>
          <p:cNvSpPr/>
          <p:nvPr/>
        </p:nvSpPr>
        <p:spPr>
          <a:xfrm>
            <a:off x="727817" y="3007676"/>
            <a:ext cx="5430935" cy="4247317"/>
          </a:xfrm>
          <a:prstGeom prst="rect">
            <a:avLst/>
          </a:prstGeom>
        </p:spPr>
        <p:txBody>
          <a:bodyPr wrap="square">
            <a:spAutoFit/>
          </a:bodyPr>
          <a:lstStyle/>
          <a:p>
            <a:r>
              <a:rPr lang="ru-RU" dirty="0">
                <a:solidFill>
                  <a:srgbClr val="2E2E2E"/>
                </a:solidFill>
                <a:latin typeface="Georgia" panose="02040502050405020303" pitchFamily="18" charset="0"/>
              </a:rPr>
              <a:t>  </a:t>
            </a:r>
            <a:r>
              <a:rPr lang="ru-RU" dirty="0" err="1">
                <a:solidFill>
                  <a:srgbClr val="2E2E2E"/>
                </a:solidFill>
                <a:latin typeface="Georgia" panose="02040502050405020303" pitchFamily="18" charset="0"/>
              </a:rPr>
              <a:t>Воркунова</a:t>
            </a:r>
            <a:r>
              <a:rPr lang="ru-RU" dirty="0">
                <a:solidFill>
                  <a:srgbClr val="2E2E2E"/>
                </a:solidFill>
                <a:latin typeface="Georgia" panose="02040502050405020303" pitchFamily="18" charset="0"/>
              </a:rPr>
              <a:t> Мария Сергеевна - грамотный, ответственный руководитель, ее управленческие действия всегда были направлены на создание благоприятных условий для всех участников </a:t>
            </a:r>
            <a:r>
              <a:rPr lang="ru-RU" dirty="0" err="1">
                <a:solidFill>
                  <a:srgbClr val="2E2E2E"/>
                </a:solidFill>
                <a:latin typeface="Georgia" panose="02040502050405020303" pitchFamily="18" charset="0"/>
              </a:rPr>
              <a:t>воспитательно</a:t>
            </a:r>
            <a:r>
              <a:rPr lang="ru-RU" dirty="0">
                <a:solidFill>
                  <a:srgbClr val="2E2E2E"/>
                </a:solidFill>
                <a:latin typeface="Georgia" panose="02040502050405020303" pitchFamily="18" charset="0"/>
              </a:rPr>
              <a:t>-образовательной системы ДОУ. Детский сад для неё была не просто работа, детский сад – это была её стихия, мир, где каждый день происходят важные события и удивительные открытия.</a:t>
            </a:r>
          </a:p>
          <a:p>
            <a:r>
              <a:rPr lang="ru-RU" dirty="0">
                <a:solidFill>
                  <a:srgbClr val="2E2E2E"/>
                </a:solidFill>
                <a:latin typeface="Georgia" panose="02040502050405020303" pitchFamily="18" charset="0"/>
              </a:rPr>
              <a:t>Мария Сергеевна считает себя счастливым человеком, потому что у неё многое получалось, и она твердо уверена, что не ошиблась в выборе своей профессии.</a:t>
            </a:r>
          </a:p>
          <a:p>
            <a:r>
              <a:rPr lang="ru-RU" dirty="0"/>
              <a:t/>
            </a:r>
            <a:br>
              <a:rPr lang="ru-RU" dirty="0"/>
            </a:br>
            <a:endParaRPr lang="ru-RU" dirty="0"/>
          </a:p>
        </p:txBody>
      </p:sp>
    </p:spTree>
    <p:extLst>
      <p:ext uri="{BB962C8B-B14F-4D97-AF65-F5344CB8AC3E}">
        <p14:creationId xmlns:p14="http://schemas.microsoft.com/office/powerpoint/2010/main" xmlns="" val="63088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9588" y="5737271"/>
            <a:ext cx="2944906" cy="3608435"/>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84493" y="5760378"/>
            <a:ext cx="2702859" cy="3477751"/>
          </a:xfrm>
          <a:prstGeom prst="rect">
            <a:avLst/>
          </a:prstGeom>
        </p:spPr>
      </p:pic>
      <p:sp>
        <p:nvSpPr>
          <p:cNvPr id="5" name="TextBox 4"/>
          <p:cNvSpPr txBox="1"/>
          <p:nvPr/>
        </p:nvSpPr>
        <p:spPr>
          <a:xfrm>
            <a:off x="1690388" y="1089845"/>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50896" y="1497106"/>
            <a:ext cx="9906002" cy="6911788"/>
          </a:xfrm>
          <a:prstGeom prst="rect">
            <a:avLst/>
          </a:prstGeom>
        </p:spPr>
      </p:pic>
      <p:sp>
        <p:nvSpPr>
          <p:cNvPr id="7" name="Прямоугольник 6"/>
          <p:cNvSpPr/>
          <p:nvPr/>
        </p:nvSpPr>
        <p:spPr>
          <a:xfrm>
            <a:off x="900953" y="1489955"/>
            <a:ext cx="5136775" cy="4247317"/>
          </a:xfrm>
          <a:prstGeom prst="rect">
            <a:avLst/>
          </a:prstGeom>
        </p:spPr>
        <p:txBody>
          <a:bodyPr wrap="square">
            <a:spAutoFit/>
          </a:bodyPr>
          <a:lstStyle/>
          <a:p>
            <a:r>
              <a:rPr lang="ru-RU" dirty="0">
                <a:solidFill>
                  <a:srgbClr val="2E2E2E"/>
                </a:solidFill>
                <a:latin typeface="Georgia" panose="02040502050405020303" pitchFamily="18" charset="0"/>
              </a:rPr>
              <a:t>Выставка рисунков «Мой любимый воспитатель»</a:t>
            </a:r>
          </a:p>
          <a:p>
            <a:r>
              <a:rPr lang="ru-RU" dirty="0">
                <a:solidFill>
                  <a:srgbClr val="2E2E2E"/>
                </a:solidFill>
                <a:latin typeface="Georgia" panose="02040502050405020303" pitchFamily="18" charset="0"/>
              </a:rPr>
              <a:t>Накануне праздника 8 марта в нашем детском саду была организована выставка рисунков «Мой любимый воспитатель». На выставке были представлены работы выполненные детьми. Это очень искренние работы, потому что дети по другому не умеют: они показывают, каким видят мир, окружающих. Именно в дошкольном возрасте закладывается личность ребёнка, поэтому воспитатель - очень важная профессия. И представленные на выставке рисунки говорят, что ребятам в детском саду комфортно. И это важно.</a:t>
            </a:r>
            <a:endParaRPr lang="ru-RU" b="0" i="0" dirty="0">
              <a:solidFill>
                <a:srgbClr val="2E2E2E"/>
              </a:solidFill>
              <a:effectLst/>
              <a:latin typeface="Georgia" panose="02040502050405020303" pitchFamily="18" charset="0"/>
            </a:endParaRPr>
          </a:p>
        </p:txBody>
      </p:sp>
    </p:spTree>
    <p:extLst>
      <p:ext uri="{BB962C8B-B14F-4D97-AF65-F5344CB8AC3E}">
        <p14:creationId xmlns:p14="http://schemas.microsoft.com/office/powerpoint/2010/main" xmlns="" val="342708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4072" y="903691"/>
            <a:ext cx="3798794" cy="1754326"/>
          </a:xfrm>
          <a:prstGeom prst="rect">
            <a:avLst/>
          </a:prstGeom>
        </p:spPr>
        <p:txBody>
          <a:bodyPr wrap="square">
            <a:spAutoFit/>
          </a:bodyPr>
          <a:lstStyle/>
          <a:p>
            <a:r>
              <a:rPr lang="ru-RU" dirty="0">
                <a:solidFill>
                  <a:srgbClr val="2E2E2E"/>
                </a:solidFill>
                <a:latin typeface="Georgia" panose="02040502050405020303" pitchFamily="18" charset="0"/>
              </a:rPr>
              <a:t>«8 Марта-Мамин день».</a:t>
            </a:r>
          </a:p>
          <a:p>
            <a:r>
              <a:rPr lang="ru-RU" dirty="0">
                <a:solidFill>
                  <a:srgbClr val="2E2E2E"/>
                </a:solidFill>
                <a:latin typeface="Georgia" panose="02040502050405020303" pitchFamily="18" charset="0"/>
              </a:rPr>
              <a:t>Весенний лучик пусть пробьется</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Пусть не </a:t>
            </a:r>
            <a:r>
              <a:rPr lang="ru-RU" sz="1600" dirty="0">
                <a:solidFill>
                  <a:srgbClr val="2E2E2E"/>
                </a:solidFill>
                <a:latin typeface="Georgia" panose="02040502050405020303" pitchFamily="18" charset="0"/>
              </a:rPr>
              <a:t>скрывает</a:t>
            </a:r>
            <a:r>
              <a:rPr lang="ru-RU" dirty="0">
                <a:solidFill>
                  <a:srgbClr val="2E2E2E"/>
                </a:solidFill>
                <a:latin typeface="Georgia" panose="02040502050405020303" pitchFamily="18" charset="0"/>
              </a:rPr>
              <a:t> </a:t>
            </a:r>
            <a:r>
              <a:rPr lang="ru-RU" sz="1600" dirty="0">
                <a:solidFill>
                  <a:srgbClr val="2E2E2E"/>
                </a:solidFill>
                <a:latin typeface="Georgia" panose="02040502050405020303" pitchFamily="18" charset="0"/>
              </a:rPr>
              <a:t>солнце</a:t>
            </a:r>
            <a:r>
              <a:rPr lang="ru-RU" dirty="0">
                <a:solidFill>
                  <a:srgbClr val="2E2E2E"/>
                </a:solidFill>
                <a:latin typeface="Georgia" panose="02040502050405020303" pitchFamily="18" charset="0"/>
              </a:rPr>
              <a:t> тень.</a:t>
            </a:r>
          </a:p>
          <a:p>
            <a:r>
              <a:rPr lang="ru-RU" dirty="0">
                <a:solidFill>
                  <a:srgbClr val="2E2E2E"/>
                </a:solidFill>
                <a:latin typeface="Georgia" panose="02040502050405020303" pitchFamily="18" charset="0"/>
              </a:rPr>
              <a:t>С утра пусть каждый улыбнется –</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Сегодня праздник – женский день!!!</a:t>
            </a:r>
            <a:endParaRPr lang="ru-RU" b="0" i="0" dirty="0">
              <a:solidFill>
                <a:srgbClr val="2E2E2E"/>
              </a:solidFill>
              <a:effectLst/>
              <a:latin typeface="Georgia" panose="02040502050405020303" pitchFamily="18" charset="0"/>
            </a:endParaRPr>
          </a:p>
        </p:txBody>
      </p:sp>
      <p:sp>
        <p:nvSpPr>
          <p:cNvPr id="3" name="Прямоугольник 2"/>
          <p:cNvSpPr/>
          <p:nvPr/>
        </p:nvSpPr>
        <p:spPr>
          <a:xfrm>
            <a:off x="396688" y="2773886"/>
            <a:ext cx="6125135" cy="1815882"/>
          </a:xfrm>
          <a:prstGeom prst="rect">
            <a:avLst/>
          </a:prstGeom>
        </p:spPr>
        <p:txBody>
          <a:bodyPr wrap="square">
            <a:spAutoFit/>
          </a:bodyPr>
          <a:lstStyle/>
          <a:p>
            <a:r>
              <a:rPr lang="ru-RU" sz="1600" dirty="0">
                <a:solidFill>
                  <a:srgbClr val="2E2E2E"/>
                </a:solidFill>
                <a:latin typeface="Georgia" panose="02040502050405020303" pitchFamily="18" charset="0"/>
              </a:rPr>
              <a:t>Всю неделю в детском саду витала праздничная атмосфера. Повсюду были слышны поздравления от коллег, родителей. Особенно приятно было видеть улыбающиеся лица всех мам и бабушек наших детей, то, с каким умилением они получали сделанные своими руками подарки от своих дочек и сыночков, которые с такой гордостью и любовью дарили их своему самому дорогому человеку на земле – своей маме!</a:t>
            </a:r>
            <a:endParaRPr lang="ru-RU" sz="16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5165" y="6471298"/>
            <a:ext cx="2454089" cy="184308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5166" y="4716569"/>
            <a:ext cx="2454089" cy="162792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00183" y="4716570"/>
            <a:ext cx="1905000" cy="1627928"/>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563471" y="6445101"/>
            <a:ext cx="2041712" cy="1869278"/>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20291" y="8350449"/>
            <a:ext cx="2423835" cy="1555551"/>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557865" y="8350449"/>
            <a:ext cx="2047317" cy="1493283"/>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5400000">
            <a:off x="-1517278" y="1517276"/>
            <a:ext cx="9906000" cy="6871448"/>
          </a:xfrm>
          <a:prstGeom prst="rect">
            <a:avLst/>
          </a:prstGeom>
        </p:spPr>
      </p:pic>
    </p:spTree>
    <p:extLst>
      <p:ext uri="{BB962C8B-B14F-4D97-AF65-F5344CB8AC3E}">
        <p14:creationId xmlns:p14="http://schemas.microsoft.com/office/powerpoint/2010/main" xmlns="" val="35625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67635" y="5943600"/>
            <a:ext cx="3012141" cy="147781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6611" y="7421412"/>
            <a:ext cx="3133165" cy="183016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7360" y="5992663"/>
            <a:ext cx="2539251" cy="142875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7359" y="7421413"/>
            <a:ext cx="2539252" cy="1964633"/>
          </a:xfrm>
          <a:prstGeom prst="rect">
            <a:avLst/>
          </a:prstGeom>
        </p:spPr>
      </p:pic>
      <p:pic>
        <p:nvPicPr>
          <p:cNvPr id="2" name="Рисунок 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sp>
        <p:nvSpPr>
          <p:cNvPr id="3" name="Прямоугольник 2"/>
          <p:cNvSpPr/>
          <p:nvPr/>
        </p:nvSpPr>
        <p:spPr>
          <a:xfrm>
            <a:off x="1042147" y="1238612"/>
            <a:ext cx="4995582" cy="4801314"/>
          </a:xfrm>
          <a:prstGeom prst="rect">
            <a:avLst/>
          </a:prstGeom>
        </p:spPr>
        <p:txBody>
          <a:bodyPr wrap="square">
            <a:spAutoFit/>
          </a:bodyPr>
          <a:lstStyle/>
          <a:p>
            <a:r>
              <a:rPr lang="ru-RU" dirty="0">
                <a:solidFill>
                  <a:srgbClr val="2E2E2E"/>
                </a:solidFill>
                <a:latin typeface="Georgia" panose="02040502050405020303" pitchFamily="18" charset="0"/>
              </a:rPr>
              <a:t>Праздник «Добрая, милая мама…»</a:t>
            </a:r>
          </a:p>
          <a:p>
            <a:r>
              <a:rPr lang="ru-RU" dirty="0">
                <a:solidFill>
                  <a:srgbClr val="2E2E2E"/>
                </a:solidFill>
                <a:latin typeface="Georgia" panose="02040502050405020303" pitchFamily="18" charset="0"/>
              </a:rPr>
              <a:t>Женщина - небесное </a:t>
            </a:r>
            <a:r>
              <a:rPr lang="ru-RU" dirty="0" err="1">
                <a:solidFill>
                  <a:srgbClr val="2E2E2E"/>
                </a:solidFill>
                <a:latin typeface="Georgia" panose="02040502050405020303" pitchFamily="18" charset="0"/>
              </a:rPr>
              <a:t>созданье</a:t>
            </a:r>
            <a:r>
              <a:rPr lang="ru-RU" dirty="0">
                <a:solidFill>
                  <a:srgbClr val="2E2E2E"/>
                </a:solidFill>
                <a:latin typeface="Georgia" panose="02040502050405020303" pitchFamily="18" charset="0"/>
              </a:rPr>
              <a:t>.</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Воплощенье сказочной мечты.</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Облако несбыточных желаний.</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Ветер из добра и красоты.</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Сколько сил затратила природа,</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Создавая Женщину на свет!?</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Что вложила доброго и злого</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В этот многоликий силуэт?</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Безмятежность летнего рассвета,</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Чистоту холодного ручья,</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Теплоту из солнечного света,</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Свежее дыхание дождя.</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Странную загадочность тумана,</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Чувственность из утренней росы,</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Буйство разъярённого вулкана</a:t>
            </a:r>
            <a:br>
              <a:rPr lang="ru-RU" dirty="0">
                <a:solidFill>
                  <a:srgbClr val="2E2E2E"/>
                </a:solidFill>
                <a:latin typeface="Georgia" panose="02040502050405020303" pitchFamily="18" charset="0"/>
              </a:rPr>
            </a:br>
            <a:r>
              <a:rPr lang="ru-RU" dirty="0">
                <a:solidFill>
                  <a:srgbClr val="2E2E2E"/>
                </a:solidFill>
                <a:latin typeface="Georgia" panose="02040502050405020303" pitchFamily="18" charset="0"/>
              </a:rPr>
              <a:t>И непредсказуемость грозы!</a:t>
            </a:r>
            <a:endParaRPr lang="ru-RU" b="0" i="0" dirty="0">
              <a:solidFill>
                <a:srgbClr val="2E2E2E"/>
              </a:solidFill>
              <a:effectLst/>
              <a:latin typeface="Georgia" panose="02040502050405020303" pitchFamily="18" charset="0"/>
            </a:endParaRPr>
          </a:p>
        </p:txBody>
      </p:sp>
    </p:spTree>
    <p:extLst>
      <p:ext uri="{BB962C8B-B14F-4D97-AF65-F5344CB8AC3E}">
        <p14:creationId xmlns:p14="http://schemas.microsoft.com/office/powerpoint/2010/main" xmlns="" val="314508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0270" y="766482"/>
            <a:ext cx="5163671" cy="531158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0270" y="5943600"/>
            <a:ext cx="5163671" cy="350968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spTree>
    <p:extLst>
      <p:ext uri="{BB962C8B-B14F-4D97-AF65-F5344CB8AC3E}">
        <p14:creationId xmlns:p14="http://schemas.microsoft.com/office/powerpoint/2010/main" xmlns="" val="265966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3400"/>
            <a:ext cx="6858000" cy="9918376"/>
          </a:xfrm>
          <a:prstGeom prst="rect">
            <a:avLst/>
          </a:prstGeom>
        </p:spPr>
      </p:pic>
      <p:sp>
        <p:nvSpPr>
          <p:cNvPr id="2" name="TextBox 1"/>
          <p:cNvSpPr txBox="1"/>
          <p:nvPr/>
        </p:nvSpPr>
        <p:spPr>
          <a:xfrm>
            <a:off x="1963271" y="1136710"/>
            <a:ext cx="2985247" cy="476909"/>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№3</a:t>
            </a:r>
            <a:r>
              <a:rPr lang="en-US" sz="1600" dirty="0" smtClean="0">
                <a:solidFill>
                  <a:srgbClr val="6629FF"/>
                </a:solidFill>
              </a:rPr>
              <a:t>’’</a:t>
            </a:r>
            <a:endParaRPr lang="ru-RU" sz="1600" dirty="0">
              <a:solidFill>
                <a:srgbClr val="6629FF"/>
              </a:solidFill>
            </a:endParaRPr>
          </a:p>
        </p:txBody>
      </p:sp>
      <p:sp>
        <p:nvSpPr>
          <p:cNvPr id="5" name="TextBox 4"/>
          <p:cNvSpPr txBox="1"/>
          <p:nvPr/>
        </p:nvSpPr>
        <p:spPr>
          <a:xfrm>
            <a:off x="605119" y="1136710"/>
            <a:ext cx="1147482" cy="369332"/>
          </a:xfrm>
          <a:prstGeom prst="rect">
            <a:avLst/>
          </a:prstGeom>
          <a:noFill/>
        </p:spPr>
        <p:txBody>
          <a:bodyPr wrap="square" rtlCol="0">
            <a:spAutoFit/>
          </a:bodyPr>
          <a:lstStyle/>
          <a:p>
            <a:r>
              <a:rPr lang="ru-RU" b="1" i="1" dirty="0" smtClean="0"/>
              <a:t>ЗОЖ</a:t>
            </a:r>
            <a:endParaRPr lang="ru-RU" b="1" i="1" dirty="0"/>
          </a:p>
        </p:txBody>
      </p:sp>
      <p:sp>
        <p:nvSpPr>
          <p:cNvPr id="8" name="Прямоугольник 7"/>
          <p:cNvSpPr/>
          <p:nvPr/>
        </p:nvSpPr>
        <p:spPr>
          <a:xfrm>
            <a:off x="1008529" y="1613619"/>
            <a:ext cx="5042647" cy="6494085"/>
          </a:xfrm>
          <a:prstGeom prst="rect">
            <a:avLst/>
          </a:prstGeom>
        </p:spPr>
        <p:txBody>
          <a:bodyPr wrap="square">
            <a:spAutoFit/>
          </a:bodyPr>
          <a:lstStyle/>
          <a:p>
            <a:pPr algn="ctr"/>
            <a:r>
              <a:rPr lang="ru-RU" sz="1600" dirty="0"/>
              <a:t>Семья – это опора, крепость, начало всех начал. Это – первый коллектив ребёнка, естественная среда, где закладываются основы будущей личности и здоровья ребенка. В дошкольном детстве закладывается фундамент здоровья ребенка, происходит интенсивный рост и развитие, формируются основные движения, осанка, а также необходимые навыки и привычки, приобретаются базовые физические качества, вырабатываются черты характера, без которых невозможен здоровый образ жизни.</a:t>
            </a:r>
          </a:p>
          <a:p>
            <a:pPr algn="ctr"/>
            <a:endParaRPr lang="ru-RU" sz="1600" dirty="0"/>
          </a:p>
          <a:p>
            <a:pPr algn="ctr"/>
            <a:r>
              <a:rPr lang="ru-RU" sz="1600" dirty="0"/>
              <a:t>Длительное пребывание в неблагоприятных условиях вызывает перенапряжение адаптационных возможностей организма и приводит к истощению иммунной системы. Возникают хронические заболевания бронхолегочной системы, ЛОР-органов и другие болезни.</a:t>
            </a:r>
          </a:p>
          <a:p>
            <a:pPr algn="ctr"/>
            <a:endParaRPr lang="ru-RU" sz="1600" dirty="0"/>
          </a:p>
          <a:p>
            <a:pPr algn="ctr"/>
            <a:r>
              <a:rPr lang="ru-RU" sz="1600" dirty="0"/>
              <a:t>Рост количества заболеваний связан не только с социально-экологической обстановкой, но и самим образом жизни семьи ребенка, во многом зависящим от семейных традиций и характера двигательного режима. При недостаточной двигательной активности ребенка (гиподинамии) неизбежно происходит ухудшение развития двигательной функции и снижение физической работоспособности ребенка.</a:t>
            </a:r>
          </a:p>
        </p:txBody>
      </p:sp>
    </p:spTree>
    <p:extLst>
      <p:ext uri="{BB962C8B-B14F-4D97-AF65-F5344CB8AC3E}">
        <p14:creationId xmlns:p14="http://schemas.microsoft.com/office/powerpoint/2010/main" xmlns="" val="198635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3279" y="2204976"/>
            <a:ext cx="4457803" cy="6247864"/>
          </a:xfrm>
          <a:prstGeom prst="rect">
            <a:avLst/>
          </a:prstGeom>
        </p:spPr>
        <p:txBody>
          <a:bodyPr wrap="square">
            <a:spAutoFit/>
          </a:bodyPr>
          <a:lstStyle/>
          <a:p>
            <a:pPr algn="just"/>
            <a:r>
              <a:rPr lang="ru-RU" sz="1600" dirty="0"/>
              <a:t>Сегодня важно нам, взрослым, формировать и поддерживать интерес к оздоровлению, как самих себя, так и своих детей. Родители являются первыми педагогами. Они обязаны заложить основы физического, нравственного и интеллектуального развития личности ребенка в младенческом возрасте.</a:t>
            </a:r>
          </a:p>
          <a:p>
            <a:pPr algn="just"/>
            <a:endParaRPr lang="ru-RU" sz="1600" dirty="0"/>
          </a:p>
          <a:p>
            <a:pPr algn="just"/>
            <a:r>
              <a:rPr lang="ru-RU" sz="1600" dirty="0"/>
              <a:t>К сожалению, в силу развитого культурного уровня нашего общества, здоровье ещё не стоит на первом месте среди потребностей человека. Поэтому многие родители не могут служить для ребенка положительным примером здорового образа жизни, так как часто злоупотребляют курением и алкоголем, предпочитают многочасовые просмотры телепередач и видеофильмов, закаливанию, занятиям физкультурой, прогулки на свежем воздухе. Зачастую родители плохо представляют, как же необходимо приобщать ребенка к здоровому образу жизни.</a:t>
            </a:r>
          </a:p>
          <a:p>
            <a:pPr algn="just"/>
            <a:endParaRPr lang="ru-RU" sz="1600" dirty="0"/>
          </a:p>
          <a:p>
            <a:pPr algn="just"/>
            <a:r>
              <a:rPr lang="ru-RU" sz="1600" dirty="0"/>
              <a:t>Что же могут сделать родители для приобщения детей к здоровому образу жизни? (высказывания родителей).</a:t>
            </a:r>
          </a:p>
        </p:txBody>
      </p:sp>
      <p:sp>
        <p:nvSpPr>
          <p:cNvPr id="57" name="TextBox 56"/>
          <p:cNvSpPr txBox="1"/>
          <p:nvPr/>
        </p:nvSpPr>
        <p:spPr>
          <a:xfrm>
            <a:off x="1190575" y="1232246"/>
            <a:ext cx="671209" cy="369332"/>
          </a:xfrm>
          <a:prstGeom prst="rect">
            <a:avLst/>
          </a:prstGeom>
          <a:noFill/>
        </p:spPr>
        <p:txBody>
          <a:bodyPr wrap="none" rtlCol="0">
            <a:spAutoFit/>
          </a:bodyPr>
          <a:lstStyle/>
          <a:p>
            <a:r>
              <a:rPr lang="ru-RU" b="1" i="1" dirty="0" smtClean="0"/>
              <a:t>ЗОЖ</a:t>
            </a:r>
            <a:endParaRPr lang="ru-RU" b="1" i="1" dirty="0"/>
          </a:p>
        </p:txBody>
      </p:sp>
      <p:sp>
        <p:nvSpPr>
          <p:cNvPr id="58" name="TextBox 57"/>
          <p:cNvSpPr txBox="1"/>
          <p:nvPr/>
        </p:nvSpPr>
        <p:spPr>
          <a:xfrm>
            <a:off x="2025560" y="1331658"/>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№3</a:t>
            </a:r>
            <a:r>
              <a:rPr lang="en-US" sz="1600" dirty="0" smtClean="0">
                <a:solidFill>
                  <a:srgbClr val="6629FF"/>
                </a:solidFill>
              </a:rPr>
              <a:t>’’</a:t>
            </a:r>
            <a:endParaRPr lang="ru-RU" sz="1600" dirty="0">
              <a:solidFill>
                <a:srgbClr val="6629FF"/>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spTree>
    <p:extLst>
      <p:ext uri="{BB962C8B-B14F-4D97-AF65-F5344CB8AC3E}">
        <p14:creationId xmlns:p14="http://schemas.microsoft.com/office/powerpoint/2010/main" xmlns="" val="348150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8588" y="1339763"/>
            <a:ext cx="4454290" cy="7478970"/>
          </a:xfrm>
          <a:prstGeom prst="rect">
            <a:avLst/>
          </a:prstGeom>
        </p:spPr>
        <p:txBody>
          <a:bodyPr wrap="square">
            <a:spAutoFit/>
          </a:bodyPr>
          <a:lstStyle/>
          <a:p>
            <a:pPr algn="just"/>
            <a:r>
              <a:rPr lang="ru-RU" sz="1600" dirty="0"/>
              <a:t>Здоровье – это состояние полного физического, психического и социального благополучия.</a:t>
            </a:r>
          </a:p>
          <a:p>
            <a:pPr algn="just"/>
            <a:r>
              <a:rPr lang="ru-RU" sz="1600" dirty="0"/>
              <a:t>Поэтому для дошкольных образовательных учреждений основным является, создание условий</a:t>
            </a:r>
          </a:p>
          <a:p>
            <a:pPr algn="just"/>
            <a:r>
              <a:rPr lang="ru-RU" sz="1600" dirty="0"/>
              <a:t>для полноценного физического и психического здоровья детей, укрепление индивидуального</a:t>
            </a:r>
          </a:p>
          <a:p>
            <a:pPr algn="just"/>
            <a:r>
              <a:rPr lang="ru-RU" sz="1600" dirty="0"/>
              <a:t>здоровья каждого ребенка, приобщение детей к здоровому образу жизни, выполнению правил</a:t>
            </a:r>
          </a:p>
          <a:p>
            <a:pPr algn="just"/>
            <a:r>
              <a:rPr lang="ru-RU" sz="1600" dirty="0"/>
              <a:t>безопасности.</a:t>
            </a:r>
          </a:p>
          <a:p>
            <a:pPr algn="just"/>
            <a:r>
              <a:rPr lang="ru-RU" sz="1600" dirty="0"/>
              <a:t> В современном мире дети испытывают двигательный дефицит, т.е. количество движений</a:t>
            </a:r>
          </a:p>
          <a:p>
            <a:pPr algn="just"/>
            <a:r>
              <a:rPr lang="ru-RU" sz="1600" dirty="0"/>
              <a:t>производимых в течение дня, ниже возрастным нормам.</a:t>
            </a:r>
          </a:p>
          <a:p>
            <a:pPr algn="just"/>
            <a:r>
              <a:rPr lang="ru-RU" sz="1600" dirty="0"/>
              <a:t>В детском саду и дома дети большую часть времени проводят в статичном положении (за</a:t>
            </a:r>
          </a:p>
          <a:p>
            <a:pPr algn="just"/>
            <a:r>
              <a:rPr lang="ru-RU" sz="1600" dirty="0"/>
              <a:t>столом, за компьютером, телефоном, играя в игры). Это приводит к утомляемости, снижается</a:t>
            </a:r>
          </a:p>
          <a:p>
            <a:pPr algn="just"/>
            <a:r>
              <a:rPr lang="ru-RU" sz="1600" dirty="0"/>
              <a:t>работоспособность и влечет за собой нарушение осанки, искривление позвоночника,</a:t>
            </a:r>
          </a:p>
          <a:p>
            <a:pPr algn="just"/>
            <a:r>
              <a:rPr lang="ru-RU" sz="1600" dirty="0"/>
              <a:t>плоскостопие, задержку возрастного развития.</a:t>
            </a:r>
          </a:p>
          <a:p>
            <a:pPr algn="just"/>
            <a:r>
              <a:rPr lang="ru-RU" sz="1600" dirty="0"/>
              <a:t>Основная цель, которую мы поставили перед собой, коллектив ДОУ - это сохранение и</a:t>
            </a:r>
          </a:p>
          <a:p>
            <a:pPr algn="just"/>
            <a:r>
              <a:rPr lang="ru-RU" sz="1600" dirty="0"/>
              <a:t>укрепление здоровья детей, улучшение их двигательного статуса с учётом индивидуальных</a:t>
            </a:r>
          </a:p>
          <a:p>
            <a:pPr algn="just"/>
            <a:r>
              <a:rPr lang="ru-RU" sz="1600" dirty="0"/>
              <a:t>возможностей и способностей; формирование у родителей, педагогов, воспитанников</a:t>
            </a:r>
          </a:p>
          <a:p>
            <a:pPr algn="just"/>
            <a:r>
              <a:rPr lang="ru-RU" sz="1600" dirty="0"/>
              <a:t>ответственности в деле сохранения собственного здоровья.</a:t>
            </a:r>
          </a:p>
        </p:txBody>
      </p:sp>
      <p:sp>
        <p:nvSpPr>
          <p:cNvPr id="58" name="TextBox 57"/>
          <p:cNvSpPr txBox="1"/>
          <p:nvPr/>
        </p:nvSpPr>
        <p:spPr>
          <a:xfrm>
            <a:off x="1176927" y="850102"/>
            <a:ext cx="671209" cy="369332"/>
          </a:xfrm>
          <a:prstGeom prst="rect">
            <a:avLst/>
          </a:prstGeom>
          <a:noFill/>
        </p:spPr>
        <p:txBody>
          <a:bodyPr wrap="none" rtlCol="0">
            <a:spAutoFit/>
          </a:bodyPr>
          <a:lstStyle/>
          <a:p>
            <a:r>
              <a:rPr lang="ru-RU" b="1" i="1" dirty="0" smtClean="0"/>
              <a:t>ЗОЖ</a:t>
            </a:r>
            <a:endParaRPr lang="ru-RU" b="1" i="1" dirty="0"/>
          </a:p>
        </p:txBody>
      </p:sp>
      <p:sp>
        <p:nvSpPr>
          <p:cNvPr id="59" name="TextBox 58"/>
          <p:cNvSpPr txBox="1"/>
          <p:nvPr/>
        </p:nvSpPr>
        <p:spPr>
          <a:xfrm>
            <a:off x="2052856" y="990458"/>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№3</a:t>
            </a:r>
            <a:r>
              <a:rPr lang="en-US" sz="1600" dirty="0" smtClean="0">
                <a:solidFill>
                  <a:srgbClr val="6629FF"/>
                </a:solidFill>
              </a:rPr>
              <a:t>’’</a:t>
            </a:r>
            <a:endParaRPr lang="ru-RU" sz="1600" dirty="0">
              <a:solidFill>
                <a:srgbClr val="6629FF"/>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spTree>
    <p:extLst>
      <p:ext uri="{BB962C8B-B14F-4D97-AF65-F5344CB8AC3E}">
        <p14:creationId xmlns:p14="http://schemas.microsoft.com/office/powerpoint/2010/main" xmlns="" val="176179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1294" y="1687487"/>
            <a:ext cx="4604414" cy="7017306"/>
          </a:xfrm>
          <a:prstGeom prst="rect">
            <a:avLst/>
          </a:prstGeom>
        </p:spPr>
        <p:txBody>
          <a:bodyPr wrap="square">
            <a:spAutoFit/>
          </a:bodyPr>
          <a:lstStyle/>
          <a:p>
            <a:r>
              <a:rPr lang="ru-RU" dirty="0"/>
              <a:t>Здоровый образ жизни (ЗОЖ) — образ жизни отдельного человека с целью профилактики</a:t>
            </a:r>
          </a:p>
          <a:p>
            <a:r>
              <a:rPr lang="ru-RU" dirty="0"/>
              <a:t>болезней и укрепления здоровья. ЗОЖ - это концепция жизнедеятельности человека,</a:t>
            </a:r>
          </a:p>
          <a:p>
            <a:r>
              <a:rPr lang="ru-RU" dirty="0"/>
              <a:t>направленная на улучшение и сохранение здоровья с помощью соответствующего питания,</a:t>
            </a:r>
          </a:p>
          <a:p>
            <a:r>
              <a:rPr lang="ru-RU" dirty="0"/>
              <a:t>физической подготовки, морального настроя и отказа от вредных привычек.</a:t>
            </a:r>
          </a:p>
          <a:p>
            <a:r>
              <a:rPr lang="ru-RU" dirty="0"/>
              <a:t> Здоровый образ жизни является предпосылкой для развития разных сторон</a:t>
            </a:r>
          </a:p>
          <a:p>
            <a:r>
              <a:rPr lang="ru-RU" dirty="0"/>
              <a:t>жизнедеятельности человека, достижения им активного долголетия и полноценного</a:t>
            </a:r>
          </a:p>
          <a:p>
            <a:r>
              <a:rPr lang="ru-RU" dirty="0"/>
              <a:t>выполнения социальных функций.</a:t>
            </a:r>
          </a:p>
          <a:p>
            <a:r>
              <a:rPr lang="ru-RU" dirty="0"/>
              <a:t> Актуальность здорового образа жизни вызвана возрастанием и изменением характера</a:t>
            </a:r>
          </a:p>
          <a:p>
            <a:r>
              <a:rPr lang="ru-RU" dirty="0"/>
              <a:t>нагрузок на организм человека в связи с усложнением общественной жизни, увеличением</a:t>
            </a:r>
          </a:p>
          <a:p>
            <a:r>
              <a:rPr lang="ru-RU" dirty="0"/>
              <a:t>рисков техногенного, экологического, психологического, политического и военного</a:t>
            </a:r>
          </a:p>
          <a:p>
            <a:r>
              <a:rPr lang="ru-RU" dirty="0"/>
              <a:t>характера, провоцирующих негативные сдвиги в состоянии здоровья</a:t>
            </a:r>
            <a:r>
              <a:rPr lang="ru-RU" dirty="0" smtClean="0"/>
              <a:t>.</a:t>
            </a:r>
            <a:endParaRPr lang="ru-RU" dirty="0"/>
          </a:p>
        </p:txBody>
      </p:sp>
      <p:sp>
        <p:nvSpPr>
          <p:cNvPr id="53" name="TextBox 52"/>
          <p:cNvSpPr txBox="1"/>
          <p:nvPr/>
        </p:nvSpPr>
        <p:spPr>
          <a:xfrm>
            <a:off x="1176927" y="972934"/>
            <a:ext cx="671209" cy="369332"/>
          </a:xfrm>
          <a:prstGeom prst="rect">
            <a:avLst/>
          </a:prstGeom>
          <a:noFill/>
        </p:spPr>
        <p:txBody>
          <a:bodyPr wrap="none" rtlCol="0">
            <a:spAutoFit/>
          </a:bodyPr>
          <a:lstStyle/>
          <a:p>
            <a:r>
              <a:rPr lang="ru-RU" b="1" i="1" dirty="0" smtClean="0"/>
              <a:t>ЗОЖ</a:t>
            </a:r>
            <a:endParaRPr lang="ru-RU" b="1" i="1" dirty="0"/>
          </a:p>
        </p:txBody>
      </p:sp>
      <p:sp>
        <p:nvSpPr>
          <p:cNvPr id="54" name="TextBox 53"/>
          <p:cNvSpPr txBox="1"/>
          <p:nvPr/>
        </p:nvSpPr>
        <p:spPr>
          <a:xfrm>
            <a:off x="2080152" y="1031402"/>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№3</a:t>
            </a:r>
            <a:r>
              <a:rPr lang="en-US" sz="1600" dirty="0" smtClean="0">
                <a:solidFill>
                  <a:srgbClr val="6629FF"/>
                </a:solidFill>
              </a:rPr>
              <a:t>’’</a:t>
            </a:r>
            <a:endParaRPr lang="ru-RU" sz="1600" dirty="0">
              <a:solidFill>
                <a:srgbClr val="6629FF"/>
              </a:solidFill>
            </a:endParaRPr>
          </a:p>
        </p:txBody>
      </p:sp>
      <p:pic>
        <p:nvPicPr>
          <p:cNvPr id="55" name="Рисунок 5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524001" y="1524001"/>
            <a:ext cx="9906002" cy="6857999"/>
          </a:xfrm>
          <a:prstGeom prst="rect">
            <a:avLst/>
          </a:prstGeom>
        </p:spPr>
      </p:pic>
    </p:spTree>
    <p:extLst>
      <p:ext uri="{BB962C8B-B14F-4D97-AF65-F5344CB8AC3E}">
        <p14:creationId xmlns:p14="http://schemas.microsoft.com/office/powerpoint/2010/main" xmlns="" val="891722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4080" y="1178560"/>
            <a:ext cx="5251075" cy="705104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spTree>
    <p:extLst>
      <p:ext uri="{BB962C8B-B14F-4D97-AF65-F5344CB8AC3E}">
        <p14:creationId xmlns:p14="http://schemas.microsoft.com/office/powerpoint/2010/main" xmlns="" val="173649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Рисунок 6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0988" y="1600200"/>
            <a:ext cx="5876365" cy="7288306"/>
          </a:xfrm>
          <a:prstGeom prst="rect">
            <a:avLst/>
          </a:prstGeom>
        </p:spPr>
      </p:pic>
      <p:sp>
        <p:nvSpPr>
          <p:cNvPr id="52" name="TextBox 51"/>
          <p:cNvSpPr txBox="1"/>
          <p:nvPr/>
        </p:nvSpPr>
        <p:spPr>
          <a:xfrm>
            <a:off x="1850949" y="1021608"/>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pic>
        <p:nvPicPr>
          <p:cNvPr id="63" name="Рисунок 6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6200000">
            <a:off x="-1524000" y="1523999"/>
            <a:ext cx="9906002" cy="6858000"/>
          </a:xfrm>
          <a:prstGeom prst="rect">
            <a:avLst/>
          </a:prstGeom>
        </p:spPr>
      </p:pic>
    </p:spTree>
    <p:extLst>
      <p:ext uri="{BB962C8B-B14F-4D97-AF65-F5344CB8AC3E}">
        <p14:creationId xmlns:p14="http://schemas.microsoft.com/office/powerpoint/2010/main" xmlns="" val="310692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524002" y="1524000"/>
            <a:ext cx="9906002" cy="6858001"/>
          </a:xfrm>
          <a:prstGeom prst="rect">
            <a:avLst/>
          </a:prstGeom>
        </p:spPr>
      </p:pic>
      <p:pic>
        <p:nvPicPr>
          <p:cNvPr id="4" name="Рисунок 3"/>
          <p:cNvPicPr>
            <a:picLocks noChangeAspect="1"/>
          </p:cNvPicPr>
          <p:nvPr/>
        </p:nvPicPr>
        <p:blipFill>
          <a:blip r:embed="rId3"/>
          <a:stretch>
            <a:fillRect/>
          </a:stretch>
        </p:blipFill>
        <p:spPr>
          <a:xfrm>
            <a:off x="668658" y="1739855"/>
            <a:ext cx="5513779" cy="7336909"/>
          </a:xfrm>
          <a:prstGeom prst="rect">
            <a:avLst/>
          </a:prstGeom>
          <a:ln>
            <a:noFill/>
          </a:ln>
          <a:effectLst>
            <a:softEdge rad="112500"/>
          </a:effectLst>
        </p:spPr>
      </p:pic>
      <p:sp>
        <p:nvSpPr>
          <p:cNvPr id="57" name="TextBox 56"/>
          <p:cNvSpPr txBox="1"/>
          <p:nvPr/>
        </p:nvSpPr>
        <p:spPr>
          <a:xfrm>
            <a:off x="1850949" y="117173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№3</a:t>
            </a:r>
            <a:r>
              <a:rPr lang="en-US" sz="4400" dirty="0" smtClean="0">
                <a:solidFill>
                  <a:srgbClr val="6629FF"/>
                </a:solidFill>
              </a:rPr>
              <a:t>’’</a:t>
            </a:r>
            <a:endParaRPr lang="ru-RU" sz="4400" dirty="0">
              <a:solidFill>
                <a:srgbClr val="6629FF"/>
              </a:solidFill>
            </a:endParaRPr>
          </a:p>
        </p:txBody>
      </p:sp>
    </p:spTree>
    <p:extLst>
      <p:ext uri="{BB962C8B-B14F-4D97-AF65-F5344CB8AC3E}">
        <p14:creationId xmlns:p14="http://schemas.microsoft.com/office/powerpoint/2010/main" xmlns="" val="14069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2">
      <a:majorFont>
        <a:latin typeface="Times New Roman"/>
        <a:ea typeface=""/>
        <a:cs typeface=""/>
      </a:majorFont>
      <a:minorFont>
        <a:latin typeface="Times New Roman"/>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1389</Words>
  <Application>Microsoft Office PowerPoint</Application>
  <PresentationFormat>Лист A4 (210x297 мм)</PresentationFormat>
  <Paragraphs>163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Certified Windows</dc:creator>
  <cp:lastModifiedBy>User</cp:lastModifiedBy>
  <cp:revision>41</cp:revision>
  <dcterms:created xsi:type="dcterms:W3CDTF">2020-02-24T08:14:12Z</dcterms:created>
  <dcterms:modified xsi:type="dcterms:W3CDTF">2023-03-16T07:56:31Z</dcterms:modified>
</cp:coreProperties>
</file>