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0" r:id="rId3"/>
    <p:sldId id="281" r:id="rId4"/>
    <p:sldId id="282" r:id="rId5"/>
    <p:sldId id="283" r:id="rId6"/>
    <p:sldId id="284" r:id="rId7"/>
    <p:sldId id="257" r:id="rId8"/>
    <p:sldId id="258" r:id="rId9"/>
    <p:sldId id="285" r:id="rId10"/>
    <p:sldId id="286" r:id="rId11"/>
    <p:sldId id="287" r:id="rId12"/>
    <p:sldId id="288" r:id="rId13"/>
    <p:sldId id="266" r:id="rId14"/>
    <p:sldId id="289" r:id="rId15"/>
    <p:sldId id="293" r:id="rId16"/>
    <p:sldId id="294" r:id="rId17"/>
    <p:sldId id="290" r:id="rId18"/>
    <p:sldId id="291" r:id="rId19"/>
    <p:sldId id="292" r:id="rId20"/>
    <p:sldId id="295" r:id="rId21"/>
    <p:sldId id="296" r:id="rId22"/>
    <p:sldId id="297" r:id="rId23"/>
  </p:sldIdLst>
  <p:sldSz cx="6858000" cy="9906000" type="A4"/>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12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ugene Tarakanov" initials="ET" lastIdx="1" clrIdx="0">
    <p:extLst>
      <p:ext uri="{19B8F6BF-5375-455C-9EA6-DF929625EA0E}">
        <p15:presenceInfo xmlns:p15="http://schemas.microsoft.com/office/powerpoint/2012/main" xmlns="" userId="7f257a9247835d1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AFE2"/>
    <a:srgbClr val="FB3ABB"/>
    <a:srgbClr val="9933FF"/>
    <a:srgbClr val="D0A810"/>
    <a:srgbClr val="429ECF"/>
    <a:srgbClr val="FF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74" autoAdjust="0"/>
    <p:restoredTop sz="94660"/>
  </p:normalViewPr>
  <p:slideViewPr>
    <p:cSldViewPr snapToGrid="0">
      <p:cViewPr>
        <p:scale>
          <a:sx n="70" d="100"/>
          <a:sy n="70" d="100"/>
        </p:scale>
        <p:origin x="-1884" y="-6"/>
      </p:cViewPr>
      <p:guideLst>
        <p:guide orient="horz" pos="3120"/>
        <p:guide pos="216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ru-RU"/>
              <a:t>Образец заголовка</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F768655-BBA5-4090-A722-056D86B2BA0F}" type="datetimeFigureOut">
              <a:rPr lang="ru-RU" smtClean="0"/>
              <a:pPr/>
              <a:t>13.11.2023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1C4BFA-320E-4DB4-B3AE-4F080DACE90A}" type="slidenum">
              <a:rPr lang="ru-RU" smtClean="0"/>
              <a:pPr/>
              <a:t>‹#›</a:t>
            </a:fld>
            <a:endParaRPr lang="ru-RU"/>
          </a:p>
        </p:txBody>
      </p:sp>
    </p:spTree>
    <p:extLst>
      <p:ext uri="{BB962C8B-B14F-4D97-AF65-F5344CB8AC3E}">
        <p14:creationId xmlns:p14="http://schemas.microsoft.com/office/powerpoint/2010/main" xmlns="" val="3509019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F768655-BBA5-4090-A722-056D86B2BA0F}" type="datetimeFigureOut">
              <a:rPr lang="ru-RU" smtClean="0"/>
              <a:pPr/>
              <a:t>13.11.2023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1C4BFA-320E-4DB4-B3AE-4F080DACE90A}" type="slidenum">
              <a:rPr lang="ru-RU" smtClean="0"/>
              <a:pPr/>
              <a:t>‹#›</a:t>
            </a:fld>
            <a:endParaRPr lang="ru-RU"/>
          </a:p>
        </p:txBody>
      </p:sp>
    </p:spTree>
    <p:extLst>
      <p:ext uri="{BB962C8B-B14F-4D97-AF65-F5344CB8AC3E}">
        <p14:creationId xmlns:p14="http://schemas.microsoft.com/office/powerpoint/2010/main" xmlns="" val="3502162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F768655-BBA5-4090-A722-056D86B2BA0F}" type="datetimeFigureOut">
              <a:rPr lang="ru-RU" smtClean="0"/>
              <a:pPr/>
              <a:t>13.11.2023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1C4BFA-320E-4DB4-B3AE-4F080DACE90A}" type="slidenum">
              <a:rPr lang="ru-RU" smtClean="0"/>
              <a:pPr/>
              <a:t>‹#›</a:t>
            </a:fld>
            <a:endParaRPr lang="ru-RU"/>
          </a:p>
        </p:txBody>
      </p:sp>
    </p:spTree>
    <p:extLst>
      <p:ext uri="{BB962C8B-B14F-4D97-AF65-F5344CB8AC3E}">
        <p14:creationId xmlns:p14="http://schemas.microsoft.com/office/powerpoint/2010/main" xmlns="" val="115234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F768655-BBA5-4090-A722-056D86B2BA0F}" type="datetimeFigureOut">
              <a:rPr lang="ru-RU" smtClean="0"/>
              <a:pPr/>
              <a:t>13.11.2023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1C4BFA-320E-4DB4-B3AE-4F080DACE90A}" type="slidenum">
              <a:rPr lang="ru-RU" smtClean="0"/>
              <a:pPr/>
              <a:t>‹#›</a:t>
            </a:fld>
            <a:endParaRPr lang="ru-RU"/>
          </a:p>
        </p:txBody>
      </p:sp>
    </p:spTree>
    <p:extLst>
      <p:ext uri="{BB962C8B-B14F-4D97-AF65-F5344CB8AC3E}">
        <p14:creationId xmlns:p14="http://schemas.microsoft.com/office/powerpoint/2010/main" xmlns="" val="4049286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ru-RU"/>
              <a:t>Образец заголовка</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F768655-BBA5-4090-A722-056D86B2BA0F}" type="datetimeFigureOut">
              <a:rPr lang="ru-RU" smtClean="0"/>
              <a:pPr/>
              <a:t>13.11.2023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1C4BFA-320E-4DB4-B3AE-4F080DACE90A}" type="slidenum">
              <a:rPr lang="ru-RU" smtClean="0"/>
              <a:pPr/>
              <a:t>‹#›</a:t>
            </a:fld>
            <a:endParaRPr lang="ru-RU"/>
          </a:p>
        </p:txBody>
      </p:sp>
    </p:spTree>
    <p:extLst>
      <p:ext uri="{BB962C8B-B14F-4D97-AF65-F5344CB8AC3E}">
        <p14:creationId xmlns:p14="http://schemas.microsoft.com/office/powerpoint/2010/main" xmlns="" val="3075690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F768655-BBA5-4090-A722-056D86B2BA0F}" type="datetimeFigureOut">
              <a:rPr lang="ru-RU" smtClean="0"/>
              <a:pPr/>
              <a:t>13.11.2023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31C4BFA-320E-4DB4-B3AE-4F080DACE90A}" type="slidenum">
              <a:rPr lang="ru-RU" smtClean="0"/>
              <a:pPr/>
              <a:t>‹#›</a:t>
            </a:fld>
            <a:endParaRPr lang="ru-RU"/>
          </a:p>
        </p:txBody>
      </p:sp>
    </p:spTree>
    <p:extLst>
      <p:ext uri="{BB962C8B-B14F-4D97-AF65-F5344CB8AC3E}">
        <p14:creationId xmlns:p14="http://schemas.microsoft.com/office/powerpoint/2010/main" xmlns="" val="350944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ru-RU"/>
              <a:t>Образец заголовка</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472381" y="3618442"/>
            <a:ext cx="2901255" cy="532218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3471863" y="3618442"/>
            <a:ext cx="2915543" cy="532218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F768655-BBA5-4090-A722-056D86B2BA0F}" type="datetimeFigureOut">
              <a:rPr lang="ru-RU" smtClean="0"/>
              <a:pPr/>
              <a:t>13.11.2023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31C4BFA-320E-4DB4-B3AE-4F080DACE90A}" type="slidenum">
              <a:rPr lang="ru-RU" smtClean="0"/>
              <a:pPr/>
              <a:t>‹#›</a:t>
            </a:fld>
            <a:endParaRPr lang="ru-RU"/>
          </a:p>
        </p:txBody>
      </p:sp>
    </p:spTree>
    <p:extLst>
      <p:ext uri="{BB962C8B-B14F-4D97-AF65-F5344CB8AC3E}">
        <p14:creationId xmlns:p14="http://schemas.microsoft.com/office/powerpoint/2010/main" xmlns="" val="3813027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F768655-BBA5-4090-A722-056D86B2BA0F}" type="datetimeFigureOut">
              <a:rPr lang="ru-RU" smtClean="0"/>
              <a:pPr/>
              <a:t>13.11.2023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31C4BFA-320E-4DB4-B3AE-4F080DACE90A}" type="slidenum">
              <a:rPr lang="ru-RU" smtClean="0"/>
              <a:pPr/>
              <a:t>‹#›</a:t>
            </a:fld>
            <a:endParaRPr lang="ru-RU"/>
          </a:p>
        </p:txBody>
      </p:sp>
    </p:spTree>
    <p:extLst>
      <p:ext uri="{BB962C8B-B14F-4D97-AF65-F5344CB8AC3E}">
        <p14:creationId xmlns:p14="http://schemas.microsoft.com/office/powerpoint/2010/main" xmlns="" val="3008913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768655-BBA5-4090-A722-056D86B2BA0F}" type="datetimeFigureOut">
              <a:rPr lang="ru-RU" smtClean="0"/>
              <a:pPr/>
              <a:t>13.11.2023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31C4BFA-320E-4DB4-B3AE-4F080DACE90A}" type="slidenum">
              <a:rPr lang="ru-RU" smtClean="0"/>
              <a:pPr/>
              <a:t>‹#›</a:t>
            </a:fld>
            <a:endParaRPr lang="ru-RU"/>
          </a:p>
        </p:txBody>
      </p:sp>
    </p:spTree>
    <p:extLst>
      <p:ext uri="{BB962C8B-B14F-4D97-AF65-F5344CB8AC3E}">
        <p14:creationId xmlns:p14="http://schemas.microsoft.com/office/powerpoint/2010/main" xmlns="" val="4289485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ru-RU"/>
              <a:t>Образец заголовка</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0F768655-BBA5-4090-A722-056D86B2BA0F}" type="datetimeFigureOut">
              <a:rPr lang="ru-RU" smtClean="0"/>
              <a:pPr/>
              <a:t>13.11.2023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31C4BFA-320E-4DB4-B3AE-4F080DACE90A}" type="slidenum">
              <a:rPr lang="ru-RU" smtClean="0"/>
              <a:pPr/>
              <a:t>‹#›</a:t>
            </a:fld>
            <a:endParaRPr lang="ru-RU"/>
          </a:p>
        </p:txBody>
      </p:sp>
    </p:spTree>
    <p:extLst>
      <p:ext uri="{BB962C8B-B14F-4D97-AF65-F5344CB8AC3E}">
        <p14:creationId xmlns:p14="http://schemas.microsoft.com/office/powerpoint/2010/main" xmlns="" val="752677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0F768655-BBA5-4090-A722-056D86B2BA0F}" type="datetimeFigureOut">
              <a:rPr lang="ru-RU" smtClean="0"/>
              <a:pPr/>
              <a:t>13.11.2023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31C4BFA-320E-4DB4-B3AE-4F080DACE90A}" type="slidenum">
              <a:rPr lang="ru-RU" smtClean="0"/>
              <a:pPr/>
              <a:t>‹#›</a:t>
            </a:fld>
            <a:endParaRPr lang="ru-RU"/>
          </a:p>
        </p:txBody>
      </p:sp>
    </p:spTree>
    <p:extLst>
      <p:ext uri="{BB962C8B-B14F-4D97-AF65-F5344CB8AC3E}">
        <p14:creationId xmlns:p14="http://schemas.microsoft.com/office/powerpoint/2010/main" xmlns="" val="3248191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F768655-BBA5-4090-A722-056D86B2BA0F}" type="datetimeFigureOut">
              <a:rPr lang="ru-RU" smtClean="0"/>
              <a:pPr/>
              <a:t>13.11.2023</a:t>
            </a:fld>
            <a:endParaRPr lang="ru-RU"/>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31C4BFA-320E-4DB4-B3AE-4F080DACE90A}" type="slidenum">
              <a:rPr lang="ru-RU" smtClean="0"/>
              <a:pPr/>
              <a:t>‹#›</a:t>
            </a:fld>
            <a:endParaRPr lang="ru-RU"/>
          </a:p>
        </p:txBody>
      </p:sp>
    </p:spTree>
    <p:extLst>
      <p:ext uri="{BB962C8B-B14F-4D97-AF65-F5344CB8AC3E}">
        <p14:creationId xmlns:p14="http://schemas.microsoft.com/office/powerpoint/2010/main" xmlns="" val="31532875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3168650" y="0"/>
            <a:ext cx="19050" cy="1282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V="1">
            <a:off x="0" y="1307978"/>
            <a:ext cx="685800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3187700" y="1282700"/>
            <a:ext cx="0" cy="965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flipV="1">
            <a:off x="0" y="2247900"/>
            <a:ext cx="685800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flipV="1">
            <a:off x="0" y="3091339"/>
            <a:ext cx="685800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V="1">
            <a:off x="0" y="7721914"/>
            <a:ext cx="685800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190500" y="1538387"/>
            <a:ext cx="3429000" cy="523220"/>
          </a:xfrm>
          <a:prstGeom prst="rect">
            <a:avLst/>
          </a:prstGeom>
        </p:spPr>
        <p:txBody>
          <a:bodyPr>
            <a:spAutoFit/>
          </a:bodyPr>
          <a:lstStyle/>
          <a:p>
            <a:r>
              <a:rPr lang="ru-RU" sz="1400" dirty="0"/>
              <a:t>Газета основана: сентябрь</a:t>
            </a:r>
          </a:p>
          <a:p>
            <a:r>
              <a:rPr lang="ru-RU" sz="1400" dirty="0"/>
              <a:t>2007 года</a:t>
            </a:r>
          </a:p>
        </p:txBody>
      </p:sp>
      <p:sp>
        <p:nvSpPr>
          <p:cNvPr id="19" name="Прямоугольник 18"/>
          <p:cNvSpPr/>
          <p:nvPr/>
        </p:nvSpPr>
        <p:spPr>
          <a:xfrm>
            <a:off x="3740149" y="1538387"/>
            <a:ext cx="3429000" cy="523220"/>
          </a:xfrm>
          <a:prstGeom prst="rect">
            <a:avLst/>
          </a:prstGeom>
        </p:spPr>
        <p:txBody>
          <a:bodyPr>
            <a:spAutoFit/>
          </a:bodyPr>
          <a:lstStyle/>
          <a:p>
            <a:r>
              <a:rPr lang="ru-RU" sz="1400" dirty="0"/>
              <a:t>№ </a:t>
            </a:r>
            <a:r>
              <a:rPr lang="ru-RU" sz="1400" dirty="0" smtClean="0"/>
              <a:t>1</a:t>
            </a:r>
            <a:endParaRPr lang="ru-RU" sz="1400" dirty="0"/>
          </a:p>
          <a:p>
            <a:r>
              <a:rPr lang="ru-RU" sz="1400" dirty="0" smtClean="0"/>
              <a:t>2023 </a:t>
            </a:r>
            <a:r>
              <a:rPr lang="ru-RU" sz="1400" dirty="0"/>
              <a:t>– </a:t>
            </a:r>
            <a:r>
              <a:rPr lang="ru-RU" sz="1400" dirty="0" smtClean="0"/>
              <a:t>2024 </a:t>
            </a:r>
            <a:r>
              <a:rPr lang="ru-RU" sz="1400" dirty="0"/>
              <a:t>уч. год</a:t>
            </a:r>
          </a:p>
        </p:txBody>
      </p:sp>
      <p:sp>
        <p:nvSpPr>
          <p:cNvPr id="20" name="Прямоугольник 19"/>
          <p:cNvSpPr/>
          <p:nvPr/>
        </p:nvSpPr>
        <p:spPr>
          <a:xfrm>
            <a:off x="0" y="2314575"/>
            <a:ext cx="6858000" cy="738664"/>
          </a:xfrm>
          <a:prstGeom prst="rect">
            <a:avLst/>
          </a:prstGeom>
        </p:spPr>
        <p:txBody>
          <a:bodyPr wrap="square">
            <a:spAutoFit/>
          </a:bodyPr>
          <a:lstStyle/>
          <a:p>
            <a:r>
              <a:rPr lang="ru-RU" sz="1400" dirty="0">
                <a:latin typeface="Georgia" pitchFamily="18" charset="0"/>
              </a:rPr>
              <a:t>Издание:</a:t>
            </a:r>
          </a:p>
          <a:p>
            <a:r>
              <a:rPr lang="ru-RU" sz="1400" dirty="0">
                <a:latin typeface="Georgia" pitchFamily="18" charset="0"/>
              </a:rPr>
              <a:t>Муниципальное казенное дошкольное образовательное учреждение детский</a:t>
            </a:r>
          </a:p>
          <a:p>
            <a:r>
              <a:rPr lang="ru-RU" sz="1400" dirty="0">
                <a:latin typeface="Georgia" pitchFamily="18" charset="0"/>
              </a:rPr>
              <a:t>сад № 3, </a:t>
            </a:r>
            <a:r>
              <a:rPr lang="ru-RU" sz="1400" dirty="0" err="1">
                <a:latin typeface="Georgia" pitchFamily="18" charset="0"/>
              </a:rPr>
              <a:t>Узловский</a:t>
            </a:r>
            <a:r>
              <a:rPr lang="ru-RU" sz="1400" dirty="0">
                <a:latin typeface="Georgia" pitchFamily="18" charset="0"/>
              </a:rPr>
              <a:t> р-н, п. Дубовка, ул. Пионерская, д. 24А, т-н: 7-14-57</a:t>
            </a:r>
          </a:p>
        </p:txBody>
      </p:sp>
      <p:sp>
        <p:nvSpPr>
          <p:cNvPr id="21" name="TextBox 20"/>
          <p:cNvSpPr txBox="1"/>
          <p:nvPr/>
        </p:nvSpPr>
        <p:spPr>
          <a:xfrm>
            <a:off x="3454400" y="221525"/>
            <a:ext cx="2838450" cy="719763"/>
          </a:xfrm>
          <a:prstGeom prst="rect">
            <a:avLst/>
          </a:prstGeom>
          <a:noFill/>
        </p:spPr>
        <p:txBody>
          <a:bodyPr wrap="none" rtlCol="0">
            <a:prstTxWarp prst="textPlain">
              <a:avLst/>
            </a:prstTxWarp>
            <a:spAutoFit/>
          </a:bodyPr>
          <a:lstStyle/>
          <a:p>
            <a:r>
              <a:rPr lang="ru-RU" sz="2800" dirty="0">
                <a:ln>
                  <a:solidFill>
                    <a:schemeClr val="accent6">
                      <a:lumMod val="75000"/>
                    </a:schemeClr>
                  </a:solidFill>
                </a:ln>
                <a:solidFill>
                  <a:srgbClr val="7030A0"/>
                </a:solidFill>
                <a:effectLst/>
              </a:rPr>
              <a:t>Диалог с семьей</a:t>
            </a:r>
          </a:p>
        </p:txBody>
      </p:sp>
      <p:cxnSp>
        <p:nvCxnSpPr>
          <p:cNvPr id="22" name="Прямая соединительная линия 21"/>
          <p:cNvCxnSpPr/>
          <p:nvPr/>
        </p:nvCxnSpPr>
        <p:spPr>
          <a:xfrm flipV="1">
            <a:off x="0" y="4333259"/>
            <a:ext cx="685800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Прямоугольник 22"/>
          <p:cNvSpPr/>
          <p:nvPr/>
        </p:nvSpPr>
        <p:spPr>
          <a:xfrm>
            <a:off x="2502480" y="3213993"/>
            <a:ext cx="1370440" cy="338554"/>
          </a:xfrm>
          <a:prstGeom prst="rect">
            <a:avLst/>
          </a:prstGeom>
        </p:spPr>
        <p:txBody>
          <a:bodyPr wrap="none">
            <a:spAutoFit/>
          </a:bodyPr>
          <a:lstStyle/>
          <a:p>
            <a:r>
              <a:rPr lang="ru-RU" sz="1600" dirty="0"/>
              <a:t>Тема номера:</a:t>
            </a:r>
          </a:p>
        </p:txBody>
      </p:sp>
      <p:sp>
        <p:nvSpPr>
          <p:cNvPr id="24" name="TextBox 23"/>
          <p:cNvSpPr txBox="1"/>
          <p:nvPr/>
        </p:nvSpPr>
        <p:spPr>
          <a:xfrm>
            <a:off x="1126238" y="3658354"/>
            <a:ext cx="4122924" cy="523220"/>
          </a:xfrm>
          <a:prstGeom prst="rect">
            <a:avLst/>
          </a:prstGeom>
          <a:noFill/>
        </p:spPr>
        <p:txBody>
          <a:bodyPr wrap="none" rtlCol="0">
            <a:prstTxWarp prst="textStop">
              <a:avLst/>
            </a:prstTxWarp>
            <a:spAutoFit/>
          </a:bodyPr>
          <a:lstStyle/>
          <a:p>
            <a:r>
              <a:rPr lang="en-US" sz="2800" dirty="0" smtClean="0">
                <a:solidFill>
                  <a:srgbClr val="7030A0"/>
                </a:solidFill>
                <a:effectLst/>
              </a:rPr>
              <a:t>‘’</a:t>
            </a:r>
            <a:r>
              <a:rPr lang="ru-RU" sz="2800" dirty="0" smtClean="0">
                <a:solidFill>
                  <a:srgbClr val="7030A0"/>
                </a:solidFill>
              </a:rPr>
              <a:t>В здоровой семье – здоровый ребенок</a:t>
            </a:r>
            <a:r>
              <a:rPr lang="en-US" sz="2800" dirty="0" smtClean="0">
                <a:solidFill>
                  <a:srgbClr val="7030A0"/>
                </a:solidFill>
                <a:effectLst/>
              </a:rPr>
              <a:t>’’</a:t>
            </a:r>
            <a:endParaRPr lang="ru-RU" sz="2800" dirty="0">
              <a:solidFill>
                <a:srgbClr val="7030A0"/>
              </a:solidFill>
              <a:effectLst/>
            </a:endParaRPr>
          </a:p>
        </p:txBody>
      </p:sp>
      <p:sp>
        <p:nvSpPr>
          <p:cNvPr id="25" name="Прямоугольник 24"/>
          <p:cNvSpPr/>
          <p:nvPr/>
        </p:nvSpPr>
        <p:spPr>
          <a:xfrm>
            <a:off x="58606" y="4557513"/>
            <a:ext cx="2704138" cy="400110"/>
          </a:xfrm>
          <a:prstGeom prst="rect">
            <a:avLst/>
          </a:prstGeom>
        </p:spPr>
        <p:txBody>
          <a:bodyPr wrap="none">
            <a:spAutoFit/>
          </a:bodyPr>
          <a:lstStyle/>
          <a:p>
            <a:r>
              <a:rPr lang="ru-RU" dirty="0"/>
              <a:t>▸</a:t>
            </a:r>
            <a:r>
              <a:rPr lang="ru-RU" sz="2000" i="1" dirty="0">
                <a:solidFill>
                  <a:srgbClr val="7030A0"/>
                </a:solidFill>
              </a:rPr>
              <a:t>Содержание номера:</a:t>
            </a:r>
          </a:p>
        </p:txBody>
      </p:sp>
      <p:sp>
        <p:nvSpPr>
          <p:cNvPr id="26" name="TextBox 25"/>
          <p:cNvSpPr txBox="1"/>
          <p:nvPr/>
        </p:nvSpPr>
        <p:spPr>
          <a:xfrm>
            <a:off x="95988" y="4969619"/>
            <a:ext cx="3248903" cy="307777"/>
          </a:xfrm>
          <a:prstGeom prst="rect">
            <a:avLst/>
          </a:prstGeom>
          <a:noFill/>
        </p:spPr>
        <p:txBody>
          <a:bodyPr wrap="none" rtlCol="0">
            <a:spAutoFit/>
          </a:bodyPr>
          <a:lstStyle/>
          <a:p>
            <a:r>
              <a:rPr lang="ru-RU" sz="1400" dirty="0"/>
              <a:t>▸1. </a:t>
            </a:r>
            <a:r>
              <a:rPr lang="ru-RU" sz="1400" dirty="0" smtClean="0"/>
              <a:t>Здоровая семья – здоровый ребенок</a:t>
            </a:r>
            <a:endParaRPr lang="ru-RU" sz="1400" dirty="0"/>
          </a:p>
        </p:txBody>
      </p:sp>
      <p:sp>
        <p:nvSpPr>
          <p:cNvPr id="27" name="TextBox 26"/>
          <p:cNvSpPr txBox="1"/>
          <p:nvPr/>
        </p:nvSpPr>
        <p:spPr>
          <a:xfrm>
            <a:off x="95988" y="5267402"/>
            <a:ext cx="3361626" cy="307777"/>
          </a:xfrm>
          <a:prstGeom prst="rect">
            <a:avLst/>
          </a:prstGeom>
          <a:noFill/>
        </p:spPr>
        <p:txBody>
          <a:bodyPr wrap="none" rtlCol="0">
            <a:spAutoFit/>
          </a:bodyPr>
          <a:lstStyle/>
          <a:p>
            <a:r>
              <a:rPr lang="ru-RU" sz="1400" dirty="0"/>
              <a:t>▸</a:t>
            </a:r>
            <a:r>
              <a:rPr lang="ru-RU" sz="1400" dirty="0" smtClean="0"/>
              <a:t>2.</a:t>
            </a:r>
            <a:r>
              <a:rPr lang="en-US" sz="1400" dirty="0" smtClean="0"/>
              <a:t> </a:t>
            </a:r>
            <a:r>
              <a:rPr lang="ru-RU" sz="1400" dirty="0" smtClean="0"/>
              <a:t>Пословицы о здоровом образе жизни</a:t>
            </a:r>
            <a:endParaRPr lang="ru-RU" sz="1400" dirty="0"/>
          </a:p>
        </p:txBody>
      </p:sp>
      <p:sp>
        <p:nvSpPr>
          <p:cNvPr id="29" name="TextBox 28"/>
          <p:cNvSpPr txBox="1"/>
          <p:nvPr/>
        </p:nvSpPr>
        <p:spPr>
          <a:xfrm>
            <a:off x="95988" y="5535742"/>
            <a:ext cx="3033138" cy="307777"/>
          </a:xfrm>
          <a:prstGeom prst="rect">
            <a:avLst/>
          </a:prstGeom>
          <a:noFill/>
        </p:spPr>
        <p:txBody>
          <a:bodyPr wrap="none" rtlCol="0">
            <a:spAutoFit/>
          </a:bodyPr>
          <a:lstStyle/>
          <a:p>
            <a:r>
              <a:rPr lang="ru-RU" sz="1400" dirty="0"/>
              <a:t>▸3. </a:t>
            </a:r>
            <a:r>
              <a:rPr lang="ru-RU" sz="1400" dirty="0" smtClean="0"/>
              <a:t>12 правил активного долголетия.</a:t>
            </a:r>
            <a:endParaRPr lang="ru-RU" sz="1400" dirty="0"/>
          </a:p>
        </p:txBody>
      </p:sp>
      <p:sp>
        <p:nvSpPr>
          <p:cNvPr id="31" name="TextBox 30"/>
          <p:cNvSpPr txBox="1"/>
          <p:nvPr/>
        </p:nvSpPr>
        <p:spPr>
          <a:xfrm>
            <a:off x="95988" y="5790090"/>
            <a:ext cx="1821076" cy="307777"/>
          </a:xfrm>
          <a:prstGeom prst="rect">
            <a:avLst/>
          </a:prstGeom>
          <a:noFill/>
        </p:spPr>
        <p:txBody>
          <a:bodyPr wrap="none" rtlCol="0">
            <a:spAutoFit/>
          </a:bodyPr>
          <a:lstStyle/>
          <a:p>
            <a:r>
              <a:rPr lang="ru-RU" sz="1400" dirty="0" smtClean="0"/>
              <a:t>▸4. </a:t>
            </a:r>
            <a:r>
              <a:rPr lang="ru-RU" sz="1400" dirty="0"/>
              <a:t>Умная страничка</a:t>
            </a:r>
          </a:p>
        </p:txBody>
      </p:sp>
      <p:sp>
        <p:nvSpPr>
          <p:cNvPr id="33" name="TextBox 32"/>
          <p:cNvSpPr txBox="1"/>
          <p:nvPr/>
        </p:nvSpPr>
        <p:spPr>
          <a:xfrm>
            <a:off x="95988" y="6048982"/>
            <a:ext cx="1509388" cy="307777"/>
          </a:xfrm>
          <a:prstGeom prst="rect">
            <a:avLst/>
          </a:prstGeom>
          <a:noFill/>
        </p:spPr>
        <p:txBody>
          <a:bodyPr wrap="none" rtlCol="0">
            <a:spAutoFit/>
          </a:bodyPr>
          <a:lstStyle/>
          <a:p>
            <a:r>
              <a:rPr lang="ru-RU" sz="1400" dirty="0" smtClean="0"/>
              <a:t>▸5. </a:t>
            </a:r>
            <a:r>
              <a:rPr lang="ru-RU" sz="1400" dirty="0"/>
              <a:t>Говорят дети</a:t>
            </a:r>
          </a:p>
        </p:txBody>
      </p:sp>
      <p:sp>
        <p:nvSpPr>
          <p:cNvPr id="35" name="TextBox 34"/>
          <p:cNvSpPr txBox="1"/>
          <p:nvPr/>
        </p:nvSpPr>
        <p:spPr>
          <a:xfrm>
            <a:off x="102832" y="6328435"/>
            <a:ext cx="2254015" cy="307777"/>
          </a:xfrm>
          <a:prstGeom prst="rect">
            <a:avLst/>
          </a:prstGeom>
          <a:noFill/>
        </p:spPr>
        <p:txBody>
          <a:bodyPr wrap="none" rtlCol="0">
            <a:spAutoFit/>
          </a:bodyPr>
          <a:lstStyle/>
          <a:p>
            <a:r>
              <a:rPr lang="ru-RU" sz="1400" dirty="0" smtClean="0"/>
              <a:t>▸6. </a:t>
            </a:r>
            <a:r>
              <a:rPr lang="ru-RU" sz="1400" dirty="0"/>
              <a:t>Из жизни нашего ДОУ</a:t>
            </a:r>
          </a:p>
        </p:txBody>
      </p:sp>
      <p:pic>
        <p:nvPicPr>
          <p:cNvPr id="36" name="Рисунок 35"/>
          <p:cNvPicPr>
            <a:picLocks noChangeAspect="1"/>
          </p:cNvPicPr>
          <p:nvPr/>
        </p:nvPicPr>
        <p:blipFill>
          <a:blip r:embed="rId2" cstate="print">
            <a:duotone>
              <a:prstClr val="black"/>
              <a:srgbClr val="9933FF">
                <a:tint val="45000"/>
                <a:satMod val="400000"/>
              </a:srgbClr>
            </a:duotone>
            <a:extLst>
              <a:ext uri="{28A0092B-C50C-407E-A947-70E740481C1C}">
                <a14:useLocalDpi xmlns:a14="http://schemas.microsoft.com/office/drawing/2010/main" xmlns="" val="0"/>
              </a:ext>
            </a:extLst>
          </a:blip>
          <a:stretch>
            <a:fillRect/>
          </a:stretch>
        </p:blipFill>
        <p:spPr>
          <a:xfrm>
            <a:off x="-1" y="1"/>
            <a:ext cx="3187701" cy="1313746"/>
          </a:xfrm>
          <a:prstGeom prst="rect">
            <a:avLst/>
          </a:prstGeom>
        </p:spPr>
      </p:pic>
      <p:sp>
        <p:nvSpPr>
          <p:cNvPr id="38" name="Прямоугольник 37"/>
          <p:cNvSpPr/>
          <p:nvPr/>
        </p:nvSpPr>
        <p:spPr>
          <a:xfrm>
            <a:off x="4256633" y="7921501"/>
            <a:ext cx="2601367" cy="1754326"/>
          </a:xfrm>
          <a:prstGeom prst="rect">
            <a:avLst/>
          </a:prstGeom>
        </p:spPr>
        <p:txBody>
          <a:bodyPr wrap="square">
            <a:spAutoFit/>
          </a:bodyPr>
          <a:lstStyle/>
          <a:p>
            <a:r>
              <a:rPr lang="ru-RU" sz="1200" dirty="0">
                <a:latin typeface="Georgia" pitchFamily="18" charset="0"/>
              </a:rPr>
              <a:t>Редакционная коллегия</a:t>
            </a:r>
          </a:p>
          <a:p>
            <a:r>
              <a:rPr lang="ru-RU" sz="1200" dirty="0" smtClean="0">
                <a:latin typeface="Georgia" pitchFamily="18" charset="0"/>
              </a:rPr>
              <a:t>Воспитатели: Тараканова </a:t>
            </a:r>
          </a:p>
          <a:p>
            <a:r>
              <a:rPr lang="ru-RU" sz="1200" dirty="0" smtClean="0">
                <a:latin typeface="Georgia" pitchFamily="18" charset="0"/>
              </a:rPr>
              <a:t>Мария Викторовна</a:t>
            </a:r>
          </a:p>
          <a:p>
            <a:r>
              <a:rPr lang="ru-RU" sz="1200" dirty="0" err="1" smtClean="0">
                <a:latin typeface="Georgia" pitchFamily="18" charset="0"/>
              </a:rPr>
              <a:t>Подшивалова</a:t>
            </a:r>
            <a:r>
              <a:rPr lang="ru-RU" sz="1200" dirty="0" smtClean="0">
                <a:latin typeface="Georgia" pitchFamily="18" charset="0"/>
              </a:rPr>
              <a:t> Татьяна </a:t>
            </a:r>
            <a:r>
              <a:rPr lang="ru-RU" sz="1200" dirty="0" smtClean="0">
                <a:latin typeface="Georgia" pitchFamily="18" charset="0"/>
              </a:rPr>
              <a:t>Олеговна</a:t>
            </a:r>
            <a:endParaRPr lang="ru-RU" sz="1200" dirty="0">
              <a:latin typeface="Georgia" pitchFamily="18" charset="0"/>
            </a:endParaRPr>
          </a:p>
          <a:p>
            <a:r>
              <a:rPr lang="ru-RU" sz="1200" dirty="0">
                <a:latin typeface="Georgia" pitchFamily="18" charset="0"/>
              </a:rPr>
              <a:t>Экспертный совет:</a:t>
            </a:r>
          </a:p>
          <a:p>
            <a:r>
              <a:rPr lang="ru-RU" sz="1200" dirty="0" err="1">
                <a:latin typeface="Georgia" pitchFamily="18" charset="0"/>
              </a:rPr>
              <a:t>Буцяк</a:t>
            </a:r>
            <a:r>
              <a:rPr lang="ru-RU" sz="1200" dirty="0">
                <a:latin typeface="Georgia" pitchFamily="18" charset="0"/>
              </a:rPr>
              <a:t> Нина Николаевна,</a:t>
            </a:r>
          </a:p>
          <a:p>
            <a:r>
              <a:rPr lang="ru-RU" sz="1200" dirty="0">
                <a:latin typeface="Georgia" pitchFamily="18" charset="0"/>
              </a:rPr>
              <a:t>заведующий ДОУ,</a:t>
            </a:r>
          </a:p>
          <a:p>
            <a:r>
              <a:rPr lang="ru-RU" sz="1200" dirty="0">
                <a:latin typeface="Georgia" pitchFamily="18" charset="0"/>
              </a:rPr>
              <a:t>Седова Екатерина Сергеевна,</a:t>
            </a:r>
          </a:p>
          <a:p>
            <a:r>
              <a:rPr lang="ru-RU" sz="1200" dirty="0">
                <a:latin typeface="Georgia" pitchFamily="18" charset="0"/>
              </a:rPr>
              <a:t>зам. заведующего по </a:t>
            </a:r>
            <a:r>
              <a:rPr lang="ru-RU" sz="1200" dirty="0" err="1">
                <a:latin typeface="Georgia" pitchFamily="18" charset="0"/>
              </a:rPr>
              <a:t>ВиМР</a:t>
            </a:r>
            <a:endParaRPr lang="ru-RU" sz="1200" dirty="0">
              <a:latin typeface="Georgia" pitchFamily="18" charset="0"/>
            </a:endParaRPr>
          </a:p>
        </p:txBody>
      </p:sp>
      <p:cxnSp>
        <p:nvCxnSpPr>
          <p:cNvPr id="39" name="Прямая соединительная линия 38"/>
          <p:cNvCxnSpPr/>
          <p:nvPr/>
        </p:nvCxnSpPr>
        <p:spPr>
          <a:xfrm>
            <a:off x="4120278" y="7740964"/>
            <a:ext cx="1" cy="21745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C:\Users\admin\Downloads\54764564.jpg"/>
          <p:cNvPicPr>
            <a:picLocks noChangeAspect="1" noChangeArrowheads="1"/>
          </p:cNvPicPr>
          <p:nvPr/>
        </p:nvPicPr>
        <p:blipFill>
          <a:blip r:embed="rId3" cstate="print"/>
          <a:srcRect/>
          <a:stretch>
            <a:fillRect/>
          </a:stretch>
        </p:blipFill>
        <p:spPr bwMode="auto">
          <a:xfrm>
            <a:off x="4514198" y="4847964"/>
            <a:ext cx="1943100" cy="2352675"/>
          </a:xfrm>
          <a:prstGeom prst="rect">
            <a:avLst/>
          </a:prstGeom>
          <a:noFill/>
        </p:spPr>
      </p:pic>
      <p:pic>
        <p:nvPicPr>
          <p:cNvPr id="1027" name="Picture 3" descr="C:\Users\admin\Downloads\576456345.jpg"/>
          <p:cNvPicPr>
            <a:picLocks noChangeAspect="1" noChangeArrowheads="1"/>
          </p:cNvPicPr>
          <p:nvPr/>
        </p:nvPicPr>
        <p:blipFill>
          <a:blip r:embed="rId4" cstate="print"/>
          <a:srcRect/>
          <a:stretch>
            <a:fillRect/>
          </a:stretch>
        </p:blipFill>
        <p:spPr bwMode="auto">
          <a:xfrm>
            <a:off x="717093" y="7926561"/>
            <a:ext cx="2524126" cy="1809751"/>
          </a:xfrm>
          <a:prstGeom prst="rect">
            <a:avLst/>
          </a:prstGeom>
          <a:noFill/>
        </p:spPr>
      </p:pic>
    </p:spTree>
    <p:extLst>
      <p:ext uri="{BB962C8B-B14F-4D97-AF65-F5344CB8AC3E}">
        <p14:creationId xmlns:p14="http://schemas.microsoft.com/office/powerpoint/2010/main" xmlns="" val="1932118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 y="0"/>
            <a:ext cx="6858004" cy="9906000"/>
            <a:chOff x="-1" y="0"/>
            <a:chExt cx="6858004" cy="9906000"/>
          </a:xfrm>
        </p:grpSpPr>
        <p:sp>
          <p:nvSpPr>
            <p:cNvPr id="3" name="Прямоугольник 2"/>
            <p:cNvSpPr/>
            <p:nvPr/>
          </p:nvSpPr>
          <p:spPr>
            <a:xfrm>
              <a:off x="-1" y="0"/>
              <a:ext cx="162839" cy="99060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6695161" y="0"/>
              <a:ext cx="162839" cy="99060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rot="16200000">
              <a:off x="3335579" y="6383575"/>
              <a:ext cx="186846" cy="6858002"/>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rot="16200000">
              <a:off x="3335578" y="-3335578"/>
              <a:ext cx="186846" cy="6858002"/>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 name="Прямоугольник 6"/>
          <p:cNvSpPr/>
          <p:nvPr/>
        </p:nvSpPr>
        <p:spPr>
          <a:xfrm>
            <a:off x="1499658" y="278938"/>
            <a:ext cx="3858685" cy="338554"/>
          </a:xfrm>
          <a:prstGeom prst="rect">
            <a:avLst/>
          </a:prstGeom>
        </p:spPr>
        <p:txBody>
          <a:bodyPr wrap="none">
            <a:spAutoFit/>
          </a:bodyPr>
          <a:lstStyle/>
          <a:p>
            <a:r>
              <a:rPr lang="ru-RU" sz="1600" b="1" dirty="0" smtClean="0"/>
              <a:t>«В здоровой семье – здоровый ребенок»</a:t>
            </a:r>
            <a:endParaRPr lang="ru-RU" sz="1600" dirty="0"/>
          </a:p>
        </p:txBody>
      </p:sp>
      <p:sp>
        <p:nvSpPr>
          <p:cNvPr id="8" name="TextBox 7"/>
          <p:cNvSpPr txBox="1"/>
          <p:nvPr/>
        </p:nvSpPr>
        <p:spPr>
          <a:xfrm>
            <a:off x="1739900" y="652284"/>
            <a:ext cx="3060700" cy="400110"/>
          </a:xfrm>
          <a:prstGeom prst="rect">
            <a:avLst/>
          </a:prstGeom>
          <a:noFill/>
        </p:spPr>
        <p:txBody>
          <a:bodyPr wrap="none" rtlCol="0">
            <a:prstTxWarp prst="textPlain">
              <a:avLst/>
            </a:prstTxWarp>
            <a:spAutoFit/>
          </a:bodyPr>
          <a:lstStyle/>
          <a:p>
            <a:r>
              <a:rPr lang="en-US" sz="2000" dirty="0">
                <a:solidFill>
                  <a:srgbClr val="7030A0"/>
                </a:solidFill>
              </a:rPr>
              <a:t>‘’</a:t>
            </a:r>
            <a:r>
              <a:rPr lang="ru-RU" sz="2000" dirty="0">
                <a:solidFill>
                  <a:srgbClr val="7030A0"/>
                </a:solidFill>
              </a:rPr>
              <a:t>Диалог с семьей </a:t>
            </a:r>
            <a:r>
              <a:rPr lang="ru-RU" sz="2000" dirty="0" smtClean="0">
                <a:solidFill>
                  <a:srgbClr val="7030A0"/>
                </a:solidFill>
              </a:rPr>
              <a:t>№1</a:t>
            </a:r>
            <a:r>
              <a:rPr lang="en-US" sz="2000" dirty="0" smtClean="0">
                <a:solidFill>
                  <a:srgbClr val="7030A0"/>
                </a:solidFill>
              </a:rPr>
              <a:t>’’</a:t>
            </a:r>
            <a:endParaRPr lang="ru-RU" sz="2000" dirty="0">
              <a:solidFill>
                <a:srgbClr val="7030A0"/>
              </a:solidFill>
            </a:endParaRPr>
          </a:p>
        </p:txBody>
      </p:sp>
      <p:sp>
        <p:nvSpPr>
          <p:cNvPr id="9" name="Прямоугольник 8"/>
          <p:cNvSpPr/>
          <p:nvPr/>
        </p:nvSpPr>
        <p:spPr>
          <a:xfrm>
            <a:off x="206683" y="1062958"/>
            <a:ext cx="6444634" cy="7632859"/>
          </a:xfrm>
          <a:prstGeom prst="rect">
            <a:avLst/>
          </a:prstGeom>
        </p:spPr>
        <p:txBody>
          <a:bodyPr wrap="square">
            <a:spAutoFit/>
          </a:bodyPr>
          <a:lstStyle/>
          <a:p>
            <a:pPr algn="just"/>
            <a:r>
              <a:rPr lang="ru-RU" sz="1400" dirty="0" smtClean="0"/>
              <a:t>Использование игровых ситуаций в формировании понятий</a:t>
            </a:r>
          </a:p>
          <a:p>
            <a:pPr algn="just"/>
            <a:r>
              <a:rPr lang="ru-RU" sz="1400" dirty="0" smtClean="0"/>
              <a:t>о здоровом образе жизни.</a:t>
            </a:r>
          </a:p>
          <a:p>
            <a:pPr algn="just"/>
            <a:r>
              <a:rPr lang="ru-RU" sz="1400" dirty="0" smtClean="0"/>
              <a:t>- Здоровье - это счастье! Это когда ты весел и все у тебя получается. Здоровье нужно всем - и</a:t>
            </a:r>
          </a:p>
          <a:p>
            <a:pPr algn="just"/>
            <a:r>
              <a:rPr lang="ru-RU" sz="1400" dirty="0" smtClean="0"/>
              <a:t>детям, и взрослым, и даже животным. В формировании понятий о здоровом образе жизни.</a:t>
            </a:r>
          </a:p>
          <a:p>
            <a:pPr algn="just"/>
            <a:r>
              <a:rPr lang="ru-RU" sz="1400" dirty="0" smtClean="0"/>
              <a:t>- Что нужно делать, чтобы быть здоровым? Нужно хотеть и уметь заботиться о здоровье. Если</a:t>
            </a:r>
          </a:p>
          <a:p>
            <a:pPr algn="just"/>
            <a:r>
              <a:rPr lang="ru-RU" sz="1400" dirty="0" smtClean="0"/>
              <a:t>не следить за своим здоровьем, можно его потерять.</a:t>
            </a:r>
          </a:p>
          <a:p>
            <a:pPr algn="just"/>
            <a:r>
              <a:rPr lang="ru-RU" sz="1400" dirty="0" smtClean="0"/>
              <a:t>Понятие о здоровом образе жизни включает в себя много аспектов.</a:t>
            </a:r>
          </a:p>
          <a:p>
            <a:pPr algn="just"/>
            <a:r>
              <a:rPr lang="ru-RU" sz="1400" dirty="0" smtClean="0"/>
              <a:t> Это, во-первых, соблюдение режима дня. В детском саду режим соблюдается, а вот дома не</a:t>
            </a:r>
          </a:p>
          <a:p>
            <a:pPr algn="just"/>
            <a:r>
              <a:rPr lang="ru-RU" sz="1400" dirty="0" smtClean="0"/>
              <a:t>всегда.</a:t>
            </a:r>
          </a:p>
          <a:p>
            <a:pPr algn="just"/>
            <a:r>
              <a:rPr lang="ru-RU" sz="1400" dirty="0" smtClean="0"/>
              <a:t> Во-вторых, это культурно-гигиенические навыки.</a:t>
            </a:r>
          </a:p>
          <a:p>
            <a:pPr algn="just"/>
            <a:r>
              <a:rPr lang="ru-RU" sz="1400" dirty="0" smtClean="0"/>
              <a:t>Дети должны уметь правильно умываться. Для чего это надо делать? Чтобы быть чистым,</a:t>
            </a:r>
          </a:p>
          <a:p>
            <a:pPr algn="just"/>
            <a:r>
              <a:rPr lang="ru-RU" sz="1400" dirty="0" smtClean="0"/>
              <a:t>хорошо выглядеть, чтобы было приятно, и кожа была здоровой, чтобы быть закаленным,</a:t>
            </a:r>
          </a:p>
          <a:p>
            <a:pPr algn="just"/>
            <a:r>
              <a:rPr lang="ru-RU" sz="1400" dirty="0" smtClean="0"/>
              <a:t>чтобы смыть микробы.</a:t>
            </a:r>
          </a:p>
          <a:p>
            <a:pPr algn="just"/>
            <a:r>
              <a:rPr lang="ru-RU" sz="1400" dirty="0" smtClean="0"/>
              <a:t>Для закрепления навыков использовать художественное слово.</a:t>
            </a:r>
          </a:p>
          <a:p>
            <a:pPr algn="just"/>
            <a:r>
              <a:rPr lang="ru-RU" sz="1400" dirty="0" smtClean="0"/>
              <a:t>Например, отрывки из сказки Чуковского "</a:t>
            </a:r>
            <a:r>
              <a:rPr lang="ru-RU" sz="1400" dirty="0" err="1" smtClean="0"/>
              <a:t>Мойдодыр</a:t>
            </a:r>
            <a:r>
              <a:rPr lang="ru-RU" sz="1400" dirty="0" smtClean="0"/>
              <a:t>" и т.п.</a:t>
            </a:r>
          </a:p>
          <a:p>
            <a:pPr algn="just"/>
            <a:r>
              <a:rPr lang="ru-RU" sz="1400" dirty="0" smtClean="0"/>
              <a:t>Мойся мыло! Не ленись!</a:t>
            </a:r>
          </a:p>
          <a:p>
            <a:pPr algn="just"/>
            <a:r>
              <a:rPr lang="ru-RU" sz="1400" dirty="0" smtClean="0"/>
              <a:t>Не выскальзывай, не злись!</a:t>
            </a:r>
          </a:p>
          <a:p>
            <a:pPr algn="just"/>
            <a:r>
              <a:rPr lang="ru-RU" sz="1400" dirty="0" smtClean="0"/>
              <a:t>Ты зачем опять упало?</a:t>
            </a:r>
          </a:p>
          <a:p>
            <a:pPr algn="just"/>
            <a:r>
              <a:rPr lang="ru-RU" sz="1400" dirty="0" smtClean="0"/>
              <a:t>Буду мыть тебя сначала!</a:t>
            </a:r>
          </a:p>
          <a:p>
            <a:pPr algn="just"/>
            <a:r>
              <a:rPr lang="ru-RU" sz="1400" dirty="0" smtClean="0"/>
              <a:t>О микробах:</a:t>
            </a:r>
          </a:p>
          <a:p>
            <a:pPr algn="just"/>
            <a:r>
              <a:rPr lang="ru-RU" sz="1400" dirty="0" smtClean="0"/>
              <a:t>Они очень маленькие и живые (рисунок).</a:t>
            </a:r>
          </a:p>
          <a:p>
            <a:pPr algn="just"/>
            <a:r>
              <a:rPr lang="ru-RU" sz="1400" dirty="0" smtClean="0"/>
              <a:t>Они попадают в организм и вызывают болезни. Они живут на грязных руках.</a:t>
            </a:r>
          </a:p>
          <a:p>
            <a:pPr algn="just"/>
            <a:r>
              <a:rPr lang="ru-RU" sz="1400" dirty="0" smtClean="0"/>
              <a:t>Они боятся мыла.</a:t>
            </a:r>
          </a:p>
          <a:p>
            <a:pPr algn="just"/>
            <a:r>
              <a:rPr lang="ru-RU" sz="1400" dirty="0" smtClean="0"/>
              <a:t>Микроб - ужасно вредное животное,</a:t>
            </a:r>
          </a:p>
          <a:p>
            <a:pPr algn="just"/>
            <a:r>
              <a:rPr lang="ru-RU" sz="1400" dirty="0" smtClean="0"/>
              <a:t>Коварное и главное щекотное.</a:t>
            </a:r>
          </a:p>
          <a:p>
            <a:pPr algn="just"/>
            <a:r>
              <a:rPr lang="ru-RU" sz="1400" dirty="0" smtClean="0"/>
              <a:t>Такое вот животное в живот</a:t>
            </a:r>
          </a:p>
          <a:p>
            <a:pPr algn="just"/>
            <a:r>
              <a:rPr lang="ru-RU" sz="1400" dirty="0" smtClean="0"/>
              <a:t>Залезет - и спокойно там живет.</a:t>
            </a:r>
          </a:p>
          <a:p>
            <a:pPr algn="just"/>
            <a:r>
              <a:rPr lang="ru-RU" sz="1400" dirty="0" smtClean="0"/>
              <a:t>Залезет шалопай, и где захочется</a:t>
            </a:r>
          </a:p>
          <a:p>
            <a:pPr algn="just"/>
            <a:r>
              <a:rPr lang="ru-RU" sz="1400" dirty="0" smtClean="0"/>
              <a:t>Гуляет по больному и щекочется.</a:t>
            </a:r>
            <a:endParaRPr lang="ru-RU" sz="1400" dirty="0"/>
          </a:p>
        </p:txBody>
      </p:sp>
      <p:pic>
        <p:nvPicPr>
          <p:cNvPr id="43010" name="Picture 2" descr="Топ-10 развивающих игр для детей 2–7 лет"/>
          <p:cNvPicPr>
            <a:picLocks noChangeAspect="1" noChangeArrowheads="1"/>
          </p:cNvPicPr>
          <p:nvPr/>
        </p:nvPicPr>
        <p:blipFill>
          <a:blip r:embed="rId2" cstate="print"/>
          <a:srcRect/>
          <a:stretch>
            <a:fillRect/>
          </a:stretch>
        </p:blipFill>
        <p:spPr bwMode="auto">
          <a:xfrm>
            <a:off x="3239969" y="7354903"/>
            <a:ext cx="3310956" cy="2209037"/>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stretch>
            <a:fillRect/>
          </a:stretch>
        </p:blipFill>
        <p:spPr>
          <a:xfrm>
            <a:off x="40944" y="1050879"/>
            <a:ext cx="6803408" cy="8812392"/>
          </a:xfrm>
          <a:prstGeom prst="rect">
            <a:avLst/>
          </a:prstGeom>
          <a:ln>
            <a:noFill/>
          </a:ln>
          <a:effectLst>
            <a:softEdge rad="112500"/>
          </a:effectLst>
        </p:spPr>
      </p:pic>
      <p:grpSp>
        <p:nvGrpSpPr>
          <p:cNvPr id="2" name="Группа 1"/>
          <p:cNvGrpSpPr/>
          <p:nvPr/>
        </p:nvGrpSpPr>
        <p:grpSpPr>
          <a:xfrm>
            <a:off x="-1" y="0"/>
            <a:ext cx="6858004" cy="9906000"/>
            <a:chOff x="-1" y="0"/>
            <a:chExt cx="6858004" cy="9906000"/>
          </a:xfrm>
        </p:grpSpPr>
        <p:sp>
          <p:nvSpPr>
            <p:cNvPr id="3" name="Прямоугольник 2"/>
            <p:cNvSpPr/>
            <p:nvPr/>
          </p:nvSpPr>
          <p:spPr>
            <a:xfrm>
              <a:off x="-1" y="0"/>
              <a:ext cx="162839" cy="99060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6695161" y="0"/>
              <a:ext cx="162839" cy="99060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rot="16200000">
              <a:off x="3335579" y="6383575"/>
              <a:ext cx="186846" cy="6858002"/>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rot="16200000">
              <a:off x="3335578" y="-3335578"/>
              <a:ext cx="186846" cy="6858002"/>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 name="Прямоугольник 6"/>
          <p:cNvSpPr/>
          <p:nvPr/>
        </p:nvSpPr>
        <p:spPr>
          <a:xfrm>
            <a:off x="1499658" y="278938"/>
            <a:ext cx="3858685" cy="338554"/>
          </a:xfrm>
          <a:prstGeom prst="rect">
            <a:avLst/>
          </a:prstGeom>
        </p:spPr>
        <p:txBody>
          <a:bodyPr wrap="none">
            <a:spAutoFit/>
          </a:bodyPr>
          <a:lstStyle/>
          <a:p>
            <a:r>
              <a:rPr lang="ru-RU" sz="1600" b="1" dirty="0" smtClean="0"/>
              <a:t>«В здоровой семье – здоровый ребенок»</a:t>
            </a:r>
            <a:endParaRPr lang="ru-RU" sz="1600" dirty="0"/>
          </a:p>
        </p:txBody>
      </p:sp>
      <p:sp>
        <p:nvSpPr>
          <p:cNvPr id="8" name="TextBox 7"/>
          <p:cNvSpPr txBox="1"/>
          <p:nvPr/>
        </p:nvSpPr>
        <p:spPr>
          <a:xfrm>
            <a:off x="1739900" y="652284"/>
            <a:ext cx="3060700" cy="400110"/>
          </a:xfrm>
          <a:prstGeom prst="rect">
            <a:avLst/>
          </a:prstGeom>
          <a:noFill/>
        </p:spPr>
        <p:txBody>
          <a:bodyPr wrap="none" rtlCol="0">
            <a:prstTxWarp prst="textPlain">
              <a:avLst/>
            </a:prstTxWarp>
            <a:spAutoFit/>
          </a:bodyPr>
          <a:lstStyle/>
          <a:p>
            <a:r>
              <a:rPr lang="en-US" sz="2000" dirty="0">
                <a:solidFill>
                  <a:srgbClr val="7030A0"/>
                </a:solidFill>
              </a:rPr>
              <a:t>‘’</a:t>
            </a:r>
            <a:r>
              <a:rPr lang="ru-RU" sz="2000" dirty="0">
                <a:solidFill>
                  <a:srgbClr val="7030A0"/>
                </a:solidFill>
              </a:rPr>
              <a:t>Диалог с семьей </a:t>
            </a:r>
            <a:r>
              <a:rPr lang="ru-RU" sz="2000" dirty="0" smtClean="0">
                <a:solidFill>
                  <a:srgbClr val="7030A0"/>
                </a:solidFill>
              </a:rPr>
              <a:t>№1</a:t>
            </a:r>
            <a:r>
              <a:rPr lang="en-US" sz="2000" dirty="0" smtClean="0">
                <a:solidFill>
                  <a:srgbClr val="7030A0"/>
                </a:solidFill>
              </a:rPr>
              <a:t>’’</a:t>
            </a:r>
            <a:endParaRPr lang="ru-RU" sz="2000" dirty="0">
              <a:solidFill>
                <a:srgbClr val="7030A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 y="0"/>
            <a:ext cx="6858004" cy="9906000"/>
            <a:chOff x="-1" y="0"/>
            <a:chExt cx="6858004" cy="9906000"/>
          </a:xfrm>
        </p:grpSpPr>
        <p:sp>
          <p:nvSpPr>
            <p:cNvPr id="3" name="Прямоугольник 2"/>
            <p:cNvSpPr/>
            <p:nvPr/>
          </p:nvSpPr>
          <p:spPr>
            <a:xfrm>
              <a:off x="-1" y="0"/>
              <a:ext cx="162839" cy="99060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6695161" y="0"/>
              <a:ext cx="162839" cy="99060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rot="16200000">
              <a:off x="3335579" y="6383575"/>
              <a:ext cx="186846" cy="6858002"/>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rot="16200000">
              <a:off x="3335578" y="-3335578"/>
              <a:ext cx="186846" cy="6858002"/>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 name="Прямоугольник 6"/>
          <p:cNvSpPr/>
          <p:nvPr/>
        </p:nvSpPr>
        <p:spPr>
          <a:xfrm>
            <a:off x="1499658" y="278938"/>
            <a:ext cx="3858685" cy="338554"/>
          </a:xfrm>
          <a:prstGeom prst="rect">
            <a:avLst/>
          </a:prstGeom>
        </p:spPr>
        <p:txBody>
          <a:bodyPr wrap="none">
            <a:spAutoFit/>
          </a:bodyPr>
          <a:lstStyle/>
          <a:p>
            <a:r>
              <a:rPr lang="ru-RU" sz="1600" b="1" dirty="0" smtClean="0"/>
              <a:t>«В здоровой семье – здоровый ребенок»</a:t>
            </a:r>
            <a:endParaRPr lang="ru-RU" sz="1600" dirty="0"/>
          </a:p>
        </p:txBody>
      </p:sp>
      <p:sp>
        <p:nvSpPr>
          <p:cNvPr id="8" name="TextBox 7"/>
          <p:cNvSpPr txBox="1"/>
          <p:nvPr/>
        </p:nvSpPr>
        <p:spPr>
          <a:xfrm>
            <a:off x="1739900" y="652284"/>
            <a:ext cx="3060700" cy="400110"/>
          </a:xfrm>
          <a:prstGeom prst="rect">
            <a:avLst/>
          </a:prstGeom>
          <a:noFill/>
        </p:spPr>
        <p:txBody>
          <a:bodyPr wrap="none" rtlCol="0">
            <a:prstTxWarp prst="textPlain">
              <a:avLst/>
            </a:prstTxWarp>
            <a:spAutoFit/>
          </a:bodyPr>
          <a:lstStyle/>
          <a:p>
            <a:r>
              <a:rPr lang="en-US" sz="2000" dirty="0">
                <a:solidFill>
                  <a:srgbClr val="7030A0"/>
                </a:solidFill>
              </a:rPr>
              <a:t>‘’</a:t>
            </a:r>
            <a:r>
              <a:rPr lang="ru-RU" sz="2000" dirty="0">
                <a:solidFill>
                  <a:srgbClr val="7030A0"/>
                </a:solidFill>
              </a:rPr>
              <a:t>Диалог с семьей </a:t>
            </a:r>
            <a:r>
              <a:rPr lang="ru-RU" sz="2000" dirty="0" smtClean="0">
                <a:solidFill>
                  <a:srgbClr val="7030A0"/>
                </a:solidFill>
              </a:rPr>
              <a:t>№1</a:t>
            </a:r>
            <a:r>
              <a:rPr lang="en-US" sz="2000" dirty="0" smtClean="0">
                <a:solidFill>
                  <a:srgbClr val="7030A0"/>
                </a:solidFill>
              </a:rPr>
              <a:t>’’</a:t>
            </a:r>
            <a:endParaRPr lang="ru-RU" sz="2000" dirty="0">
              <a:solidFill>
                <a:srgbClr val="7030A0"/>
              </a:solidFill>
            </a:endParaRPr>
          </a:p>
        </p:txBody>
      </p:sp>
      <p:pic>
        <p:nvPicPr>
          <p:cNvPr id="9" name="Рисунок 8"/>
          <p:cNvPicPr>
            <a:picLocks noChangeAspect="1"/>
          </p:cNvPicPr>
          <p:nvPr/>
        </p:nvPicPr>
        <p:blipFill>
          <a:blip r:embed="rId2" cstate="print"/>
          <a:stretch>
            <a:fillRect/>
          </a:stretch>
        </p:blipFill>
        <p:spPr>
          <a:xfrm>
            <a:off x="474260" y="2185501"/>
            <a:ext cx="5909480" cy="7381580"/>
          </a:xfrm>
          <a:prstGeom prst="rect">
            <a:avLst/>
          </a:prstGeom>
        </p:spPr>
      </p:pic>
      <p:sp>
        <p:nvSpPr>
          <p:cNvPr id="10" name="TextBox 9"/>
          <p:cNvSpPr txBox="1"/>
          <p:nvPr/>
        </p:nvSpPr>
        <p:spPr>
          <a:xfrm>
            <a:off x="1924500" y="1545668"/>
            <a:ext cx="3008068" cy="400110"/>
          </a:xfrm>
          <a:prstGeom prst="rect">
            <a:avLst/>
          </a:prstGeom>
          <a:noFill/>
        </p:spPr>
        <p:txBody>
          <a:bodyPr wrap="none" rtlCol="0">
            <a:spAutoFit/>
          </a:bodyPr>
          <a:lstStyle/>
          <a:p>
            <a:r>
              <a:rPr lang="ru-RU" sz="2000" b="1" i="1" u="sng" dirty="0"/>
              <a:t>Самая умная страничка</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13198" y="1723714"/>
            <a:ext cx="2115516" cy="461665"/>
          </a:xfrm>
          <a:prstGeom prst="rect">
            <a:avLst/>
          </a:prstGeom>
          <a:noFill/>
        </p:spPr>
        <p:txBody>
          <a:bodyPr wrap="none" rtlCol="0">
            <a:spAutoFit/>
          </a:bodyPr>
          <a:lstStyle/>
          <a:p>
            <a:r>
              <a:rPr lang="ru-RU" sz="2400" b="1" i="1" u="sng" dirty="0"/>
              <a:t>Говорят дети</a:t>
            </a:r>
          </a:p>
        </p:txBody>
      </p:sp>
      <p:pic>
        <p:nvPicPr>
          <p:cNvPr id="5" name="Рисунок 4"/>
          <p:cNvPicPr>
            <a:picLocks noChangeAspect="1"/>
          </p:cNvPicPr>
          <p:nvPr/>
        </p:nvPicPr>
        <p:blipFill>
          <a:blip r:embed="rId2" cstate="print"/>
          <a:stretch>
            <a:fillRect/>
          </a:stretch>
        </p:blipFill>
        <p:spPr>
          <a:xfrm>
            <a:off x="1101639" y="6310966"/>
            <a:ext cx="4405568" cy="3304176"/>
          </a:xfrm>
          <a:prstGeom prst="rect">
            <a:avLst/>
          </a:prstGeom>
        </p:spPr>
      </p:pic>
      <p:pic>
        <p:nvPicPr>
          <p:cNvPr id="6" name="Рисунок 5"/>
          <p:cNvPicPr>
            <a:picLocks noChangeAspect="1"/>
          </p:cNvPicPr>
          <p:nvPr/>
        </p:nvPicPr>
        <p:blipFill>
          <a:blip r:embed="rId3" cstate="print"/>
          <a:stretch>
            <a:fillRect/>
          </a:stretch>
        </p:blipFill>
        <p:spPr>
          <a:xfrm>
            <a:off x="271515" y="2302003"/>
            <a:ext cx="6192155" cy="3883215"/>
          </a:xfrm>
          <a:prstGeom prst="rect">
            <a:avLst/>
          </a:prstGeom>
        </p:spPr>
      </p:pic>
      <p:grpSp>
        <p:nvGrpSpPr>
          <p:cNvPr id="35" name="Группа 34"/>
          <p:cNvGrpSpPr/>
          <p:nvPr/>
        </p:nvGrpSpPr>
        <p:grpSpPr>
          <a:xfrm>
            <a:off x="-1" y="0"/>
            <a:ext cx="6858004" cy="9906000"/>
            <a:chOff x="-1" y="0"/>
            <a:chExt cx="6858004" cy="9906000"/>
          </a:xfrm>
        </p:grpSpPr>
        <p:sp>
          <p:nvSpPr>
            <p:cNvPr id="36" name="Прямоугольник 35"/>
            <p:cNvSpPr/>
            <p:nvPr/>
          </p:nvSpPr>
          <p:spPr>
            <a:xfrm>
              <a:off x="-1" y="0"/>
              <a:ext cx="162839" cy="99060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Прямоугольник 36"/>
            <p:cNvSpPr/>
            <p:nvPr/>
          </p:nvSpPr>
          <p:spPr>
            <a:xfrm>
              <a:off x="6695161" y="0"/>
              <a:ext cx="162839" cy="99060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Прямоугольник 37"/>
            <p:cNvSpPr/>
            <p:nvPr/>
          </p:nvSpPr>
          <p:spPr>
            <a:xfrm rot="16200000">
              <a:off x="3335579" y="6383575"/>
              <a:ext cx="186846" cy="6858002"/>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Прямоугольник 38"/>
            <p:cNvSpPr/>
            <p:nvPr/>
          </p:nvSpPr>
          <p:spPr>
            <a:xfrm rot="16200000">
              <a:off x="3335578" y="-3335578"/>
              <a:ext cx="186846" cy="6858002"/>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1" name="Прямоугольник 40"/>
          <p:cNvSpPr/>
          <p:nvPr/>
        </p:nvSpPr>
        <p:spPr>
          <a:xfrm>
            <a:off x="1499658" y="278938"/>
            <a:ext cx="3858685" cy="338554"/>
          </a:xfrm>
          <a:prstGeom prst="rect">
            <a:avLst/>
          </a:prstGeom>
        </p:spPr>
        <p:txBody>
          <a:bodyPr wrap="none">
            <a:spAutoFit/>
          </a:bodyPr>
          <a:lstStyle/>
          <a:p>
            <a:r>
              <a:rPr lang="ru-RU" sz="1600" b="1" dirty="0" smtClean="0"/>
              <a:t>«В здоровой семье – здоровый ребенок»</a:t>
            </a:r>
            <a:endParaRPr lang="ru-RU" sz="1600" dirty="0"/>
          </a:p>
        </p:txBody>
      </p:sp>
      <p:sp>
        <p:nvSpPr>
          <p:cNvPr id="42" name="TextBox 41"/>
          <p:cNvSpPr txBox="1"/>
          <p:nvPr/>
        </p:nvSpPr>
        <p:spPr>
          <a:xfrm>
            <a:off x="1739900" y="652284"/>
            <a:ext cx="3060700" cy="400110"/>
          </a:xfrm>
          <a:prstGeom prst="rect">
            <a:avLst/>
          </a:prstGeom>
          <a:noFill/>
        </p:spPr>
        <p:txBody>
          <a:bodyPr wrap="none" rtlCol="0">
            <a:prstTxWarp prst="textPlain">
              <a:avLst/>
            </a:prstTxWarp>
            <a:spAutoFit/>
          </a:bodyPr>
          <a:lstStyle/>
          <a:p>
            <a:r>
              <a:rPr lang="en-US" sz="2000" dirty="0">
                <a:solidFill>
                  <a:srgbClr val="7030A0"/>
                </a:solidFill>
              </a:rPr>
              <a:t>‘’</a:t>
            </a:r>
            <a:r>
              <a:rPr lang="ru-RU" sz="2000" dirty="0">
                <a:solidFill>
                  <a:srgbClr val="7030A0"/>
                </a:solidFill>
              </a:rPr>
              <a:t>Диалог с семьей </a:t>
            </a:r>
            <a:r>
              <a:rPr lang="ru-RU" sz="2000" dirty="0" smtClean="0">
                <a:solidFill>
                  <a:srgbClr val="7030A0"/>
                </a:solidFill>
              </a:rPr>
              <a:t>№1</a:t>
            </a:r>
            <a:r>
              <a:rPr lang="en-US" sz="2000" dirty="0" smtClean="0">
                <a:solidFill>
                  <a:srgbClr val="7030A0"/>
                </a:solidFill>
              </a:rPr>
              <a:t>’’</a:t>
            </a:r>
            <a:endParaRPr lang="ru-RU" sz="2000" dirty="0">
              <a:solidFill>
                <a:srgbClr val="7030A0"/>
              </a:solidFill>
            </a:endParaRPr>
          </a:p>
        </p:txBody>
      </p:sp>
    </p:spTree>
    <p:extLst>
      <p:ext uri="{BB962C8B-B14F-4D97-AF65-F5344CB8AC3E}">
        <p14:creationId xmlns:p14="http://schemas.microsoft.com/office/powerpoint/2010/main" xmlns="" val="2729900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 y="0"/>
            <a:ext cx="6858004" cy="9906000"/>
            <a:chOff x="-1" y="0"/>
            <a:chExt cx="6858004" cy="9906000"/>
          </a:xfrm>
        </p:grpSpPr>
        <p:sp>
          <p:nvSpPr>
            <p:cNvPr id="3" name="Прямоугольник 2"/>
            <p:cNvSpPr/>
            <p:nvPr/>
          </p:nvSpPr>
          <p:spPr>
            <a:xfrm>
              <a:off x="-1" y="0"/>
              <a:ext cx="162839" cy="99060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6695161" y="0"/>
              <a:ext cx="162839" cy="99060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rot="16200000">
              <a:off x="3335579" y="6383575"/>
              <a:ext cx="186846" cy="6858002"/>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rot="16200000">
              <a:off x="3335578" y="-3335578"/>
              <a:ext cx="186846" cy="6858002"/>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 name="Прямоугольник 6"/>
          <p:cNvSpPr/>
          <p:nvPr/>
        </p:nvSpPr>
        <p:spPr>
          <a:xfrm>
            <a:off x="1499658" y="278938"/>
            <a:ext cx="1556516" cy="338554"/>
          </a:xfrm>
          <a:prstGeom prst="rect">
            <a:avLst/>
          </a:prstGeom>
        </p:spPr>
        <p:txBody>
          <a:bodyPr wrap="none">
            <a:spAutoFit/>
          </a:bodyPr>
          <a:lstStyle/>
          <a:p>
            <a:r>
              <a:rPr lang="ru-RU" sz="1600" b="1" dirty="0" smtClean="0"/>
              <a:t>Из жизни ДОУ</a:t>
            </a:r>
            <a:endParaRPr lang="ru-RU" sz="1600" dirty="0"/>
          </a:p>
        </p:txBody>
      </p:sp>
      <p:sp>
        <p:nvSpPr>
          <p:cNvPr id="8" name="TextBox 7"/>
          <p:cNvSpPr txBox="1"/>
          <p:nvPr/>
        </p:nvSpPr>
        <p:spPr>
          <a:xfrm>
            <a:off x="1739900" y="652284"/>
            <a:ext cx="3060700" cy="400110"/>
          </a:xfrm>
          <a:prstGeom prst="rect">
            <a:avLst/>
          </a:prstGeom>
          <a:noFill/>
        </p:spPr>
        <p:txBody>
          <a:bodyPr wrap="none" rtlCol="0">
            <a:prstTxWarp prst="textPlain">
              <a:avLst/>
            </a:prstTxWarp>
            <a:spAutoFit/>
          </a:bodyPr>
          <a:lstStyle/>
          <a:p>
            <a:r>
              <a:rPr lang="en-US" sz="2000" dirty="0">
                <a:solidFill>
                  <a:srgbClr val="7030A0"/>
                </a:solidFill>
              </a:rPr>
              <a:t>‘’</a:t>
            </a:r>
            <a:r>
              <a:rPr lang="ru-RU" sz="2000" dirty="0">
                <a:solidFill>
                  <a:srgbClr val="7030A0"/>
                </a:solidFill>
              </a:rPr>
              <a:t>Диалог с семьей </a:t>
            </a:r>
            <a:r>
              <a:rPr lang="ru-RU" sz="2000" dirty="0" smtClean="0">
                <a:solidFill>
                  <a:srgbClr val="7030A0"/>
                </a:solidFill>
              </a:rPr>
              <a:t>№1</a:t>
            </a:r>
            <a:r>
              <a:rPr lang="en-US" sz="2000" dirty="0" smtClean="0">
                <a:solidFill>
                  <a:srgbClr val="7030A0"/>
                </a:solidFill>
              </a:rPr>
              <a:t>’’</a:t>
            </a:r>
            <a:endParaRPr lang="ru-RU" sz="2000" dirty="0">
              <a:solidFill>
                <a:srgbClr val="7030A0"/>
              </a:solidFill>
            </a:endParaRPr>
          </a:p>
        </p:txBody>
      </p:sp>
      <p:sp>
        <p:nvSpPr>
          <p:cNvPr id="9" name="Прямоугольник 8"/>
          <p:cNvSpPr/>
          <p:nvPr/>
        </p:nvSpPr>
        <p:spPr>
          <a:xfrm>
            <a:off x="560411" y="1036427"/>
            <a:ext cx="5737178" cy="5632311"/>
          </a:xfrm>
          <a:prstGeom prst="rect">
            <a:avLst/>
          </a:prstGeom>
        </p:spPr>
        <p:txBody>
          <a:bodyPr wrap="square">
            <a:spAutoFit/>
          </a:bodyPr>
          <a:lstStyle/>
          <a:p>
            <a:pPr algn="just"/>
            <a:r>
              <a:rPr lang="ru-RU" dirty="0" smtClean="0"/>
              <a:t>08.09.2023 </a:t>
            </a:r>
          </a:p>
          <a:p>
            <a:pPr algn="just"/>
            <a:endParaRPr lang="ru-RU" dirty="0" smtClean="0"/>
          </a:p>
          <a:p>
            <a:pPr algn="just"/>
            <a:r>
              <a:rPr lang="ru-RU" b="1" dirty="0" smtClean="0"/>
              <a:t>День Тульской области</a:t>
            </a:r>
          </a:p>
          <a:p>
            <a:pPr algn="just"/>
            <a:endParaRPr lang="ru-RU" b="1" dirty="0" smtClean="0"/>
          </a:p>
          <a:p>
            <a:pPr algn="just"/>
            <a:r>
              <a:rPr lang="ru-RU" dirty="0" smtClean="0"/>
              <a:t>В рамках национального проекта «Образование» и муниципальной программы «Узловая - город, дружественный детям» в муниципальном казённом дошкольном образовательном учреждении детском саду № 3 прошли мероприятия, посвященные дню Тульской области. Для воспитанников были подготовлены занятия «Любимый Тульский край». Дети познакомились с традициями, обычаями, мастерами нашего родного края, узнали много нового и интересного о главных символах Тульской земли – самоваре, прянике, гармошке, оружии, </a:t>
            </a:r>
            <a:r>
              <a:rPr lang="ru-RU" dirty="0" err="1" smtClean="0"/>
              <a:t>филимоновской</a:t>
            </a:r>
            <a:r>
              <a:rPr lang="ru-RU" dirty="0" smtClean="0"/>
              <a:t> игрушке. В завершении состоялось чаепитие с тульскими пряниками. Такие мероприятия воспитывают  любовь и уважение к своей Родине, землякам Тульского края, бережное отношение к истории и традициям родного края.</a:t>
            </a:r>
            <a:endParaRPr lang="ru-RU" dirty="0"/>
          </a:p>
        </p:txBody>
      </p:sp>
      <p:pic>
        <p:nvPicPr>
          <p:cNvPr id="49154" name="Picture 2" descr="image003"/>
          <p:cNvPicPr>
            <a:picLocks noChangeAspect="1" noChangeArrowheads="1"/>
          </p:cNvPicPr>
          <p:nvPr/>
        </p:nvPicPr>
        <p:blipFill>
          <a:blip r:embed="rId2" cstate="print"/>
          <a:srcRect/>
          <a:stretch>
            <a:fillRect/>
          </a:stretch>
        </p:blipFill>
        <p:spPr bwMode="auto">
          <a:xfrm>
            <a:off x="1370226" y="6615752"/>
            <a:ext cx="4102526" cy="307689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 y="0"/>
            <a:ext cx="6858004" cy="9906000"/>
            <a:chOff x="-1" y="0"/>
            <a:chExt cx="6858004" cy="9906000"/>
          </a:xfrm>
        </p:grpSpPr>
        <p:sp>
          <p:nvSpPr>
            <p:cNvPr id="3" name="Прямоугольник 2"/>
            <p:cNvSpPr/>
            <p:nvPr/>
          </p:nvSpPr>
          <p:spPr>
            <a:xfrm>
              <a:off x="-1" y="0"/>
              <a:ext cx="162839" cy="99060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6695161" y="0"/>
              <a:ext cx="162839" cy="99060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rot="16200000">
              <a:off x="3335579" y="6383575"/>
              <a:ext cx="186846" cy="6858002"/>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rot="16200000">
              <a:off x="3335578" y="-3335578"/>
              <a:ext cx="186846" cy="6858002"/>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 name="Прямоугольник 6"/>
          <p:cNvSpPr/>
          <p:nvPr/>
        </p:nvSpPr>
        <p:spPr>
          <a:xfrm>
            <a:off x="1499658" y="278938"/>
            <a:ext cx="1556516" cy="338554"/>
          </a:xfrm>
          <a:prstGeom prst="rect">
            <a:avLst/>
          </a:prstGeom>
        </p:spPr>
        <p:txBody>
          <a:bodyPr wrap="none">
            <a:spAutoFit/>
          </a:bodyPr>
          <a:lstStyle/>
          <a:p>
            <a:r>
              <a:rPr lang="ru-RU" sz="1600" b="1" dirty="0" smtClean="0"/>
              <a:t>Из жизни ДОУ</a:t>
            </a:r>
            <a:endParaRPr lang="ru-RU" sz="1600" dirty="0"/>
          </a:p>
        </p:txBody>
      </p:sp>
      <p:sp>
        <p:nvSpPr>
          <p:cNvPr id="8" name="TextBox 7"/>
          <p:cNvSpPr txBox="1"/>
          <p:nvPr/>
        </p:nvSpPr>
        <p:spPr>
          <a:xfrm>
            <a:off x="1739900" y="652284"/>
            <a:ext cx="3060700" cy="400110"/>
          </a:xfrm>
          <a:prstGeom prst="rect">
            <a:avLst/>
          </a:prstGeom>
          <a:noFill/>
        </p:spPr>
        <p:txBody>
          <a:bodyPr wrap="none" rtlCol="0">
            <a:prstTxWarp prst="textPlain">
              <a:avLst/>
            </a:prstTxWarp>
            <a:spAutoFit/>
          </a:bodyPr>
          <a:lstStyle/>
          <a:p>
            <a:r>
              <a:rPr lang="en-US" sz="2000" dirty="0">
                <a:solidFill>
                  <a:srgbClr val="7030A0"/>
                </a:solidFill>
              </a:rPr>
              <a:t>‘’</a:t>
            </a:r>
            <a:r>
              <a:rPr lang="ru-RU" sz="2000" dirty="0">
                <a:solidFill>
                  <a:srgbClr val="7030A0"/>
                </a:solidFill>
              </a:rPr>
              <a:t>Диалог с семьей </a:t>
            </a:r>
            <a:r>
              <a:rPr lang="ru-RU" sz="2000" dirty="0" smtClean="0">
                <a:solidFill>
                  <a:srgbClr val="7030A0"/>
                </a:solidFill>
              </a:rPr>
              <a:t>№1</a:t>
            </a:r>
            <a:r>
              <a:rPr lang="en-US" sz="2000" dirty="0" smtClean="0">
                <a:solidFill>
                  <a:srgbClr val="7030A0"/>
                </a:solidFill>
              </a:rPr>
              <a:t>’’</a:t>
            </a:r>
            <a:endParaRPr lang="ru-RU" sz="2000" dirty="0">
              <a:solidFill>
                <a:srgbClr val="7030A0"/>
              </a:solidFill>
            </a:endParaRPr>
          </a:p>
        </p:txBody>
      </p:sp>
      <p:sp>
        <p:nvSpPr>
          <p:cNvPr id="9" name="Прямоугольник 8"/>
          <p:cNvSpPr/>
          <p:nvPr/>
        </p:nvSpPr>
        <p:spPr>
          <a:xfrm>
            <a:off x="621826" y="816038"/>
            <a:ext cx="5614348" cy="4770537"/>
          </a:xfrm>
          <a:prstGeom prst="rect">
            <a:avLst/>
          </a:prstGeom>
        </p:spPr>
        <p:txBody>
          <a:bodyPr wrap="square">
            <a:spAutoFit/>
          </a:bodyPr>
          <a:lstStyle/>
          <a:p>
            <a:pPr algn="just"/>
            <a:r>
              <a:rPr lang="ru-RU" sz="1600" dirty="0" smtClean="0"/>
              <a:t>09.10.2023 </a:t>
            </a:r>
          </a:p>
          <a:p>
            <a:pPr algn="just"/>
            <a:endParaRPr lang="ru-RU" sz="1600" dirty="0" smtClean="0"/>
          </a:p>
          <a:p>
            <a:pPr algn="just"/>
            <a:r>
              <a:rPr lang="ru-RU" sz="1600" b="1" dirty="0" smtClean="0"/>
              <a:t>Праздник Осени - младшая группа.</a:t>
            </a:r>
          </a:p>
          <a:p>
            <a:pPr algn="just"/>
            <a:endParaRPr lang="ru-RU" sz="1600" b="1" dirty="0" smtClean="0"/>
          </a:p>
          <a:p>
            <a:pPr algn="just"/>
            <a:r>
              <a:rPr lang="ru-RU" sz="1600" dirty="0" smtClean="0"/>
              <a:t>Традиционно в октябре, в нашем детском саду проходят осенние праздники. Сегодня у детей младшей группы прошёл осенний утренник. На дворе пасмурно и холодно, не хватает солнечного тепла, а у нас в музыкальном зале царила тёплая, доброжелательная атмосфера. В гости к ребятам пришли лесные жители: ёжик, грибочки, у лесных жителей идёт подготовка на зиму. И сама Осень - красавица заглянула в гости, принесла - яблочки. Дети с нетерпением ждали встречи с осенью. Воспитанники отправились с увлечением в путешествие в осенний лес. На празднике дети играли в весёлые игры, гуляли под зонтиком. А самым ярким и запоминающимся эпизодом стал сюрпризный момент - корзина с яблоками от осени для всех ребят! Мероприятие было весёлым, ярким, увлекательным. Воспитанники получили много позитивных эмоций.</a:t>
            </a:r>
            <a:endParaRPr lang="ru-RU" sz="1600" dirty="0"/>
          </a:p>
        </p:txBody>
      </p:sp>
      <p:pic>
        <p:nvPicPr>
          <p:cNvPr id="45060" name="Picture 4" descr="PMrFy73wkKs"/>
          <p:cNvPicPr>
            <a:picLocks noChangeAspect="1" noChangeArrowheads="1"/>
          </p:cNvPicPr>
          <p:nvPr/>
        </p:nvPicPr>
        <p:blipFill>
          <a:blip r:embed="rId2" cstate="print"/>
          <a:srcRect/>
          <a:stretch>
            <a:fillRect/>
          </a:stretch>
        </p:blipFill>
        <p:spPr bwMode="auto">
          <a:xfrm>
            <a:off x="305697" y="6182436"/>
            <a:ext cx="3106425" cy="3281435"/>
          </a:xfrm>
          <a:prstGeom prst="rect">
            <a:avLst/>
          </a:prstGeom>
          <a:noFill/>
        </p:spPr>
      </p:pic>
      <p:pic>
        <p:nvPicPr>
          <p:cNvPr id="45062" name="Picture 6" descr="TfrdLTTQKO4"/>
          <p:cNvPicPr>
            <a:picLocks noChangeAspect="1" noChangeArrowheads="1"/>
          </p:cNvPicPr>
          <p:nvPr/>
        </p:nvPicPr>
        <p:blipFill>
          <a:blip r:embed="rId3" cstate="print"/>
          <a:srcRect/>
          <a:stretch>
            <a:fillRect/>
          </a:stretch>
        </p:blipFill>
        <p:spPr bwMode="auto">
          <a:xfrm>
            <a:off x="3622105" y="5648754"/>
            <a:ext cx="2833284" cy="382876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 y="0"/>
            <a:ext cx="6858004" cy="9906000"/>
            <a:chOff x="-1" y="0"/>
            <a:chExt cx="6858004" cy="9906000"/>
          </a:xfrm>
        </p:grpSpPr>
        <p:sp>
          <p:nvSpPr>
            <p:cNvPr id="3" name="Прямоугольник 2"/>
            <p:cNvSpPr/>
            <p:nvPr/>
          </p:nvSpPr>
          <p:spPr>
            <a:xfrm>
              <a:off x="-1" y="0"/>
              <a:ext cx="162839" cy="99060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6695161" y="0"/>
              <a:ext cx="162839" cy="99060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rot="16200000">
              <a:off x="3335579" y="6383575"/>
              <a:ext cx="186846" cy="6858002"/>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rot="16200000">
              <a:off x="3335578" y="-3335578"/>
              <a:ext cx="186846" cy="6858002"/>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 name="Прямоугольник 6"/>
          <p:cNvSpPr/>
          <p:nvPr/>
        </p:nvSpPr>
        <p:spPr>
          <a:xfrm>
            <a:off x="1499658" y="278938"/>
            <a:ext cx="1556516" cy="338554"/>
          </a:xfrm>
          <a:prstGeom prst="rect">
            <a:avLst/>
          </a:prstGeom>
        </p:spPr>
        <p:txBody>
          <a:bodyPr wrap="none">
            <a:spAutoFit/>
          </a:bodyPr>
          <a:lstStyle/>
          <a:p>
            <a:r>
              <a:rPr lang="ru-RU" sz="1600" b="1" dirty="0" smtClean="0"/>
              <a:t>Из жизни ДОУ</a:t>
            </a:r>
            <a:endParaRPr lang="ru-RU" sz="1600" dirty="0"/>
          </a:p>
        </p:txBody>
      </p:sp>
      <p:sp>
        <p:nvSpPr>
          <p:cNvPr id="8" name="TextBox 7"/>
          <p:cNvSpPr txBox="1"/>
          <p:nvPr/>
        </p:nvSpPr>
        <p:spPr>
          <a:xfrm>
            <a:off x="1739900" y="652284"/>
            <a:ext cx="3060700" cy="400110"/>
          </a:xfrm>
          <a:prstGeom prst="rect">
            <a:avLst/>
          </a:prstGeom>
          <a:noFill/>
        </p:spPr>
        <p:txBody>
          <a:bodyPr wrap="none" rtlCol="0">
            <a:prstTxWarp prst="textPlain">
              <a:avLst/>
            </a:prstTxWarp>
            <a:spAutoFit/>
          </a:bodyPr>
          <a:lstStyle/>
          <a:p>
            <a:r>
              <a:rPr lang="en-US" sz="2000" dirty="0">
                <a:solidFill>
                  <a:srgbClr val="7030A0"/>
                </a:solidFill>
              </a:rPr>
              <a:t>‘’</a:t>
            </a:r>
            <a:r>
              <a:rPr lang="ru-RU" sz="2000" dirty="0">
                <a:solidFill>
                  <a:srgbClr val="7030A0"/>
                </a:solidFill>
              </a:rPr>
              <a:t>Диалог с семьей </a:t>
            </a:r>
            <a:r>
              <a:rPr lang="ru-RU" sz="2000" dirty="0" smtClean="0">
                <a:solidFill>
                  <a:srgbClr val="7030A0"/>
                </a:solidFill>
              </a:rPr>
              <a:t>№1</a:t>
            </a:r>
            <a:r>
              <a:rPr lang="en-US" sz="2000" dirty="0" smtClean="0">
                <a:solidFill>
                  <a:srgbClr val="7030A0"/>
                </a:solidFill>
              </a:rPr>
              <a:t>’’</a:t>
            </a:r>
            <a:endParaRPr lang="ru-RU" sz="2000" dirty="0">
              <a:solidFill>
                <a:srgbClr val="7030A0"/>
              </a:solidFill>
            </a:endParaRPr>
          </a:p>
        </p:txBody>
      </p:sp>
      <p:sp>
        <p:nvSpPr>
          <p:cNvPr id="9" name="Прямоугольник 8"/>
          <p:cNvSpPr/>
          <p:nvPr/>
        </p:nvSpPr>
        <p:spPr>
          <a:xfrm>
            <a:off x="311340" y="749297"/>
            <a:ext cx="6235320" cy="5016758"/>
          </a:xfrm>
          <a:prstGeom prst="rect">
            <a:avLst/>
          </a:prstGeom>
        </p:spPr>
        <p:txBody>
          <a:bodyPr wrap="square">
            <a:spAutoFit/>
          </a:bodyPr>
          <a:lstStyle/>
          <a:p>
            <a:pPr algn="just"/>
            <a:r>
              <a:rPr lang="ru-RU" sz="1600" dirty="0" smtClean="0"/>
              <a:t>13.10.2023 </a:t>
            </a:r>
          </a:p>
          <a:p>
            <a:pPr algn="just"/>
            <a:endParaRPr lang="ru-RU" sz="1600" dirty="0" smtClean="0"/>
          </a:p>
          <a:p>
            <a:pPr algn="just"/>
            <a:r>
              <a:rPr lang="ru-RU" sz="1600" b="1" dirty="0" smtClean="0"/>
              <a:t>Спортивный праздник, посвященный Дню Отца.</a:t>
            </a:r>
          </a:p>
          <a:p>
            <a:pPr algn="just"/>
            <a:endParaRPr lang="ru-RU" sz="1600" b="1" dirty="0" smtClean="0"/>
          </a:p>
          <a:p>
            <a:pPr algn="just"/>
            <a:r>
              <a:rPr lang="ru-RU" sz="1600" dirty="0" smtClean="0"/>
              <a:t>В  нашем детском саду, прошел спортивный праздник, посвященный Дню отца. Папы со своими детьми принимали участие в забавных соревнованиях, не забыв сделать вначале ритмическую разминку «Папа может». Показали свою ловкость в конкурсе «Самый ловкий папа»» прошли эстафеты «Переправа», «Приключения», и др., где показали свою ловкость и смекалку, отзывчивость и доброту. Испытания были необычные, но каждый папа старался проявить себя и выполнить задания, как можно быстрее.</a:t>
            </a:r>
          </a:p>
          <a:p>
            <a:pPr algn="just"/>
            <a:r>
              <a:rPr lang="ru-RU" sz="1600" dirty="0" smtClean="0"/>
              <a:t>      Было радостно видеть счастливые и дружные семьи, дети эмоционально поддерживали своих пап и бурно реагировали на их успехи. Все папы были награждены медалями, а дети сладкими призами. Каждый присутствовавший на празднике получил заряд бодрости и массу положительных эмоций. Выражаем огромную благодарность всем принявшим участие в этом мероприятии. Нам очень приятно проводить такие праздники, которые помогают сплотить семью.</a:t>
            </a:r>
            <a:endParaRPr lang="ru-RU" sz="1600" dirty="0"/>
          </a:p>
        </p:txBody>
      </p:sp>
      <p:pic>
        <p:nvPicPr>
          <p:cNvPr id="44034" name="Picture 2" descr="ДОУ №3 фото3"/>
          <p:cNvPicPr>
            <a:picLocks noChangeAspect="1" noChangeArrowheads="1"/>
          </p:cNvPicPr>
          <p:nvPr/>
        </p:nvPicPr>
        <p:blipFill>
          <a:blip r:embed="rId2" cstate="print"/>
          <a:srcRect/>
          <a:stretch>
            <a:fillRect/>
          </a:stretch>
        </p:blipFill>
        <p:spPr bwMode="auto">
          <a:xfrm>
            <a:off x="332994" y="7450515"/>
            <a:ext cx="3174481" cy="2095159"/>
          </a:xfrm>
          <a:prstGeom prst="rect">
            <a:avLst/>
          </a:prstGeom>
          <a:noFill/>
        </p:spPr>
      </p:pic>
      <p:pic>
        <p:nvPicPr>
          <p:cNvPr id="44036" name="Picture 4" descr="IMG-20231011-WA0031"/>
          <p:cNvPicPr>
            <a:picLocks noChangeAspect="1" noChangeArrowheads="1"/>
          </p:cNvPicPr>
          <p:nvPr/>
        </p:nvPicPr>
        <p:blipFill>
          <a:blip r:embed="rId3" cstate="print"/>
          <a:srcRect/>
          <a:stretch>
            <a:fillRect/>
          </a:stretch>
        </p:blipFill>
        <p:spPr bwMode="auto">
          <a:xfrm>
            <a:off x="3663048" y="5622877"/>
            <a:ext cx="2903161" cy="3888162"/>
          </a:xfrm>
          <a:prstGeom prst="rect">
            <a:avLst/>
          </a:prstGeom>
          <a:noFill/>
        </p:spPr>
      </p:pic>
      <p:pic>
        <p:nvPicPr>
          <p:cNvPr id="44038" name="Picture 6" descr="ДОУ №3_ фото 1"/>
          <p:cNvPicPr>
            <a:picLocks noChangeAspect="1" noChangeArrowheads="1"/>
          </p:cNvPicPr>
          <p:nvPr/>
        </p:nvPicPr>
        <p:blipFill>
          <a:blip r:embed="rId4" cstate="print"/>
          <a:srcRect/>
          <a:stretch>
            <a:fillRect/>
          </a:stretch>
        </p:blipFill>
        <p:spPr bwMode="auto">
          <a:xfrm>
            <a:off x="414881" y="5731881"/>
            <a:ext cx="2983411" cy="164388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 y="0"/>
            <a:ext cx="6858004" cy="9906000"/>
            <a:chOff x="-1" y="0"/>
            <a:chExt cx="6858004" cy="9906000"/>
          </a:xfrm>
        </p:grpSpPr>
        <p:sp>
          <p:nvSpPr>
            <p:cNvPr id="3" name="Прямоугольник 2"/>
            <p:cNvSpPr/>
            <p:nvPr/>
          </p:nvSpPr>
          <p:spPr>
            <a:xfrm>
              <a:off x="-1" y="0"/>
              <a:ext cx="162839" cy="99060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6695161" y="0"/>
              <a:ext cx="162839" cy="99060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rot="16200000">
              <a:off x="3335579" y="6383575"/>
              <a:ext cx="186846" cy="6858002"/>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rot="16200000">
              <a:off x="3335578" y="-3335578"/>
              <a:ext cx="186846" cy="6858002"/>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 name="Прямоугольник 6"/>
          <p:cNvSpPr/>
          <p:nvPr/>
        </p:nvSpPr>
        <p:spPr>
          <a:xfrm>
            <a:off x="1499658" y="278938"/>
            <a:ext cx="1556516" cy="338554"/>
          </a:xfrm>
          <a:prstGeom prst="rect">
            <a:avLst/>
          </a:prstGeom>
        </p:spPr>
        <p:txBody>
          <a:bodyPr wrap="none">
            <a:spAutoFit/>
          </a:bodyPr>
          <a:lstStyle/>
          <a:p>
            <a:r>
              <a:rPr lang="ru-RU" sz="1600" b="1" dirty="0" smtClean="0"/>
              <a:t>Из жизни ДОУ</a:t>
            </a:r>
            <a:endParaRPr lang="ru-RU" sz="1600" dirty="0"/>
          </a:p>
        </p:txBody>
      </p:sp>
      <p:sp>
        <p:nvSpPr>
          <p:cNvPr id="8" name="TextBox 7"/>
          <p:cNvSpPr txBox="1"/>
          <p:nvPr/>
        </p:nvSpPr>
        <p:spPr>
          <a:xfrm>
            <a:off x="1739900" y="652284"/>
            <a:ext cx="3060700" cy="400110"/>
          </a:xfrm>
          <a:prstGeom prst="rect">
            <a:avLst/>
          </a:prstGeom>
          <a:noFill/>
        </p:spPr>
        <p:txBody>
          <a:bodyPr wrap="none" rtlCol="0">
            <a:prstTxWarp prst="textPlain">
              <a:avLst/>
            </a:prstTxWarp>
            <a:spAutoFit/>
          </a:bodyPr>
          <a:lstStyle/>
          <a:p>
            <a:r>
              <a:rPr lang="en-US" sz="2000" dirty="0">
                <a:solidFill>
                  <a:srgbClr val="7030A0"/>
                </a:solidFill>
              </a:rPr>
              <a:t>‘’</a:t>
            </a:r>
            <a:r>
              <a:rPr lang="ru-RU" sz="2000" dirty="0">
                <a:solidFill>
                  <a:srgbClr val="7030A0"/>
                </a:solidFill>
              </a:rPr>
              <a:t>Диалог с семьей </a:t>
            </a:r>
            <a:r>
              <a:rPr lang="ru-RU" sz="2000" dirty="0" smtClean="0">
                <a:solidFill>
                  <a:srgbClr val="7030A0"/>
                </a:solidFill>
              </a:rPr>
              <a:t>№1</a:t>
            </a:r>
            <a:r>
              <a:rPr lang="en-US" sz="2000" dirty="0" smtClean="0">
                <a:solidFill>
                  <a:srgbClr val="7030A0"/>
                </a:solidFill>
              </a:rPr>
              <a:t>’’</a:t>
            </a:r>
            <a:endParaRPr lang="ru-RU" sz="2000" dirty="0">
              <a:solidFill>
                <a:srgbClr val="7030A0"/>
              </a:solidFill>
            </a:endParaRPr>
          </a:p>
        </p:txBody>
      </p:sp>
      <p:sp>
        <p:nvSpPr>
          <p:cNvPr id="9" name="Прямоугольник 8"/>
          <p:cNvSpPr/>
          <p:nvPr/>
        </p:nvSpPr>
        <p:spPr>
          <a:xfrm>
            <a:off x="499850" y="903997"/>
            <a:ext cx="3429000" cy="923330"/>
          </a:xfrm>
          <a:prstGeom prst="rect">
            <a:avLst/>
          </a:prstGeom>
        </p:spPr>
        <p:txBody>
          <a:bodyPr>
            <a:spAutoFit/>
          </a:bodyPr>
          <a:lstStyle/>
          <a:p>
            <a:r>
              <a:rPr lang="ru-RU" dirty="0" smtClean="0"/>
              <a:t>17.10.2023 </a:t>
            </a:r>
          </a:p>
          <a:p>
            <a:endParaRPr lang="ru-RU" dirty="0" smtClean="0"/>
          </a:p>
          <a:p>
            <a:r>
              <a:rPr lang="ru-RU" b="1" dirty="0" smtClean="0"/>
              <a:t>Малая родина</a:t>
            </a:r>
            <a:endParaRPr lang="ru-RU" b="1" dirty="0"/>
          </a:p>
        </p:txBody>
      </p:sp>
      <p:sp>
        <p:nvSpPr>
          <p:cNvPr id="10" name="Прямоугольник 9"/>
          <p:cNvSpPr/>
          <p:nvPr/>
        </p:nvSpPr>
        <p:spPr>
          <a:xfrm>
            <a:off x="345459" y="1735496"/>
            <a:ext cx="6167083" cy="2308324"/>
          </a:xfrm>
          <a:prstGeom prst="rect">
            <a:avLst/>
          </a:prstGeom>
        </p:spPr>
        <p:txBody>
          <a:bodyPr wrap="square">
            <a:spAutoFit/>
          </a:bodyPr>
          <a:lstStyle/>
          <a:p>
            <a:pPr algn="just"/>
            <a:r>
              <a:rPr lang="ru-RU" dirty="0" smtClean="0"/>
              <a:t>Уже в дошкольном возрасте ребенок должен знать, в какой стране он живет, чем она отличается от других стран. Нужно как можно больше рассказывать детям о городе, в котором они живут; воспитывать чувство гордости за свой город.</a:t>
            </a:r>
            <a:br>
              <a:rPr lang="ru-RU" dirty="0" smtClean="0"/>
            </a:br>
            <a:r>
              <a:rPr lang="ru-RU" dirty="0" smtClean="0"/>
              <a:t>Малая родина, её герб, флаг одна из важных информаций для детского мышления. Сегодня дети старшей группы узнали о происхождении функциональном назначении герба своей малой родины, города Узловая.</a:t>
            </a:r>
            <a:endParaRPr lang="ru-RU" dirty="0"/>
          </a:p>
        </p:txBody>
      </p:sp>
      <p:pic>
        <p:nvPicPr>
          <p:cNvPr id="48130" name="Picture 2" descr="uOoL1CSszcs"/>
          <p:cNvPicPr>
            <a:picLocks noChangeAspect="1" noChangeArrowheads="1"/>
          </p:cNvPicPr>
          <p:nvPr/>
        </p:nvPicPr>
        <p:blipFill>
          <a:blip r:embed="rId2" cstate="print"/>
          <a:srcRect/>
          <a:stretch>
            <a:fillRect/>
          </a:stretch>
        </p:blipFill>
        <p:spPr bwMode="auto">
          <a:xfrm>
            <a:off x="468005" y="4626593"/>
            <a:ext cx="5921990" cy="444149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 y="0"/>
            <a:ext cx="6858004" cy="9906000"/>
            <a:chOff x="-1" y="0"/>
            <a:chExt cx="6858004" cy="9906000"/>
          </a:xfrm>
        </p:grpSpPr>
        <p:sp>
          <p:nvSpPr>
            <p:cNvPr id="3" name="Прямоугольник 2"/>
            <p:cNvSpPr/>
            <p:nvPr/>
          </p:nvSpPr>
          <p:spPr>
            <a:xfrm>
              <a:off x="-1" y="0"/>
              <a:ext cx="162839" cy="99060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6695161" y="0"/>
              <a:ext cx="162839" cy="99060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rot="16200000">
              <a:off x="3335579" y="6383575"/>
              <a:ext cx="186846" cy="6858002"/>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rot="16200000">
              <a:off x="3335578" y="-3335578"/>
              <a:ext cx="186846" cy="6858002"/>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 name="Прямоугольник 6"/>
          <p:cNvSpPr/>
          <p:nvPr/>
        </p:nvSpPr>
        <p:spPr>
          <a:xfrm>
            <a:off x="1499658" y="278938"/>
            <a:ext cx="1556516" cy="338554"/>
          </a:xfrm>
          <a:prstGeom prst="rect">
            <a:avLst/>
          </a:prstGeom>
        </p:spPr>
        <p:txBody>
          <a:bodyPr wrap="none">
            <a:spAutoFit/>
          </a:bodyPr>
          <a:lstStyle/>
          <a:p>
            <a:r>
              <a:rPr lang="ru-RU" sz="1600" b="1" dirty="0" smtClean="0"/>
              <a:t>Из жизни ДОУ</a:t>
            </a:r>
            <a:endParaRPr lang="ru-RU" sz="1600" dirty="0"/>
          </a:p>
        </p:txBody>
      </p:sp>
      <p:sp>
        <p:nvSpPr>
          <p:cNvPr id="8" name="TextBox 7"/>
          <p:cNvSpPr txBox="1"/>
          <p:nvPr/>
        </p:nvSpPr>
        <p:spPr>
          <a:xfrm>
            <a:off x="1739900" y="652284"/>
            <a:ext cx="3060700" cy="400110"/>
          </a:xfrm>
          <a:prstGeom prst="rect">
            <a:avLst/>
          </a:prstGeom>
          <a:noFill/>
        </p:spPr>
        <p:txBody>
          <a:bodyPr wrap="none" rtlCol="0">
            <a:prstTxWarp prst="textPlain">
              <a:avLst/>
            </a:prstTxWarp>
            <a:spAutoFit/>
          </a:bodyPr>
          <a:lstStyle/>
          <a:p>
            <a:r>
              <a:rPr lang="en-US" sz="2000" dirty="0">
                <a:solidFill>
                  <a:srgbClr val="7030A0"/>
                </a:solidFill>
              </a:rPr>
              <a:t>‘’</a:t>
            </a:r>
            <a:r>
              <a:rPr lang="ru-RU" sz="2000" dirty="0">
                <a:solidFill>
                  <a:srgbClr val="7030A0"/>
                </a:solidFill>
              </a:rPr>
              <a:t>Диалог с семьей </a:t>
            </a:r>
            <a:r>
              <a:rPr lang="ru-RU" sz="2000" dirty="0" smtClean="0">
                <a:solidFill>
                  <a:srgbClr val="7030A0"/>
                </a:solidFill>
              </a:rPr>
              <a:t>№1</a:t>
            </a:r>
            <a:r>
              <a:rPr lang="en-US" sz="2000" dirty="0" smtClean="0">
                <a:solidFill>
                  <a:srgbClr val="7030A0"/>
                </a:solidFill>
              </a:rPr>
              <a:t>’’</a:t>
            </a:r>
            <a:endParaRPr lang="ru-RU" sz="2000" dirty="0">
              <a:solidFill>
                <a:srgbClr val="7030A0"/>
              </a:solidFill>
            </a:endParaRPr>
          </a:p>
        </p:txBody>
      </p:sp>
      <p:sp>
        <p:nvSpPr>
          <p:cNvPr id="9" name="Прямоугольник 8"/>
          <p:cNvSpPr/>
          <p:nvPr/>
        </p:nvSpPr>
        <p:spPr>
          <a:xfrm>
            <a:off x="136481" y="721504"/>
            <a:ext cx="6537277" cy="2800767"/>
          </a:xfrm>
          <a:prstGeom prst="rect">
            <a:avLst/>
          </a:prstGeom>
        </p:spPr>
        <p:txBody>
          <a:bodyPr wrap="square">
            <a:spAutoFit/>
          </a:bodyPr>
          <a:lstStyle/>
          <a:p>
            <a:pPr algn="just"/>
            <a:r>
              <a:rPr lang="ru-RU" sz="1600" dirty="0" smtClean="0"/>
              <a:t>17.10.2023 </a:t>
            </a:r>
          </a:p>
          <a:p>
            <a:pPr algn="just"/>
            <a:endParaRPr lang="ru-RU" sz="1600" dirty="0" smtClean="0"/>
          </a:p>
          <a:p>
            <a:pPr algn="just"/>
            <a:r>
              <a:rPr lang="ru-RU" sz="1600" b="1" dirty="0" smtClean="0"/>
              <a:t>Праздник осени в средней группе.</a:t>
            </a:r>
          </a:p>
          <a:p>
            <a:pPr algn="just"/>
            <a:endParaRPr lang="ru-RU" sz="1600" b="1" dirty="0" smtClean="0"/>
          </a:p>
          <a:p>
            <a:pPr algn="just"/>
            <a:r>
              <a:rPr lang="ru-RU" sz="1600" dirty="0" smtClean="0"/>
              <a:t>Традиционно, в октябре, в нашем детском саду проходят осенние праздники.  У детей средней группы сегодня прошел осенний утренник. На дворе пасмурно и холодно, не хватает солнечного тепла, а у нас в музыкальном зале царила теплая, доброжелательная атмосфера.  В гости к ребятам пришла СЛЯКОТЬ, с которой они сумели подружиться. И сама осень-красавица заглянула к нам на праздник, принесла гостинцы: яблоки. </a:t>
            </a:r>
            <a:endParaRPr lang="ru-RU" sz="1600" dirty="0"/>
          </a:p>
        </p:txBody>
      </p:sp>
      <p:pic>
        <p:nvPicPr>
          <p:cNvPr id="47106" name="Picture 2" descr="IMG_20231017_093826_780"/>
          <p:cNvPicPr>
            <a:picLocks noChangeAspect="1" noChangeArrowheads="1"/>
          </p:cNvPicPr>
          <p:nvPr/>
        </p:nvPicPr>
        <p:blipFill>
          <a:blip r:embed="rId2" cstate="print"/>
          <a:srcRect/>
          <a:stretch>
            <a:fillRect/>
          </a:stretch>
        </p:blipFill>
        <p:spPr bwMode="auto">
          <a:xfrm>
            <a:off x="1056327" y="3330734"/>
            <a:ext cx="4239005" cy="3179254"/>
          </a:xfrm>
          <a:prstGeom prst="rect">
            <a:avLst/>
          </a:prstGeom>
          <a:noFill/>
        </p:spPr>
      </p:pic>
      <p:pic>
        <p:nvPicPr>
          <p:cNvPr id="47108" name="Picture 4" descr="IMG_20231017_094946_614"/>
          <p:cNvPicPr>
            <a:picLocks noChangeAspect="1" noChangeArrowheads="1"/>
          </p:cNvPicPr>
          <p:nvPr/>
        </p:nvPicPr>
        <p:blipFill>
          <a:blip r:embed="rId3" cstate="print"/>
          <a:srcRect/>
          <a:stretch>
            <a:fillRect/>
          </a:stretch>
        </p:blipFill>
        <p:spPr bwMode="auto">
          <a:xfrm>
            <a:off x="1158684" y="6560982"/>
            <a:ext cx="4034291" cy="3025719"/>
          </a:xfrm>
          <a:prstGeom prst="rect">
            <a:avLst/>
          </a:prstGeom>
          <a:noFill/>
        </p:spPr>
      </p:pic>
      <p:pic>
        <p:nvPicPr>
          <p:cNvPr id="14" name="Picture 5" descr="C:\Users\admin\Downloads\34234324.png"/>
          <p:cNvPicPr>
            <a:picLocks noChangeAspect="1" noChangeArrowheads="1"/>
          </p:cNvPicPr>
          <p:nvPr/>
        </p:nvPicPr>
        <p:blipFill>
          <a:blip r:embed="rId4" cstate="print">
            <a:duotone>
              <a:schemeClr val="accent4">
                <a:shade val="45000"/>
                <a:satMod val="135000"/>
              </a:schemeClr>
              <a:prstClr val="white"/>
            </a:duotone>
          </a:blip>
          <a:srcRect/>
          <a:stretch>
            <a:fillRect/>
          </a:stretch>
        </p:blipFill>
        <p:spPr bwMode="auto">
          <a:xfrm rot="13282211">
            <a:off x="5283028" y="3466457"/>
            <a:ext cx="1424423" cy="1836082"/>
          </a:xfrm>
          <a:prstGeom prst="rect">
            <a:avLst/>
          </a:prstGeom>
          <a:noFill/>
        </p:spPr>
      </p:pic>
      <p:pic>
        <p:nvPicPr>
          <p:cNvPr id="15" name="Picture 5" descr="C:\Users\admin\Downloads\34234324.png"/>
          <p:cNvPicPr>
            <a:picLocks noChangeAspect="1" noChangeArrowheads="1"/>
          </p:cNvPicPr>
          <p:nvPr/>
        </p:nvPicPr>
        <p:blipFill>
          <a:blip r:embed="rId5" cstate="print"/>
          <a:srcRect/>
          <a:stretch>
            <a:fillRect/>
          </a:stretch>
        </p:blipFill>
        <p:spPr bwMode="auto">
          <a:xfrm rot="2736783">
            <a:off x="4937156" y="32141"/>
            <a:ext cx="1465923" cy="1889575"/>
          </a:xfrm>
          <a:prstGeom prst="rect">
            <a:avLst/>
          </a:prstGeom>
          <a:noFill/>
        </p:spPr>
      </p:pic>
      <p:pic>
        <p:nvPicPr>
          <p:cNvPr id="16" name="Picture 5" descr="C:\Users\admin\Downloads\34234324.png"/>
          <p:cNvPicPr>
            <a:picLocks noChangeAspect="1" noChangeArrowheads="1"/>
          </p:cNvPicPr>
          <p:nvPr/>
        </p:nvPicPr>
        <p:blipFill>
          <a:blip r:embed="rId6" cstate="print">
            <a:duotone>
              <a:schemeClr val="accent6">
                <a:shade val="45000"/>
                <a:satMod val="135000"/>
              </a:schemeClr>
              <a:prstClr val="white"/>
            </a:duotone>
          </a:blip>
          <a:srcRect/>
          <a:stretch>
            <a:fillRect/>
          </a:stretch>
        </p:blipFill>
        <p:spPr bwMode="auto">
          <a:xfrm rot="1398585">
            <a:off x="205769" y="7980172"/>
            <a:ext cx="960548" cy="1238147"/>
          </a:xfrm>
          <a:prstGeom prst="rect">
            <a:avLst/>
          </a:prstGeom>
          <a:noFill/>
        </p:spPr>
      </p:pic>
      <p:pic>
        <p:nvPicPr>
          <p:cNvPr id="17" name="Picture 5" descr="C:\Users\admin\Downloads\34234324.png"/>
          <p:cNvPicPr>
            <a:picLocks noChangeAspect="1" noChangeArrowheads="1"/>
          </p:cNvPicPr>
          <p:nvPr/>
        </p:nvPicPr>
        <p:blipFill>
          <a:blip r:embed="rId6" cstate="print">
            <a:duotone>
              <a:schemeClr val="accent6">
                <a:shade val="45000"/>
                <a:satMod val="135000"/>
              </a:schemeClr>
              <a:prstClr val="white"/>
            </a:duotone>
          </a:blip>
          <a:srcRect/>
          <a:stretch>
            <a:fillRect/>
          </a:stretch>
        </p:blipFill>
        <p:spPr bwMode="auto">
          <a:xfrm rot="17574417">
            <a:off x="5620534" y="5635032"/>
            <a:ext cx="960548" cy="1238147"/>
          </a:xfrm>
          <a:prstGeom prst="rect">
            <a:avLst/>
          </a:prstGeom>
          <a:noFill/>
        </p:spPr>
      </p:pic>
      <p:pic>
        <p:nvPicPr>
          <p:cNvPr id="18" name="Picture 5" descr="C:\Users\admin\Downloads\34234324.png"/>
          <p:cNvPicPr>
            <a:picLocks noChangeAspect="1" noChangeArrowheads="1"/>
          </p:cNvPicPr>
          <p:nvPr/>
        </p:nvPicPr>
        <p:blipFill>
          <a:blip r:embed="rId7" cstate="print"/>
          <a:srcRect/>
          <a:stretch>
            <a:fillRect/>
          </a:stretch>
        </p:blipFill>
        <p:spPr bwMode="auto">
          <a:xfrm rot="18400782">
            <a:off x="5449223" y="7774329"/>
            <a:ext cx="1070865" cy="1380345"/>
          </a:xfrm>
          <a:prstGeom prst="rect">
            <a:avLst/>
          </a:prstGeom>
          <a:noFill/>
        </p:spPr>
      </p:pic>
      <p:pic>
        <p:nvPicPr>
          <p:cNvPr id="19" name="Picture 5" descr="C:\Users\admin\Downloads\34234324.png"/>
          <p:cNvPicPr>
            <a:picLocks noChangeAspect="1" noChangeArrowheads="1"/>
          </p:cNvPicPr>
          <p:nvPr/>
        </p:nvPicPr>
        <p:blipFill>
          <a:blip r:embed="rId8" cstate="print">
            <a:duotone>
              <a:schemeClr val="accent4">
                <a:shade val="45000"/>
                <a:satMod val="135000"/>
              </a:schemeClr>
              <a:prstClr val="white"/>
            </a:duotone>
          </a:blip>
          <a:srcRect/>
          <a:stretch>
            <a:fillRect/>
          </a:stretch>
        </p:blipFill>
        <p:spPr bwMode="auto">
          <a:xfrm rot="2890283">
            <a:off x="182935" y="6784159"/>
            <a:ext cx="974708" cy="1256400"/>
          </a:xfrm>
          <a:prstGeom prst="rect">
            <a:avLst/>
          </a:prstGeom>
          <a:noFill/>
        </p:spPr>
      </p:pic>
      <p:pic>
        <p:nvPicPr>
          <p:cNvPr id="20" name="Picture 5" descr="C:\Users\admin\Downloads\34234324.png"/>
          <p:cNvPicPr>
            <a:picLocks noChangeAspect="1" noChangeArrowheads="1"/>
          </p:cNvPicPr>
          <p:nvPr/>
        </p:nvPicPr>
        <p:blipFill>
          <a:blip r:embed="rId9" cstate="print"/>
          <a:srcRect/>
          <a:stretch>
            <a:fillRect/>
          </a:stretch>
        </p:blipFill>
        <p:spPr bwMode="auto">
          <a:xfrm rot="9613273">
            <a:off x="164591" y="3574681"/>
            <a:ext cx="872714" cy="1124928"/>
          </a:xfrm>
          <a:prstGeom prst="rect">
            <a:avLst/>
          </a:prstGeom>
          <a:noFill/>
        </p:spPr>
      </p:pic>
      <p:pic>
        <p:nvPicPr>
          <p:cNvPr id="21" name="Picture 5" descr="C:\Users\admin\Downloads\34234324.png"/>
          <p:cNvPicPr>
            <a:picLocks noChangeAspect="1" noChangeArrowheads="1"/>
          </p:cNvPicPr>
          <p:nvPr/>
        </p:nvPicPr>
        <p:blipFill>
          <a:blip r:embed="rId10" cstate="print"/>
          <a:srcRect/>
          <a:stretch>
            <a:fillRect/>
          </a:stretch>
        </p:blipFill>
        <p:spPr bwMode="auto">
          <a:xfrm rot="8930078">
            <a:off x="215996" y="5305639"/>
            <a:ext cx="826391" cy="106521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 y="0"/>
            <a:ext cx="6858004" cy="9906000"/>
            <a:chOff x="-1" y="0"/>
            <a:chExt cx="6858004" cy="9906000"/>
          </a:xfrm>
        </p:grpSpPr>
        <p:sp>
          <p:nvSpPr>
            <p:cNvPr id="3" name="Прямоугольник 2"/>
            <p:cNvSpPr/>
            <p:nvPr/>
          </p:nvSpPr>
          <p:spPr>
            <a:xfrm>
              <a:off x="-1" y="0"/>
              <a:ext cx="162839" cy="99060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6695161" y="0"/>
              <a:ext cx="162839" cy="99060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rot="16200000">
              <a:off x="3335579" y="6383575"/>
              <a:ext cx="186846" cy="6858002"/>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rot="16200000">
              <a:off x="3335578" y="-3335578"/>
              <a:ext cx="186846" cy="6858002"/>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 name="Прямоугольник 6"/>
          <p:cNvSpPr/>
          <p:nvPr/>
        </p:nvSpPr>
        <p:spPr>
          <a:xfrm>
            <a:off x="1499658" y="278938"/>
            <a:ext cx="1556516" cy="338554"/>
          </a:xfrm>
          <a:prstGeom prst="rect">
            <a:avLst/>
          </a:prstGeom>
        </p:spPr>
        <p:txBody>
          <a:bodyPr wrap="none">
            <a:spAutoFit/>
          </a:bodyPr>
          <a:lstStyle/>
          <a:p>
            <a:r>
              <a:rPr lang="ru-RU" sz="1600" b="1" dirty="0" smtClean="0"/>
              <a:t>Из жизни ДОУ</a:t>
            </a:r>
            <a:endParaRPr lang="ru-RU" sz="1600" dirty="0"/>
          </a:p>
        </p:txBody>
      </p:sp>
      <p:sp>
        <p:nvSpPr>
          <p:cNvPr id="8" name="TextBox 7"/>
          <p:cNvSpPr txBox="1"/>
          <p:nvPr/>
        </p:nvSpPr>
        <p:spPr>
          <a:xfrm>
            <a:off x="1739900" y="652284"/>
            <a:ext cx="3060700" cy="400110"/>
          </a:xfrm>
          <a:prstGeom prst="rect">
            <a:avLst/>
          </a:prstGeom>
          <a:noFill/>
        </p:spPr>
        <p:txBody>
          <a:bodyPr wrap="none" rtlCol="0">
            <a:prstTxWarp prst="textPlain">
              <a:avLst/>
            </a:prstTxWarp>
            <a:spAutoFit/>
          </a:bodyPr>
          <a:lstStyle/>
          <a:p>
            <a:r>
              <a:rPr lang="en-US" sz="2000" dirty="0">
                <a:solidFill>
                  <a:srgbClr val="7030A0"/>
                </a:solidFill>
              </a:rPr>
              <a:t>‘’</a:t>
            </a:r>
            <a:r>
              <a:rPr lang="ru-RU" sz="2000" dirty="0">
                <a:solidFill>
                  <a:srgbClr val="7030A0"/>
                </a:solidFill>
              </a:rPr>
              <a:t>Диалог с семьей </a:t>
            </a:r>
            <a:r>
              <a:rPr lang="ru-RU" sz="2000" dirty="0" smtClean="0">
                <a:solidFill>
                  <a:srgbClr val="7030A0"/>
                </a:solidFill>
              </a:rPr>
              <a:t>№1</a:t>
            </a:r>
            <a:r>
              <a:rPr lang="en-US" sz="2000" dirty="0" smtClean="0">
                <a:solidFill>
                  <a:srgbClr val="7030A0"/>
                </a:solidFill>
              </a:rPr>
              <a:t>’’</a:t>
            </a:r>
            <a:endParaRPr lang="ru-RU" sz="2000" dirty="0">
              <a:solidFill>
                <a:srgbClr val="7030A0"/>
              </a:solidFill>
            </a:endParaRPr>
          </a:p>
        </p:txBody>
      </p:sp>
      <p:sp>
        <p:nvSpPr>
          <p:cNvPr id="9" name="Прямоугольник 8"/>
          <p:cNvSpPr/>
          <p:nvPr/>
        </p:nvSpPr>
        <p:spPr>
          <a:xfrm>
            <a:off x="204716" y="831206"/>
            <a:ext cx="7702455" cy="1815882"/>
          </a:xfrm>
          <a:prstGeom prst="rect">
            <a:avLst/>
          </a:prstGeom>
        </p:spPr>
        <p:txBody>
          <a:bodyPr wrap="square">
            <a:spAutoFit/>
          </a:bodyPr>
          <a:lstStyle/>
          <a:p>
            <a:pPr algn="just"/>
            <a:r>
              <a:rPr lang="ru-RU" sz="1400" dirty="0" smtClean="0"/>
              <a:t>19.10.2023 </a:t>
            </a:r>
            <a:endParaRPr lang="en-US" sz="1400" dirty="0" smtClean="0"/>
          </a:p>
          <a:p>
            <a:pPr algn="just"/>
            <a:endParaRPr lang="ru-RU" sz="1400" dirty="0" smtClean="0"/>
          </a:p>
          <a:p>
            <a:pPr algn="just"/>
            <a:r>
              <a:rPr lang="ru-RU" sz="1400" b="1" dirty="0" smtClean="0"/>
              <a:t>В старшей группе прошел «Праздник Осени»</a:t>
            </a:r>
            <a:endParaRPr lang="en-US" sz="1400" b="1" dirty="0" smtClean="0"/>
          </a:p>
          <a:p>
            <a:pPr algn="just"/>
            <a:endParaRPr lang="ru-RU" sz="1400" b="1" dirty="0" smtClean="0"/>
          </a:p>
          <a:p>
            <a:pPr algn="just"/>
            <a:r>
              <a:rPr lang="ru-RU" sz="1400" dirty="0" smtClean="0"/>
              <a:t>Если на деревьях листья пожелтели,</a:t>
            </a:r>
          </a:p>
          <a:p>
            <a:pPr algn="just"/>
            <a:r>
              <a:rPr lang="ru-RU" sz="1400" dirty="0" smtClean="0"/>
              <a:t>Если в край далёкий птицы улетели,</a:t>
            </a:r>
          </a:p>
          <a:p>
            <a:pPr algn="just"/>
            <a:r>
              <a:rPr lang="ru-RU" sz="1400" dirty="0" smtClean="0"/>
              <a:t>Если небо хмурое, если дождик льётся.</a:t>
            </a:r>
          </a:p>
          <a:p>
            <a:pPr algn="just"/>
            <a:r>
              <a:rPr lang="ru-RU" sz="1400" dirty="0" smtClean="0"/>
              <a:t>Это время года ОСЕНЬЮ зовется!</a:t>
            </a:r>
            <a:endParaRPr lang="ru-RU" sz="1400" dirty="0"/>
          </a:p>
        </p:txBody>
      </p:sp>
      <p:pic>
        <p:nvPicPr>
          <p:cNvPr id="46082" name="Picture 2" descr="IMG_20231019_095856_916"/>
          <p:cNvPicPr>
            <a:picLocks noChangeAspect="1" noChangeArrowheads="1"/>
          </p:cNvPicPr>
          <p:nvPr/>
        </p:nvPicPr>
        <p:blipFill>
          <a:blip r:embed="rId2" cstate="print"/>
          <a:srcRect/>
          <a:stretch>
            <a:fillRect/>
          </a:stretch>
        </p:blipFill>
        <p:spPr bwMode="auto">
          <a:xfrm>
            <a:off x="305700" y="2709936"/>
            <a:ext cx="3880010" cy="3104010"/>
          </a:xfrm>
          <a:prstGeom prst="rect">
            <a:avLst/>
          </a:prstGeom>
          <a:noFill/>
        </p:spPr>
      </p:pic>
      <p:pic>
        <p:nvPicPr>
          <p:cNvPr id="46084" name="Picture 4" descr="IMG_20231019_100455_947"/>
          <p:cNvPicPr>
            <a:picLocks noChangeAspect="1" noChangeArrowheads="1"/>
          </p:cNvPicPr>
          <p:nvPr/>
        </p:nvPicPr>
        <p:blipFill>
          <a:blip r:embed="rId3" cstate="print"/>
          <a:srcRect/>
          <a:stretch>
            <a:fillRect/>
          </a:stretch>
        </p:blipFill>
        <p:spPr bwMode="auto">
          <a:xfrm>
            <a:off x="1479407" y="5988492"/>
            <a:ext cx="5126109" cy="3665167"/>
          </a:xfrm>
          <a:prstGeom prst="rect">
            <a:avLst/>
          </a:prstGeom>
          <a:noFill/>
        </p:spPr>
      </p:pic>
      <p:pic>
        <p:nvPicPr>
          <p:cNvPr id="12" name="Picture 5" descr="C:\Users\admin\Downloads\34234324.png"/>
          <p:cNvPicPr>
            <a:picLocks noChangeAspect="1" noChangeArrowheads="1"/>
          </p:cNvPicPr>
          <p:nvPr/>
        </p:nvPicPr>
        <p:blipFill>
          <a:blip r:embed="rId4" cstate="print">
            <a:duotone>
              <a:schemeClr val="accent6">
                <a:shade val="45000"/>
                <a:satMod val="135000"/>
              </a:schemeClr>
              <a:prstClr val="white"/>
            </a:duotone>
          </a:blip>
          <a:srcRect/>
          <a:stretch>
            <a:fillRect/>
          </a:stretch>
        </p:blipFill>
        <p:spPr bwMode="auto">
          <a:xfrm rot="1398585">
            <a:off x="4585324" y="3362636"/>
            <a:ext cx="1871717" cy="2412644"/>
          </a:xfrm>
          <a:prstGeom prst="rect">
            <a:avLst/>
          </a:prstGeom>
          <a:noFill/>
        </p:spPr>
      </p:pic>
      <p:pic>
        <p:nvPicPr>
          <p:cNvPr id="13" name="Picture 5" descr="C:\Users\admin\Downloads\34234324.png"/>
          <p:cNvPicPr>
            <a:picLocks noChangeAspect="1" noChangeArrowheads="1"/>
          </p:cNvPicPr>
          <p:nvPr/>
        </p:nvPicPr>
        <p:blipFill>
          <a:blip r:embed="rId4" cstate="print"/>
          <a:srcRect/>
          <a:stretch>
            <a:fillRect/>
          </a:stretch>
        </p:blipFill>
        <p:spPr bwMode="auto">
          <a:xfrm rot="20037173">
            <a:off x="4551627" y="1094830"/>
            <a:ext cx="1871717" cy="241264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Группа 9"/>
          <p:cNvGrpSpPr/>
          <p:nvPr/>
        </p:nvGrpSpPr>
        <p:grpSpPr>
          <a:xfrm>
            <a:off x="-1" y="0"/>
            <a:ext cx="6858004" cy="9906000"/>
            <a:chOff x="-1" y="0"/>
            <a:chExt cx="6858004" cy="9906000"/>
          </a:xfrm>
        </p:grpSpPr>
        <p:sp>
          <p:nvSpPr>
            <p:cNvPr id="5" name="Прямоугольник 4"/>
            <p:cNvSpPr/>
            <p:nvPr/>
          </p:nvSpPr>
          <p:spPr>
            <a:xfrm>
              <a:off x="-1" y="0"/>
              <a:ext cx="162839" cy="99060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6695161" y="0"/>
              <a:ext cx="162839" cy="99060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rot="16200000">
              <a:off x="3335579" y="6383575"/>
              <a:ext cx="186846" cy="6858002"/>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rot="16200000">
              <a:off x="3335578" y="-3335578"/>
              <a:ext cx="186846" cy="6858002"/>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 name="Прямоугольник 1"/>
          <p:cNvSpPr/>
          <p:nvPr/>
        </p:nvSpPr>
        <p:spPr>
          <a:xfrm>
            <a:off x="1499658" y="237994"/>
            <a:ext cx="3858685" cy="338554"/>
          </a:xfrm>
          <a:prstGeom prst="rect">
            <a:avLst/>
          </a:prstGeom>
        </p:spPr>
        <p:txBody>
          <a:bodyPr wrap="none">
            <a:spAutoFit/>
          </a:bodyPr>
          <a:lstStyle/>
          <a:p>
            <a:r>
              <a:rPr lang="ru-RU" sz="1600" b="1" dirty="0" smtClean="0"/>
              <a:t>«В здоровой семье – здоровый ребенок»</a:t>
            </a:r>
            <a:endParaRPr lang="ru-RU" sz="1600" dirty="0"/>
          </a:p>
        </p:txBody>
      </p:sp>
      <p:sp>
        <p:nvSpPr>
          <p:cNvPr id="3" name="TextBox 2"/>
          <p:cNvSpPr txBox="1"/>
          <p:nvPr/>
        </p:nvSpPr>
        <p:spPr>
          <a:xfrm>
            <a:off x="1739900" y="611340"/>
            <a:ext cx="3060700" cy="400110"/>
          </a:xfrm>
          <a:prstGeom prst="rect">
            <a:avLst/>
          </a:prstGeom>
          <a:noFill/>
        </p:spPr>
        <p:txBody>
          <a:bodyPr wrap="none" rtlCol="0">
            <a:prstTxWarp prst="textPlain">
              <a:avLst/>
            </a:prstTxWarp>
            <a:spAutoFit/>
          </a:bodyPr>
          <a:lstStyle/>
          <a:p>
            <a:r>
              <a:rPr lang="en-US" sz="2000" dirty="0">
                <a:solidFill>
                  <a:srgbClr val="7030A0"/>
                </a:solidFill>
              </a:rPr>
              <a:t>‘’</a:t>
            </a:r>
            <a:r>
              <a:rPr lang="ru-RU" sz="2000" dirty="0">
                <a:solidFill>
                  <a:srgbClr val="7030A0"/>
                </a:solidFill>
              </a:rPr>
              <a:t>Диалог с семьей </a:t>
            </a:r>
            <a:r>
              <a:rPr lang="ru-RU" sz="2000" dirty="0" smtClean="0">
                <a:solidFill>
                  <a:srgbClr val="7030A0"/>
                </a:solidFill>
              </a:rPr>
              <a:t>№1</a:t>
            </a:r>
            <a:r>
              <a:rPr lang="en-US" sz="2000" dirty="0" smtClean="0">
                <a:solidFill>
                  <a:srgbClr val="7030A0"/>
                </a:solidFill>
              </a:rPr>
              <a:t>’’</a:t>
            </a:r>
            <a:endParaRPr lang="ru-RU" sz="2000" dirty="0">
              <a:solidFill>
                <a:srgbClr val="7030A0"/>
              </a:solidFill>
            </a:endParaRPr>
          </a:p>
        </p:txBody>
      </p:sp>
      <p:sp>
        <p:nvSpPr>
          <p:cNvPr id="4" name="Прямоугольник 3"/>
          <p:cNvSpPr/>
          <p:nvPr/>
        </p:nvSpPr>
        <p:spPr>
          <a:xfrm>
            <a:off x="948064" y="4405478"/>
            <a:ext cx="4961873" cy="5078313"/>
          </a:xfrm>
          <a:prstGeom prst="rect">
            <a:avLst/>
          </a:prstGeom>
        </p:spPr>
        <p:txBody>
          <a:bodyPr wrap="square">
            <a:spAutoFit/>
          </a:bodyPr>
          <a:lstStyle/>
          <a:p>
            <a:pPr algn="just"/>
            <a:r>
              <a:rPr lang="ru-RU" dirty="0" smtClean="0"/>
              <a:t>Ещё В. А. Сухомлинский говорил: «Если хочешь воспитать своего ребёнка здоровым, сам иди по пути здоровья, иначе его некуда будет вести! ». На сегодняшний день действительно забота о здоровье детей стала занимать во всем мире приоритетные позиции. С каждым годом возрастает процент детей, имеющих отклонения в здоровье. Это связано с массой негативных явлений современной жизни: тяжёлыми социальными потрясениями, экологическим неблагополучием, низким уровнем развития института брака и семьи; массовым распространением алкоголизма, наркомании, курения; не достаточно развитой системой здравоохранения. Рост количества детских заболеваний связан не только с социально-экологической обстановкой, но и с самим образом жизни семьи ребёнка.</a:t>
            </a:r>
            <a:endParaRPr lang="ru-RU" dirty="0"/>
          </a:p>
        </p:txBody>
      </p:sp>
      <p:pic>
        <p:nvPicPr>
          <p:cNvPr id="2050" name="Picture 2" descr="https://zasl-1.minsk-roo.gov.by/files/00451/obj/110/19613/img/здор%20семья.jpg"/>
          <p:cNvPicPr>
            <a:picLocks noChangeAspect="1" noChangeArrowheads="1"/>
          </p:cNvPicPr>
          <p:nvPr/>
        </p:nvPicPr>
        <p:blipFill>
          <a:blip r:embed="rId2" cstate="print"/>
          <a:srcRect/>
          <a:stretch>
            <a:fillRect/>
          </a:stretch>
        </p:blipFill>
        <p:spPr bwMode="auto">
          <a:xfrm>
            <a:off x="1252860" y="1490597"/>
            <a:ext cx="4352281" cy="2803874"/>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 y="0"/>
            <a:ext cx="6858004" cy="9906000"/>
            <a:chOff x="-1" y="0"/>
            <a:chExt cx="6858004" cy="9906000"/>
          </a:xfrm>
        </p:grpSpPr>
        <p:sp>
          <p:nvSpPr>
            <p:cNvPr id="3" name="Прямоугольник 2"/>
            <p:cNvSpPr/>
            <p:nvPr/>
          </p:nvSpPr>
          <p:spPr>
            <a:xfrm>
              <a:off x="-1" y="0"/>
              <a:ext cx="162839" cy="99060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6695161" y="0"/>
              <a:ext cx="162839" cy="99060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rot="16200000">
              <a:off x="3335579" y="6383575"/>
              <a:ext cx="186846" cy="6858002"/>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rot="16200000">
              <a:off x="3335578" y="-3335578"/>
              <a:ext cx="186846" cy="6858002"/>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 name="Прямоугольник 6"/>
          <p:cNvSpPr/>
          <p:nvPr/>
        </p:nvSpPr>
        <p:spPr>
          <a:xfrm>
            <a:off x="1499658" y="278938"/>
            <a:ext cx="1556516" cy="338554"/>
          </a:xfrm>
          <a:prstGeom prst="rect">
            <a:avLst/>
          </a:prstGeom>
        </p:spPr>
        <p:txBody>
          <a:bodyPr wrap="none">
            <a:spAutoFit/>
          </a:bodyPr>
          <a:lstStyle/>
          <a:p>
            <a:r>
              <a:rPr lang="ru-RU" sz="1600" b="1" dirty="0" smtClean="0"/>
              <a:t>Из жизни ДОУ</a:t>
            </a:r>
            <a:endParaRPr lang="ru-RU" sz="1600" dirty="0"/>
          </a:p>
        </p:txBody>
      </p:sp>
      <p:sp>
        <p:nvSpPr>
          <p:cNvPr id="8" name="TextBox 7"/>
          <p:cNvSpPr txBox="1"/>
          <p:nvPr/>
        </p:nvSpPr>
        <p:spPr>
          <a:xfrm>
            <a:off x="1739900" y="652284"/>
            <a:ext cx="3060700" cy="400110"/>
          </a:xfrm>
          <a:prstGeom prst="rect">
            <a:avLst/>
          </a:prstGeom>
          <a:noFill/>
        </p:spPr>
        <p:txBody>
          <a:bodyPr wrap="none" rtlCol="0">
            <a:prstTxWarp prst="textPlain">
              <a:avLst/>
            </a:prstTxWarp>
            <a:spAutoFit/>
          </a:bodyPr>
          <a:lstStyle/>
          <a:p>
            <a:r>
              <a:rPr lang="en-US" sz="2000" dirty="0">
                <a:solidFill>
                  <a:srgbClr val="7030A0"/>
                </a:solidFill>
              </a:rPr>
              <a:t>‘’</a:t>
            </a:r>
            <a:r>
              <a:rPr lang="ru-RU" sz="2000" dirty="0">
                <a:solidFill>
                  <a:srgbClr val="7030A0"/>
                </a:solidFill>
              </a:rPr>
              <a:t>Диалог с семьей </a:t>
            </a:r>
            <a:r>
              <a:rPr lang="ru-RU" sz="2000" dirty="0" smtClean="0">
                <a:solidFill>
                  <a:srgbClr val="7030A0"/>
                </a:solidFill>
              </a:rPr>
              <a:t>№1</a:t>
            </a:r>
            <a:r>
              <a:rPr lang="en-US" sz="2000" dirty="0" smtClean="0">
                <a:solidFill>
                  <a:srgbClr val="7030A0"/>
                </a:solidFill>
              </a:rPr>
              <a:t>’’</a:t>
            </a:r>
            <a:endParaRPr lang="ru-RU" sz="2000" dirty="0">
              <a:solidFill>
                <a:srgbClr val="7030A0"/>
              </a:solidFill>
            </a:endParaRPr>
          </a:p>
        </p:txBody>
      </p:sp>
      <p:sp>
        <p:nvSpPr>
          <p:cNvPr id="9" name="Прямоугольник 8"/>
          <p:cNvSpPr/>
          <p:nvPr/>
        </p:nvSpPr>
        <p:spPr>
          <a:xfrm>
            <a:off x="293427" y="791770"/>
            <a:ext cx="6271146" cy="3046988"/>
          </a:xfrm>
          <a:prstGeom prst="rect">
            <a:avLst/>
          </a:prstGeom>
        </p:spPr>
        <p:txBody>
          <a:bodyPr wrap="square">
            <a:spAutoFit/>
          </a:bodyPr>
          <a:lstStyle/>
          <a:p>
            <a:pPr algn="just"/>
            <a:r>
              <a:rPr lang="ru-RU" sz="1600" dirty="0" smtClean="0"/>
              <a:t>20.10.2023 </a:t>
            </a:r>
            <a:endParaRPr lang="en-US" sz="1600" dirty="0" smtClean="0"/>
          </a:p>
          <a:p>
            <a:pPr algn="just"/>
            <a:endParaRPr lang="ru-RU" sz="1600" dirty="0" smtClean="0"/>
          </a:p>
          <a:p>
            <a:pPr algn="just"/>
            <a:r>
              <a:rPr lang="ru-RU" sz="1600" b="1" dirty="0" smtClean="0"/>
              <a:t>Праздник осени в подготовительной группе</a:t>
            </a:r>
            <a:endParaRPr lang="en-US" sz="1600" b="1" dirty="0" smtClean="0"/>
          </a:p>
          <a:p>
            <a:pPr algn="just"/>
            <a:endParaRPr lang="ru-RU" sz="1600" b="1" dirty="0" smtClean="0"/>
          </a:p>
          <a:p>
            <a:pPr algn="just"/>
            <a:r>
              <a:rPr lang="ru-RU" sz="1600" dirty="0" smtClean="0"/>
              <a:t>         Вот и осень наступила,</a:t>
            </a:r>
          </a:p>
          <a:p>
            <a:pPr algn="just"/>
            <a:r>
              <a:rPr lang="ru-RU" sz="1600" dirty="0" smtClean="0"/>
              <a:t>Вслед за летом точно в срок</a:t>
            </a:r>
          </a:p>
          <a:p>
            <a:pPr algn="just"/>
            <a:r>
              <a:rPr lang="ru-RU" sz="1600" dirty="0" smtClean="0"/>
              <a:t>И в садах позолотила</a:t>
            </a:r>
          </a:p>
          <a:p>
            <a:pPr algn="just"/>
            <a:r>
              <a:rPr lang="ru-RU" sz="1600" dirty="0" smtClean="0"/>
              <a:t>Каждый маленький листок.</a:t>
            </a:r>
          </a:p>
          <a:p>
            <a:pPr algn="just"/>
            <a:r>
              <a:rPr lang="ru-RU" sz="1600" dirty="0" smtClean="0"/>
              <a:t>         Воспитанники подготовительной группы сегодня собрались в зале поприветствовать и встретить саму виновницу торжества - Осень.  Дети пели песни, танцевали, водили хороводы с осенней листвой, играли в веселые игры, читали стихи про осень.</a:t>
            </a:r>
            <a:endParaRPr lang="ru-RU" sz="1600" dirty="0"/>
          </a:p>
        </p:txBody>
      </p:sp>
      <p:pic>
        <p:nvPicPr>
          <p:cNvPr id="52226" name="Picture 2" descr="IMG_20231020_094046_406"/>
          <p:cNvPicPr>
            <a:picLocks noChangeAspect="1" noChangeArrowheads="1"/>
          </p:cNvPicPr>
          <p:nvPr/>
        </p:nvPicPr>
        <p:blipFill>
          <a:blip r:embed="rId2" cstate="print"/>
          <a:srcRect/>
          <a:stretch>
            <a:fillRect/>
          </a:stretch>
        </p:blipFill>
        <p:spPr bwMode="auto">
          <a:xfrm>
            <a:off x="319350" y="3858904"/>
            <a:ext cx="3884162" cy="2913122"/>
          </a:xfrm>
          <a:prstGeom prst="rect">
            <a:avLst/>
          </a:prstGeom>
          <a:noFill/>
        </p:spPr>
      </p:pic>
      <p:pic>
        <p:nvPicPr>
          <p:cNvPr id="52228" name="Picture 4" descr="IMG_20231020_094103_575"/>
          <p:cNvPicPr>
            <a:picLocks noChangeAspect="1" noChangeArrowheads="1"/>
          </p:cNvPicPr>
          <p:nvPr/>
        </p:nvPicPr>
        <p:blipFill>
          <a:blip r:embed="rId3" cstate="print"/>
          <a:srcRect/>
          <a:stretch>
            <a:fillRect/>
          </a:stretch>
        </p:blipFill>
        <p:spPr bwMode="auto">
          <a:xfrm>
            <a:off x="2511191" y="6846103"/>
            <a:ext cx="4135271" cy="2811987"/>
          </a:xfrm>
          <a:prstGeom prst="rect">
            <a:avLst/>
          </a:prstGeom>
          <a:noFill/>
        </p:spPr>
      </p:pic>
      <p:pic>
        <p:nvPicPr>
          <p:cNvPr id="52229" name="Picture 5" descr="C:\Users\admin\Downloads\34234324.png"/>
          <p:cNvPicPr>
            <a:picLocks noChangeAspect="1" noChangeArrowheads="1"/>
          </p:cNvPicPr>
          <p:nvPr/>
        </p:nvPicPr>
        <p:blipFill>
          <a:blip r:embed="rId4" cstate="print"/>
          <a:srcRect/>
          <a:stretch>
            <a:fillRect/>
          </a:stretch>
        </p:blipFill>
        <p:spPr bwMode="auto">
          <a:xfrm rot="20538313">
            <a:off x="4387052" y="4029101"/>
            <a:ext cx="1871717" cy="2412644"/>
          </a:xfrm>
          <a:prstGeom prst="rect">
            <a:avLst/>
          </a:prstGeom>
          <a:noFill/>
        </p:spPr>
      </p:pic>
      <p:pic>
        <p:nvPicPr>
          <p:cNvPr id="13" name="Picture 5" descr="C:\Users\admin\Downloads\34234324.png"/>
          <p:cNvPicPr>
            <a:picLocks noChangeAspect="1" noChangeArrowheads="1"/>
          </p:cNvPicPr>
          <p:nvPr/>
        </p:nvPicPr>
        <p:blipFill>
          <a:blip r:embed="rId4" cstate="print">
            <a:duotone>
              <a:schemeClr val="accent6">
                <a:shade val="45000"/>
                <a:satMod val="135000"/>
              </a:schemeClr>
              <a:prstClr val="white"/>
            </a:duotone>
          </a:blip>
          <a:srcRect/>
          <a:stretch>
            <a:fillRect/>
          </a:stretch>
        </p:blipFill>
        <p:spPr bwMode="auto">
          <a:xfrm rot="1398585">
            <a:off x="322380" y="6924701"/>
            <a:ext cx="1871717" cy="2412644"/>
          </a:xfrm>
          <a:prstGeom prst="rect">
            <a:avLst/>
          </a:prstGeom>
          <a:noFill/>
        </p:spPr>
      </p:pic>
      <p:pic>
        <p:nvPicPr>
          <p:cNvPr id="14" name="Picture 5" descr="C:\Users\admin\Downloads\34234324.png"/>
          <p:cNvPicPr>
            <a:picLocks noChangeAspect="1" noChangeArrowheads="1"/>
          </p:cNvPicPr>
          <p:nvPr/>
        </p:nvPicPr>
        <p:blipFill>
          <a:blip r:embed="rId4" cstate="print">
            <a:duotone>
              <a:schemeClr val="accent4">
                <a:shade val="45000"/>
                <a:satMod val="135000"/>
              </a:schemeClr>
              <a:prstClr val="white"/>
            </a:duotone>
          </a:blip>
          <a:srcRect/>
          <a:stretch>
            <a:fillRect/>
          </a:stretch>
        </p:blipFill>
        <p:spPr bwMode="auto">
          <a:xfrm rot="13282211">
            <a:off x="4422538" y="512528"/>
            <a:ext cx="1871717" cy="241264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 y="0"/>
            <a:ext cx="6858004" cy="9906000"/>
            <a:chOff x="-1" y="0"/>
            <a:chExt cx="6858004" cy="9906000"/>
          </a:xfrm>
        </p:grpSpPr>
        <p:sp>
          <p:nvSpPr>
            <p:cNvPr id="3" name="Прямоугольник 2"/>
            <p:cNvSpPr/>
            <p:nvPr/>
          </p:nvSpPr>
          <p:spPr>
            <a:xfrm>
              <a:off x="-1" y="0"/>
              <a:ext cx="162839" cy="99060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6695161" y="0"/>
              <a:ext cx="162839" cy="99060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rot="16200000">
              <a:off x="3335579" y="6383575"/>
              <a:ext cx="186846" cy="6858002"/>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rot="16200000">
              <a:off x="3335578" y="-3335578"/>
              <a:ext cx="186846" cy="6858002"/>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 name="Прямоугольник 6"/>
          <p:cNvSpPr/>
          <p:nvPr/>
        </p:nvSpPr>
        <p:spPr>
          <a:xfrm>
            <a:off x="1499658" y="278938"/>
            <a:ext cx="1556516" cy="338554"/>
          </a:xfrm>
          <a:prstGeom prst="rect">
            <a:avLst/>
          </a:prstGeom>
        </p:spPr>
        <p:txBody>
          <a:bodyPr wrap="none">
            <a:spAutoFit/>
          </a:bodyPr>
          <a:lstStyle/>
          <a:p>
            <a:r>
              <a:rPr lang="ru-RU" sz="1600" b="1" dirty="0" smtClean="0"/>
              <a:t>Из жизни ДОУ</a:t>
            </a:r>
            <a:endParaRPr lang="ru-RU" sz="1600" dirty="0"/>
          </a:p>
        </p:txBody>
      </p:sp>
      <p:sp>
        <p:nvSpPr>
          <p:cNvPr id="8" name="TextBox 7"/>
          <p:cNvSpPr txBox="1"/>
          <p:nvPr/>
        </p:nvSpPr>
        <p:spPr>
          <a:xfrm>
            <a:off x="1739900" y="652284"/>
            <a:ext cx="3060700" cy="400110"/>
          </a:xfrm>
          <a:prstGeom prst="rect">
            <a:avLst/>
          </a:prstGeom>
          <a:noFill/>
        </p:spPr>
        <p:txBody>
          <a:bodyPr wrap="none" rtlCol="0">
            <a:prstTxWarp prst="textPlain">
              <a:avLst/>
            </a:prstTxWarp>
            <a:spAutoFit/>
          </a:bodyPr>
          <a:lstStyle/>
          <a:p>
            <a:r>
              <a:rPr lang="en-US" sz="2000" dirty="0">
                <a:solidFill>
                  <a:srgbClr val="7030A0"/>
                </a:solidFill>
              </a:rPr>
              <a:t>‘’</a:t>
            </a:r>
            <a:r>
              <a:rPr lang="ru-RU" sz="2000" dirty="0">
                <a:solidFill>
                  <a:srgbClr val="7030A0"/>
                </a:solidFill>
              </a:rPr>
              <a:t>Диалог с семьей </a:t>
            </a:r>
            <a:r>
              <a:rPr lang="ru-RU" sz="2000" dirty="0" smtClean="0">
                <a:solidFill>
                  <a:srgbClr val="7030A0"/>
                </a:solidFill>
              </a:rPr>
              <a:t>№1</a:t>
            </a:r>
            <a:r>
              <a:rPr lang="en-US" sz="2000" dirty="0" smtClean="0">
                <a:solidFill>
                  <a:srgbClr val="7030A0"/>
                </a:solidFill>
              </a:rPr>
              <a:t>’’</a:t>
            </a:r>
            <a:endParaRPr lang="ru-RU" sz="2000" dirty="0">
              <a:solidFill>
                <a:srgbClr val="7030A0"/>
              </a:solidFill>
            </a:endParaRPr>
          </a:p>
        </p:txBody>
      </p:sp>
      <p:sp>
        <p:nvSpPr>
          <p:cNvPr id="9" name="Прямоугольник 8"/>
          <p:cNvSpPr/>
          <p:nvPr/>
        </p:nvSpPr>
        <p:spPr>
          <a:xfrm>
            <a:off x="338635" y="660851"/>
            <a:ext cx="6180730" cy="3293209"/>
          </a:xfrm>
          <a:prstGeom prst="rect">
            <a:avLst/>
          </a:prstGeom>
        </p:spPr>
        <p:txBody>
          <a:bodyPr wrap="square">
            <a:spAutoFit/>
          </a:bodyPr>
          <a:lstStyle/>
          <a:p>
            <a:pPr algn="just"/>
            <a:r>
              <a:rPr lang="ru-RU" sz="1600" dirty="0" smtClean="0"/>
              <a:t>1.10.2023 </a:t>
            </a:r>
            <a:endParaRPr lang="en-US" sz="1600" dirty="0" smtClean="0"/>
          </a:p>
          <a:p>
            <a:pPr algn="just"/>
            <a:endParaRPr lang="ru-RU" sz="1600" dirty="0" smtClean="0"/>
          </a:p>
          <a:p>
            <a:pPr algn="just"/>
            <a:r>
              <a:rPr lang="ru-RU" sz="1600" b="1" dirty="0" smtClean="0"/>
              <a:t>В гостях у матрёшки.</a:t>
            </a:r>
            <a:endParaRPr lang="en-US" sz="1600" b="1" dirty="0" smtClean="0"/>
          </a:p>
          <a:p>
            <a:pPr algn="just"/>
            <a:endParaRPr lang="ru-RU" sz="1600" b="1" dirty="0" smtClean="0"/>
          </a:p>
          <a:p>
            <a:pPr algn="just"/>
            <a:r>
              <a:rPr lang="ru-RU" sz="1600" dirty="0" smtClean="0"/>
              <a:t>          Россия всегда славилась </a:t>
            </a:r>
            <a:r>
              <a:rPr lang="ru-RU" sz="1600" dirty="0" err="1" smtClean="0"/>
              <a:t>чудо-мастерами</a:t>
            </a:r>
            <a:r>
              <a:rPr lang="ru-RU" sz="1600" dirty="0" smtClean="0"/>
              <a:t>. Они дерево и глину в сказку превращали, красками и кистью красоту творили, а что за чудо наша русская матрешка!</a:t>
            </a:r>
            <a:br>
              <a:rPr lang="ru-RU" sz="1600" dirty="0" smtClean="0"/>
            </a:br>
            <a:r>
              <a:rPr lang="ru-RU" sz="1600" dirty="0" smtClean="0"/>
              <a:t>         В преддверии Дня народного единства ребята средней группы побывали в гостях у матрёшки. Дети с интересом слушали рассказ воспитателя об этой замечательной и удивительной русской игрушке. С большим удовольствием рассмотрели кукол в русских национальных костюмах. А в завершении ребята с радостью разукрасили наряды для матрешек.</a:t>
            </a:r>
            <a:endParaRPr lang="ru-RU" sz="1600" dirty="0"/>
          </a:p>
        </p:txBody>
      </p:sp>
      <p:pic>
        <p:nvPicPr>
          <p:cNvPr id="53250" name="Picture 2" descr="Kt8Jh1wGXv4"/>
          <p:cNvPicPr>
            <a:picLocks noChangeAspect="1" noChangeArrowheads="1"/>
          </p:cNvPicPr>
          <p:nvPr/>
        </p:nvPicPr>
        <p:blipFill>
          <a:blip r:embed="rId2" cstate="print"/>
          <a:srcRect/>
          <a:stretch>
            <a:fillRect/>
          </a:stretch>
        </p:blipFill>
        <p:spPr bwMode="auto">
          <a:xfrm>
            <a:off x="305699" y="3940790"/>
            <a:ext cx="3734937" cy="2801203"/>
          </a:xfrm>
          <a:prstGeom prst="rect">
            <a:avLst/>
          </a:prstGeom>
          <a:noFill/>
        </p:spPr>
      </p:pic>
      <p:pic>
        <p:nvPicPr>
          <p:cNvPr id="53252" name="Picture 4" descr="Pp8cAhfI7eE"/>
          <p:cNvPicPr>
            <a:picLocks noChangeAspect="1" noChangeArrowheads="1"/>
          </p:cNvPicPr>
          <p:nvPr/>
        </p:nvPicPr>
        <p:blipFill>
          <a:blip r:embed="rId3" cstate="print"/>
          <a:srcRect/>
          <a:stretch>
            <a:fillRect/>
          </a:stretch>
        </p:blipFill>
        <p:spPr bwMode="auto">
          <a:xfrm>
            <a:off x="2893325" y="6867380"/>
            <a:ext cx="3753135" cy="2814852"/>
          </a:xfrm>
          <a:prstGeom prst="rect">
            <a:avLst/>
          </a:prstGeom>
          <a:noFill/>
        </p:spPr>
      </p:pic>
      <p:pic>
        <p:nvPicPr>
          <p:cNvPr id="12" name="Picture 5" descr="C:\Users\admin\Downloads\34234324.png"/>
          <p:cNvPicPr>
            <a:picLocks noChangeAspect="1" noChangeArrowheads="1"/>
          </p:cNvPicPr>
          <p:nvPr/>
        </p:nvPicPr>
        <p:blipFill>
          <a:blip r:embed="rId4" cstate="print"/>
          <a:srcRect/>
          <a:stretch>
            <a:fillRect/>
          </a:stretch>
        </p:blipFill>
        <p:spPr bwMode="auto">
          <a:xfrm rot="20538313">
            <a:off x="4387052" y="4029101"/>
            <a:ext cx="1871717" cy="2412644"/>
          </a:xfrm>
          <a:prstGeom prst="rect">
            <a:avLst/>
          </a:prstGeom>
          <a:noFill/>
        </p:spPr>
      </p:pic>
      <p:pic>
        <p:nvPicPr>
          <p:cNvPr id="13" name="Picture 5" descr="C:\Users\admin\Downloads\34234324.png"/>
          <p:cNvPicPr>
            <a:picLocks noChangeAspect="1" noChangeArrowheads="1"/>
          </p:cNvPicPr>
          <p:nvPr/>
        </p:nvPicPr>
        <p:blipFill>
          <a:blip r:embed="rId4" cstate="print">
            <a:duotone>
              <a:schemeClr val="accent6">
                <a:shade val="45000"/>
                <a:satMod val="135000"/>
              </a:schemeClr>
              <a:prstClr val="white"/>
            </a:duotone>
          </a:blip>
          <a:srcRect/>
          <a:stretch>
            <a:fillRect/>
          </a:stretch>
        </p:blipFill>
        <p:spPr bwMode="auto">
          <a:xfrm rot="1398585">
            <a:off x="400957" y="7020234"/>
            <a:ext cx="1871717" cy="2412644"/>
          </a:xfrm>
          <a:prstGeom prst="rect">
            <a:avLst/>
          </a:prstGeom>
          <a:noFill/>
        </p:spPr>
      </p:pic>
      <p:pic>
        <p:nvPicPr>
          <p:cNvPr id="14" name="Picture 5" descr="C:\Users\admin\Downloads\34234324.png"/>
          <p:cNvPicPr>
            <a:picLocks noChangeAspect="1" noChangeArrowheads="1"/>
          </p:cNvPicPr>
          <p:nvPr/>
        </p:nvPicPr>
        <p:blipFill>
          <a:blip r:embed="rId5" cstate="print">
            <a:duotone>
              <a:schemeClr val="accent4">
                <a:shade val="45000"/>
                <a:satMod val="135000"/>
              </a:schemeClr>
              <a:prstClr val="white"/>
            </a:duotone>
          </a:blip>
          <a:srcRect/>
          <a:stretch>
            <a:fillRect/>
          </a:stretch>
        </p:blipFill>
        <p:spPr bwMode="auto">
          <a:xfrm rot="13282211">
            <a:off x="5060755" y="172588"/>
            <a:ext cx="1339274" cy="172632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 y="0"/>
            <a:ext cx="6858004" cy="9906000"/>
            <a:chOff x="-1" y="0"/>
            <a:chExt cx="6858004" cy="9906000"/>
          </a:xfrm>
        </p:grpSpPr>
        <p:sp>
          <p:nvSpPr>
            <p:cNvPr id="3" name="Прямоугольник 2"/>
            <p:cNvSpPr/>
            <p:nvPr/>
          </p:nvSpPr>
          <p:spPr>
            <a:xfrm>
              <a:off x="-1" y="0"/>
              <a:ext cx="162839" cy="99060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6695161" y="0"/>
              <a:ext cx="162839" cy="99060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rot="16200000">
              <a:off x="3335579" y="6383575"/>
              <a:ext cx="186846" cy="6858002"/>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rot="16200000">
              <a:off x="3335578" y="-3335578"/>
              <a:ext cx="186846" cy="6858002"/>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 name="Прямоугольник 6"/>
          <p:cNvSpPr/>
          <p:nvPr/>
        </p:nvSpPr>
        <p:spPr>
          <a:xfrm>
            <a:off x="1499658" y="278938"/>
            <a:ext cx="1556516" cy="338554"/>
          </a:xfrm>
          <a:prstGeom prst="rect">
            <a:avLst/>
          </a:prstGeom>
        </p:spPr>
        <p:txBody>
          <a:bodyPr wrap="none">
            <a:spAutoFit/>
          </a:bodyPr>
          <a:lstStyle/>
          <a:p>
            <a:r>
              <a:rPr lang="ru-RU" sz="1600" b="1" dirty="0" smtClean="0"/>
              <a:t>Из жизни ДОУ</a:t>
            </a:r>
            <a:endParaRPr lang="ru-RU" sz="1600" dirty="0"/>
          </a:p>
        </p:txBody>
      </p:sp>
      <p:sp>
        <p:nvSpPr>
          <p:cNvPr id="8" name="TextBox 7"/>
          <p:cNvSpPr txBox="1"/>
          <p:nvPr/>
        </p:nvSpPr>
        <p:spPr>
          <a:xfrm>
            <a:off x="1739900" y="652284"/>
            <a:ext cx="3060700" cy="400110"/>
          </a:xfrm>
          <a:prstGeom prst="rect">
            <a:avLst/>
          </a:prstGeom>
          <a:noFill/>
        </p:spPr>
        <p:txBody>
          <a:bodyPr wrap="none" rtlCol="0">
            <a:prstTxWarp prst="textPlain">
              <a:avLst/>
            </a:prstTxWarp>
            <a:spAutoFit/>
          </a:bodyPr>
          <a:lstStyle/>
          <a:p>
            <a:r>
              <a:rPr lang="en-US" sz="2000" dirty="0">
                <a:solidFill>
                  <a:srgbClr val="7030A0"/>
                </a:solidFill>
              </a:rPr>
              <a:t>‘’</a:t>
            </a:r>
            <a:r>
              <a:rPr lang="ru-RU" sz="2000" dirty="0">
                <a:solidFill>
                  <a:srgbClr val="7030A0"/>
                </a:solidFill>
              </a:rPr>
              <a:t>Диалог с семьей </a:t>
            </a:r>
            <a:r>
              <a:rPr lang="ru-RU" sz="2000" dirty="0" smtClean="0">
                <a:solidFill>
                  <a:srgbClr val="7030A0"/>
                </a:solidFill>
              </a:rPr>
              <a:t>№1</a:t>
            </a:r>
            <a:r>
              <a:rPr lang="en-US" sz="2000" dirty="0" smtClean="0">
                <a:solidFill>
                  <a:srgbClr val="7030A0"/>
                </a:solidFill>
              </a:rPr>
              <a:t>’’</a:t>
            </a:r>
            <a:endParaRPr lang="ru-RU" sz="2000" dirty="0">
              <a:solidFill>
                <a:srgbClr val="7030A0"/>
              </a:solidFill>
            </a:endParaRPr>
          </a:p>
        </p:txBody>
      </p:sp>
      <p:sp>
        <p:nvSpPr>
          <p:cNvPr id="9" name="Прямоугольник 8"/>
          <p:cNvSpPr/>
          <p:nvPr/>
        </p:nvSpPr>
        <p:spPr>
          <a:xfrm>
            <a:off x="294280" y="694217"/>
            <a:ext cx="6269441" cy="3046988"/>
          </a:xfrm>
          <a:prstGeom prst="rect">
            <a:avLst/>
          </a:prstGeom>
        </p:spPr>
        <p:txBody>
          <a:bodyPr wrap="square">
            <a:spAutoFit/>
          </a:bodyPr>
          <a:lstStyle/>
          <a:p>
            <a:pPr algn="just"/>
            <a:r>
              <a:rPr lang="ru-RU" sz="1600" dirty="0" smtClean="0"/>
              <a:t>02.11.2023 </a:t>
            </a:r>
            <a:endParaRPr lang="en-US" sz="1600" dirty="0" smtClean="0"/>
          </a:p>
          <a:p>
            <a:pPr algn="just"/>
            <a:endParaRPr lang="ru-RU" sz="1600" dirty="0" smtClean="0"/>
          </a:p>
          <a:p>
            <a:pPr algn="just"/>
            <a:r>
              <a:rPr lang="ru-RU" sz="1600" b="1" dirty="0" smtClean="0"/>
              <a:t>День Народного Единства</a:t>
            </a:r>
          </a:p>
          <a:p>
            <a:pPr algn="just"/>
            <a:r>
              <a:rPr lang="ru-RU" sz="1600" dirty="0" smtClean="0"/>
              <a:t>4 ноября вся Россия отмечала «</a:t>
            </a:r>
            <a:r>
              <a:rPr lang="ru-RU" sz="1600" b="1" dirty="0" smtClean="0"/>
              <a:t>День Народного Единства»</a:t>
            </a:r>
            <a:r>
              <a:rPr lang="ru-RU" sz="1600" dirty="0" smtClean="0"/>
              <a:t>.</a:t>
            </a:r>
            <a:endParaRPr lang="en-US" sz="1600" dirty="0" smtClean="0"/>
          </a:p>
          <a:p>
            <a:pPr algn="just"/>
            <a:r>
              <a:rPr lang="ru-RU" sz="1600" dirty="0" smtClean="0"/>
              <a:t> </a:t>
            </a:r>
            <a:endParaRPr lang="en-US" sz="1600" dirty="0" smtClean="0"/>
          </a:p>
          <a:p>
            <a:pPr algn="just"/>
            <a:r>
              <a:rPr lang="ru-RU" sz="1600" dirty="0" smtClean="0"/>
              <a:t>Всю неделю с 30.10 по 02.11 2023г. в нашем детском саду проходили мероприятия, посвященные этой дате. В ходе мероприятий дети в доступной форме познакомились с историей возникновения праздника, подвигами наших предков во имя независимости Родины. Ребята вспомнили о том, как велика и красива наша Родина</a:t>
            </a:r>
            <a:r>
              <a:rPr lang="ru-RU" sz="1600" b="1" dirty="0" smtClean="0"/>
              <a:t>,</a:t>
            </a:r>
            <a:r>
              <a:rPr lang="ru-RU" sz="1600" dirty="0" smtClean="0"/>
              <a:t> как богата событиями её история, закрепили свои знания о   государственных символах.</a:t>
            </a:r>
            <a:endParaRPr lang="ru-RU" sz="1600" dirty="0"/>
          </a:p>
        </p:txBody>
      </p:sp>
      <p:pic>
        <p:nvPicPr>
          <p:cNvPr id="54274" name="Picture 2" descr="ДОУ №3 фото 2"/>
          <p:cNvPicPr>
            <a:picLocks noChangeAspect="1" noChangeArrowheads="1"/>
          </p:cNvPicPr>
          <p:nvPr/>
        </p:nvPicPr>
        <p:blipFill>
          <a:blip r:embed="rId2" cstate="print"/>
          <a:srcRect/>
          <a:stretch>
            <a:fillRect/>
          </a:stretch>
        </p:blipFill>
        <p:spPr bwMode="auto">
          <a:xfrm>
            <a:off x="319346" y="3804314"/>
            <a:ext cx="3607557" cy="2705668"/>
          </a:xfrm>
          <a:prstGeom prst="rect">
            <a:avLst/>
          </a:prstGeom>
          <a:noFill/>
        </p:spPr>
      </p:pic>
      <p:pic>
        <p:nvPicPr>
          <p:cNvPr id="54276" name="Picture 4" descr="пвпа"/>
          <p:cNvPicPr>
            <a:picLocks noChangeAspect="1" noChangeArrowheads="1"/>
          </p:cNvPicPr>
          <p:nvPr/>
        </p:nvPicPr>
        <p:blipFill>
          <a:blip r:embed="rId3" cstate="print"/>
          <a:srcRect/>
          <a:stretch>
            <a:fillRect/>
          </a:stretch>
        </p:blipFill>
        <p:spPr bwMode="auto">
          <a:xfrm>
            <a:off x="2775943" y="6687223"/>
            <a:ext cx="3774982" cy="2831237"/>
          </a:xfrm>
          <a:prstGeom prst="rect">
            <a:avLst/>
          </a:prstGeom>
          <a:noFill/>
        </p:spPr>
      </p:pic>
      <p:pic>
        <p:nvPicPr>
          <p:cNvPr id="12" name="Picture 5" descr="C:\Users\admin\Downloads\34234324.png"/>
          <p:cNvPicPr>
            <a:picLocks noChangeAspect="1" noChangeArrowheads="1"/>
          </p:cNvPicPr>
          <p:nvPr/>
        </p:nvPicPr>
        <p:blipFill>
          <a:blip r:embed="rId4" cstate="print">
            <a:duotone>
              <a:schemeClr val="accent6">
                <a:shade val="45000"/>
                <a:satMod val="135000"/>
              </a:schemeClr>
              <a:prstClr val="white"/>
            </a:duotone>
          </a:blip>
          <a:srcRect/>
          <a:stretch>
            <a:fillRect/>
          </a:stretch>
        </p:blipFill>
        <p:spPr bwMode="auto">
          <a:xfrm rot="19635053">
            <a:off x="4304217" y="3881248"/>
            <a:ext cx="1871717" cy="2412644"/>
          </a:xfrm>
          <a:prstGeom prst="rect">
            <a:avLst/>
          </a:prstGeom>
          <a:noFill/>
        </p:spPr>
      </p:pic>
      <p:pic>
        <p:nvPicPr>
          <p:cNvPr id="13" name="Picture 5" descr="C:\Users\admin\Downloads\34234324.png"/>
          <p:cNvPicPr>
            <a:picLocks noChangeAspect="1" noChangeArrowheads="1"/>
          </p:cNvPicPr>
          <p:nvPr/>
        </p:nvPicPr>
        <p:blipFill>
          <a:blip r:embed="rId4" cstate="print"/>
          <a:srcRect/>
          <a:stretch>
            <a:fillRect/>
          </a:stretch>
        </p:blipFill>
        <p:spPr bwMode="auto">
          <a:xfrm rot="1146495">
            <a:off x="533752" y="6936073"/>
            <a:ext cx="1871717" cy="2412644"/>
          </a:xfrm>
          <a:prstGeom prst="rect">
            <a:avLst/>
          </a:prstGeom>
          <a:noFill/>
        </p:spPr>
      </p:pic>
      <p:pic>
        <p:nvPicPr>
          <p:cNvPr id="14" name="Picture 5" descr="C:\Users\admin\Downloads\34234324.png"/>
          <p:cNvPicPr>
            <a:picLocks noChangeAspect="1" noChangeArrowheads="1"/>
          </p:cNvPicPr>
          <p:nvPr/>
        </p:nvPicPr>
        <p:blipFill>
          <a:blip r:embed="rId5" cstate="print">
            <a:duotone>
              <a:schemeClr val="accent4">
                <a:shade val="45000"/>
                <a:satMod val="135000"/>
              </a:schemeClr>
              <a:prstClr val="white"/>
            </a:duotone>
          </a:blip>
          <a:srcRect/>
          <a:stretch>
            <a:fillRect/>
          </a:stretch>
        </p:blipFill>
        <p:spPr bwMode="auto">
          <a:xfrm rot="13282211">
            <a:off x="5326968" y="199591"/>
            <a:ext cx="1176638" cy="151668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 y="0"/>
            <a:ext cx="6858004" cy="9906000"/>
            <a:chOff x="-1" y="0"/>
            <a:chExt cx="6858004" cy="9906000"/>
          </a:xfrm>
        </p:grpSpPr>
        <p:sp>
          <p:nvSpPr>
            <p:cNvPr id="3" name="Прямоугольник 2"/>
            <p:cNvSpPr/>
            <p:nvPr/>
          </p:nvSpPr>
          <p:spPr>
            <a:xfrm>
              <a:off x="-1" y="0"/>
              <a:ext cx="162839" cy="99060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6695161" y="0"/>
              <a:ext cx="162839" cy="99060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rot="16200000">
              <a:off x="3335579" y="6383575"/>
              <a:ext cx="186846" cy="6858002"/>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rot="16200000">
              <a:off x="3335578" y="-3335578"/>
              <a:ext cx="186846" cy="6858002"/>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 name="Прямоугольник 6"/>
          <p:cNvSpPr/>
          <p:nvPr/>
        </p:nvSpPr>
        <p:spPr>
          <a:xfrm>
            <a:off x="1499658" y="237994"/>
            <a:ext cx="3858685" cy="338554"/>
          </a:xfrm>
          <a:prstGeom prst="rect">
            <a:avLst/>
          </a:prstGeom>
        </p:spPr>
        <p:txBody>
          <a:bodyPr wrap="none">
            <a:spAutoFit/>
          </a:bodyPr>
          <a:lstStyle/>
          <a:p>
            <a:r>
              <a:rPr lang="ru-RU" sz="1600" b="1" dirty="0" smtClean="0"/>
              <a:t>«В здоровой семье – здоровый ребенок»</a:t>
            </a:r>
            <a:endParaRPr lang="ru-RU" sz="1600" dirty="0"/>
          </a:p>
        </p:txBody>
      </p:sp>
      <p:sp>
        <p:nvSpPr>
          <p:cNvPr id="8" name="TextBox 7"/>
          <p:cNvSpPr txBox="1"/>
          <p:nvPr/>
        </p:nvSpPr>
        <p:spPr>
          <a:xfrm>
            <a:off x="1739900" y="611340"/>
            <a:ext cx="3060700" cy="400110"/>
          </a:xfrm>
          <a:prstGeom prst="rect">
            <a:avLst/>
          </a:prstGeom>
          <a:noFill/>
        </p:spPr>
        <p:txBody>
          <a:bodyPr wrap="none" rtlCol="0">
            <a:prstTxWarp prst="textPlain">
              <a:avLst/>
            </a:prstTxWarp>
            <a:spAutoFit/>
          </a:bodyPr>
          <a:lstStyle/>
          <a:p>
            <a:r>
              <a:rPr lang="en-US" sz="2000" dirty="0">
                <a:solidFill>
                  <a:srgbClr val="7030A0"/>
                </a:solidFill>
              </a:rPr>
              <a:t>‘’</a:t>
            </a:r>
            <a:r>
              <a:rPr lang="ru-RU" sz="2000" dirty="0">
                <a:solidFill>
                  <a:srgbClr val="7030A0"/>
                </a:solidFill>
              </a:rPr>
              <a:t>Диалог с семьей </a:t>
            </a:r>
            <a:r>
              <a:rPr lang="ru-RU" sz="2000" dirty="0" smtClean="0">
                <a:solidFill>
                  <a:srgbClr val="7030A0"/>
                </a:solidFill>
              </a:rPr>
              <a:t>№1</a:t>
            </a:r>
            <a:r>
              <a:rPr lang="en-US" sz="2000" dirty="0" smtClean="0">
                <a:solidFill>
                  <a:srgbClr val="7030A0"/>
                </a:solidFill>
              </a:rPr>
              <a:t>’’</a:t>
            </a:r>
            <a:endParaRPr lang="ru-RU" sz="2000" dirty="0">
              <a:solidFill>
                <a:srgbClr val="7030A0"/>
              </a:solidFill>
            </a:endParaRPr>
          </a:p>
        </p:txBody>
      </p:sp>
      <p:sp>
        <p:nvSpPr>
          <p:cNvPr id="9" name="Прямоугольник 8"/>
          <p:cNvSpPr/>
          <p:nvPr/>
        </p:nvSpPr>
        <p:spPr>
          <a:xfrm>
            <a:off x="1092114" y="4315691"/>
            <a:ext cx="4673773" cy="4524315"/>
          </a:xfrm>
          <a:prstGeom prst="rect">
            <a:avLst/>
          </a:prstGeom>
        </p:spPr>
        <p:txBody>
          <a:bodyPr wrap="square">
            <a:spAutoFit/>
          </a:bodyPr>
          <a:lstStyle/>
          <a:p>
            <a:pPr algn="just"/>
            <a:r>
              <a:rPr lang="ru-RU" dirty="0" smtClean="0"/>
              <a:t>Сегодня важно нам, взрослым, формировать и поддерживать интерес к оздоровлению, как самих себя, так и своих детей. Как прописано в Законе РБ «Об образовании»  «Родители являются первыми педагогами, они обязаны заложить основы физического, нравственного и интеллектуального развития личности ребёнка в младенческом возрасте». Фундамент здоровья закладывается в детстве: происходит его интенсивный рост и развитие, формируются основные движения, осанка, а также необходимые навыки и привычки, приобретаются базовые физические качества, вырабатываются черты характера, без которых невозможен здоровый образ жизни.</a:t>
            </a:r>
            <a:endParaRPr lang="ru-RU" dirty="0"/>
          </a:p>
        </p:txBody>
      </p:sp>
      <p:pic>
        <p:nvPicPr>
          <p:cNvPr id="39940" name="Picture 4" descr="Здоровая семья"/>
          <p:cNvPicPr>
            <a:picLocks noChangeAspect="1" noChangeArrowheads="1"/>
          </p:cNvPicPr>
          <p:nvPr/>
        </p:nvPicPr>
        <p:blipFill>
          <a:blip r:embed="rId2" cstate="print"/>
          <a:srcRect/>
          <a:stretch>
            <a:fillRect/>
          </a:stretch>
        </p:blipFill>
        <p:spPr bwMode="auto">
          <a:xfrm>
            <a:off x="990600" y="1490969"/>
            <a:ext cx="4876800" cy="2667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 y="0"/>
            <a:ext cx="6858004" cy="9906000"/>
            <a:chOff x="-1" y="0"/>
            <a:chExt cx="6858004" cy="9906000"/>
          </a:xfrm>
        </p:grpSpPr>
        <p:sp>
          <p:nvSpPr>
            <p:cNvPr id="3" name="Прямоугольник 2"/>
            <p:cNvSpPr/>
            <p:nvPr/>
          </p:nvSpPr>
          <p:spPr>
            <a:xfrm>
              <a:off x="-1" y="0"/>
              <a:ext cx="162839" cy="99060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6695161" y="0"/>
              <a:ext cx="162839" cy="99060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rot="16200000">
              <a:off x="3335579" y="6383575"/>
              <a:ext cx="186846" cy="6858002"/>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rot="16200000">
              <a:off x="3335578" y="-3335578"/>
              <a:ext cx="186846" cy="6858002"/>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 name="Прямоугольник 6"/>
          <p:cNvSpPr/>
          <p:nvPr/>
        </p:nvSpPr>
        <p:spPr>
          <a:xfrm>
            <a:off x="1499658" y="237994"/>
            <a:ext cx="3858685" cy="338554"/>
          </a:xfrm>
          <a:prstGeom prst="rect">
            <a:avLst/>
          </a:prstGeom>
        </p:spPr>
        <p:txBody>
          <a:bodyPr wrap="none">
            <a:spAutoFit/>
          </a:bodyPr>
          <a:lstStyle/>
          <a:p>
            <a:r>
              <a:rPr lang="ru-RU" sz="1600" b="1" dirty="0" smtClean="0"/>
              <a:t>«В здоровой семье – здоровый ребенок»</a:t>
            </a:r>
            <a:endParaRPr lang="ru-RU" sz="1600" dirty="0"/>
          </a:p>
        </p:txBody>
      </p:sp>
      <p:sp>
        <p:nvSpPr>
          <p:cNvPr id="8" name="TextBox 7"/>
          <p:cNvSpPr txBox="1"/>
          <p:nvPr/>
        </p:nvSpPr>
        <p:spPr>
          <a:xfrm>
            <a:off x="1739900" y="611340"/>
            <a:ext cx="3060700" cy="400110"/>
          </a:xfrm>
          <a:prstGeom prst="rect">
            <a:avLst/>
          </a:prstGeom>
          <a:noFill/>
        </p:spPr>
        <p:txBody>
          <a:bodyPr wrap="none" rtlCol="0">
            <a:prstTxWarp prst="textPlain">
              <a:avLst/>
            </a:prstTxWarp>
            <a:spAutoFit/>
          </a:bodyPr>
          <a:lstStyle/>
          <a:p>
            <a:r>
              <a:rPr lang="en-US" sz="2000" dirty="0">
                <a:solidFill>
                  <a:srgbClr val="7030A0"/>
                </a:solidFill>
              </a:rPr>
              <a:t>‘’</a:t>
            </a:r>
            <a:r>
              <a:rPr lang="ru-RU" sz="2000" dirty="0">
                <a:solidFill>
                  <a:srgbClr val="7030A0"/>
                </a:solidFill>
              </a:rPr>
              <a:t>Диалог с семьей </a:t>
            </a:r>
            <a:r>
              <a:rPr lang="ru-RU" sz="2000" dirty="0" smtClean="0">
                <a:solidFill>
                  <a:srgbClr val="7030A0"/>
                </a:solidFill>
              </a:rPr>
              <a:t>№1</a:t>
            </a:r>
            <a:r>
              <a:rPr lang="en-US" sz="2000" dirty="0" smtClean="0">
                <a:solidFill>
                  <a:srgbClr val="7030A0"/>
                </a:solidFill>
              </a:rPr>
              <a:t>’’</a:t>
            </a:r>
            <a:endParaRPr lang="ru-RU" sz="2000" dirty="0">
              <a:solidFill>
                <a:srgbClr val="7030A0"/>
              </a:solidFill>
            </a:endParaRPr>
          </a:p>
        </p:txBody>
      </p:sp>
      <p:sp>
        <p:nvSpPr>
          <p:cNvPr id="9" name="Прямоугольник 8"/>
          <p:cNvSpPr/>
          <p:nvPr/>
        </p:nvSpPr>
        <p:spPr>
          <a:xfrm>
            <a:off x="573207" y="2579449"/>
            <a:ext cx="5711587" cy="6986528"/>
          </a:xfrm>
          <a:prstGeom prst="rect">
            <a:avLst/>
          </a:prstGeom>
        </p:spPr>
        <p:txBody>
          <a:bodyPr wrap="square">
            <a:spAutoFit/>
          </a:bodyPr>
          <a:lstStyle/>
          <a:p>
            <a:r>
              <a:rPr lang="ru-RU" sz="1600" b="1" dirty="0" smtClean="0"/>
              <a:t>«Здоровый образ жизни»</a:t>
            </a:r>
            <a:endParaRPr lang="ru-RU" sz="1600" dirty="0" smtClean="0"/>
          </a:p>
          <a:p>
            <a:r>
              <a:rPr lang="ru-RU" sz="1600" dirty="0" smtClean="0"/>
              <a:t>- Занимаетесь – ли вы с ребёнком физкультурой и спортом?</a:t>
            </a:r>
          </a:p>
          <a:p>
            <a:r>
              <a:rPr lang="ru-RU" sz="1600" dirty="0" smtClean="0"/>
              <a:t>- Соблюдаете – ли вы режим дня?</a:t>
            </a:r>
          </a:p>
          <a:p>
            <a:r>
              <a:rPr lang="ru-RU" sz="1600" dirty="0" smtClean="0"/>
              <a:t>- Знаете ли вы основные методы и принципы закаливания?</a:t>
            </a:r>
          </a:p>
          <a:p>
            <a:r>
              <a:rPr lang="ru-RU" sz="1600" dirty="0" smtClean="0"/>
              <a:t>- Какое закаливание вы используете дома?</a:t>
            </a:r>
          </a:p>
          <a:p>
            <a:r>
              <a:rPr lang="ru-RU" sz="1600" dirty="0" smtClean="0"/>
              <a:t>      Большинство родителей имеют представление о здоровом образе жизни, но не все его придерживаются. А ведь мы должны не только охранять детский организм от вредных влияний, но и создавать условия, которые способствуют повышению защитных сил организма ребёнка. По исследованиям учёных здоровье человека на 50% - состоит из образа жизни, 20% - наследственность, 20% - окружающая среда и только 10% - здравоохранение. Вряд ли можно найти родителей, которые не хотят, чтобы их дети росли здоровыми, а ведь для этого не так много и надо:</a:t>
            </a:r>
          </a:p>
          <a:p>
            <a:r>
              <a:rPr lang="ru-RU" sz="1600" dirty="0" smtClean="0"/>
              <a:t>- </a:t>
            </a:r>
            <a:r>
              <a:rPr lang="ru-RU" sz="1600" b="1" dirty="0" smtClean="0"/>
              <a:t>спокойный </a:t>
            </a:r>
            <a:r>
              <a:rPr lang="ru-RU" sz="1600" b="1" i="1" dirty="0" smtClean="0"/>
              <a:t>психологический климат</a:t>
            </a:r>
            <a:r>
              <a:rPr lang="ru-RU" sz="1600" b="1" dirty="0" smtClean="0"/>
              <a:t>:</a:t>
            </a:r>
            <a:r>
              <a:rPr lang="ru-RU" sz="1600" dirty="0" smtClean="0"/>
              <a:t> перебранки в присутствии ребёнка способствуют возникновению невроза, усугубляющий нервную систему;</a:t>
            </a:r>
          </a:p>
          <a:p>
            <a:r>
              <a:rPr lang="ru-RU" sz="1600" dirty="0" smtClean="0"/>
              <a:t>- </a:t>
            </a:r>
            <a:r>
              <a:rPr lang="ru-RU" sz="1600" b="1" dirty="0" smtClean="0"/>
              <a:t>правильно организованный </a:t>
            </a:r>
            <a:r>
              <a:rPr lang="ru-RU" sz="1600" b="1" i="1" dirty="0" smtClean="0"/>
              <a:t>режим дня</a:t>
            </a:r>
            <a:r>
              <a:rPr lang="ru-RU" sz="1600" b="1" dirty="0" smtClean="0"/>
              <a:t>,</a:t>
            </a:r>
            <a:r>
              <a:rPr lang="ru-RU" sz="1600" dirty="0" smtClean="0"/>
              <a:t> который оптимально сочетает периоды бодрствования и сна детей в течении суток, удовлетворяет их потребности в пище, в деятельности, отдыхе, двигательной активности… Кроме того, режим дисциплинирует детей, способствует формированию многих полезных навыков, приучает к определённому ритму. Основными компонентами режима дня являются прогулка и сон. Пребывание на свежем воздухе способствует повышению сопротивляемости организма к болезням. После активной прогулки у ребёнка всегда нормализуется аппетит и сон.</a:t>
            </a:r>
          </a:p>
        </p:txBody>
      </p:sp>
      <p:pic>
        <p:nvPicPr>
          <p:cNvPr id="38914" name="Picture 2" descr="https://zasl-1.minsk-roo.gov.by/files/00451/obj/110/19613/img/здор%20семья2.jpg"/>
          <p:cNvPicPr>
            <a:picLocks noChangeAspect="1" noChangeArrowheads="1"/>
          </p:cNvPicPr>
          <p:nvPr/>
        </p:nvPicPr>
        <p:blipFill>
          <a:blip r:embed="rId2" cstate="print">
            <a:duotone>
              <a:prstClr val="black"/>
              <a:srgbClr val="FB3ABB">
                <a:tint val="45000"/>
                <a:satMod val="400000"/>
              </a:srgbClr>
            </a:duotone>
          </a:blip>
          <a:srcRect/>
          <a:stretch>
            <a:fillRect/>
          </a:stretch>
        </p:blipFill>
        <p:spPr bwMode="auto">
          <a:xfrm>
            <a:off x="2994262" y="1139045"/>
            <a:ext cx="3133583" cy="145360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9689" y="1063727"/>
            <a:ext cx="5860007" cy="6986528"/>
          </a:xfrm>
          <a:prstGeom prst="rect">
            <a:avLst/>
          </a:prstGeom>
        </p:spPr>
        <p:txBody>
          <a:bodyPr wrap="square">
            <a:spAutoFit/>
          </a:bodyPr>
          <a:lstStyle/>
          <a:p>
            <a:r>
              <a:rPr lang="ru-RU" sz="1600" dirty="0" smtClean="0"/>
              <a:t>- </a:t>
            </a:r>
            <a:r>
              <a:rPr lang="ru-RU" sz="1600" b="1" i="1" dirty="0" smtClean="0"/>
              <a:t>правильное питание</a:t>
            </a:r>
            <a:r>
              <a:rPr lang="ru-RU" sz="1600" b="1" dirty="0" smtClean="0"/>
              <a:t>,</a:t>
            </a:r>
            <a:r>
              <a:rPr lang="ru-RU" sz="1600" dirty="0" smtClean="0"/>
              <a:t> здесь очень важно соблюдать определённые интервалы между приёмами пищи. Основные ошибки в нашем питании это то, что мы едим много жирной пищи, добавляя различные приправы в виде </a:t>
            </a:r>
            <a:r>
              <a:rPr lang="ru-RU" sz="1600" dirty="0" err="1" smtClean="0"/>
              <a:t>глютомата</a:t>
            </a:r>
            <a:r>
              <a:rPr lang="ru-RU" sz="1600" dirty="0" smtClean="0"/>
              <a:t>.</a:t>
            </a:r>
          </a:p>
          <a:p>
            <a:r>
              <a:rPr lang="ru-RU" sz="1600" dirty="0" smtClean="0"/>
              <a:t>- </a:t>
            </a:r>
            <a:r>
              <a:rPr lang="ru-RU" sz="1600" b="1" i="1" dirty="0" smtClean="0"/>
              <a:t>занятие физкультурой, закаливанием</a:t>
            </a:r>
            <a:r>
              <a:rPr lang="ru-RU" sz="1600" b="1" dirty="0" smtClean="0"/>
              <a:t>.</a:t>
            </a:r>
            <a:r>
              <a:rPr lang="ru-RU" sz="1600" dirty="0" smtClean="0"/>
              <a:t> Для укрепления здоровья и нормализации веса эффективны ходьба и бег. Они обладают выраженным тренирующим эффектом и способствуют закаливанию организма. При закаливании одновременно происходит и повышение иммунитета за счёт увеличения выработки в организме интерферона и других защитных факторов. Поэтому, было бы здорово, если закаливание стало общим семейным делом. К закаливанию относят: воздушные ванны, водные ножные ванны, полоскание горла, контрастное воздушное закаливание, хождение босиком, контрастный душ. Если мы хотим видеть своего ребёнка здоровым – надо ежедневно проводить закаливающие процедуры.</a:t>
            </a:r>
          </a:p>
          <a:p>
            <a:r>
              <a:rPr lang="ru-RU" sz="1600" b="1" dirty="0" smtClean="0"/>
              <a:t>- </a:t>
            </a:r>
            <a:r>
              <a:rPr lang="ru-RU" sz="1600" b="1" i="1" dirty="0" smtClean="0"/>
              <a:t>отсутствие вредных привычек</a:t>
            </a:r>
            <a:r>
              <a:rPr lang="ru-RU" sz="1600" b="1" dirty="0" smtClean="0"/>
              <a:t>.</a:t>
            </a:r>
            <a:r>
              <a:rPr lang="ru-RU" sz="1600" dirty="0" smtClean="0"/>
              <a:t> Удар по здоровью ребёнка наносят вредные наклонности родителей. Помните, что дети всегда, даже подсознательно, стараются копировать родителей, и, если ваш образ жизни трудно назвать здоровым, никакие запреты не заставят ваше чадо отказаться от вредных привычек!</a:t>
            </a:r>
          </a:p>
          <a:p>
            <a:r>
              <a:rPr lang="ru-RU" sz="1600" dirty="0" smtClean="0"/>
              <a:t>    Хорошее здоровье – один из главных источников счастья и радости человека, неоценимое его богатство, которое медленно и с трудом накапливается, но которое можно быстро и легко растерять.</a:t>
            </a:r>
          </a:p>
          <a:p>
            <a:r>
              <a:rPr lang="ru-RU" sz="1600" dirty="0" smtClean="0"/>
              <a:t>     Ребёнок счастлив и весел только тогда, когда у него здоровая семья. Здоровая семья – это небосвод, на котором всегда светит солнце, взаимопонимание, уважение, любовь, дружба.</a:t>
            </a:r>
            <a:endParaRPr lang="ru-RU" sz="1600" dirty="0"/>
          </a:p>
        </p:txBody>
      </p:sp>
      <p:grpSp>
        <p:nvGrpSpPr>
          <p:cNvPr id="3" name="Группа 2"/>
          <p:cNvGrpSpPr/>
          <p:nvPr/>
        </p:nvGrpSpPr>
        <p:grpSpPr>
          <a:xfrm>
            <a:off x="-1" y="0"/>
            <a:ext cx="6858004" cy="9906000"/>
            <a:chOff x="-1" y="0"/>
            <a:chExt cx="6858004" cy="9906000"/>
          </a:xfrm>
        </p:grpSpPr>
        <p:sp>
          <p:nvSpPr>
            <p:cNvPr id="4" name="Прямоугольник 3"/>
            <p:cNvSpPr/>
            <p:nvPr/>
          </p:nvSpPr>
          <p:spPr>
            <a:xfrm>
              <a:off x="-1" y="0"/>
              <a:ext cx="162839" cy="99060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6695161" y="0"/>
              <a:ext cx="162839" cy="99060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rot="16200000">
              <a:off x="3335579" y="6383575"/>
              <a:ext cx="186846" cy="6858002"/>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rot="16200000">
              <a:off x="3335578" y="-3335578"/>
              <a:ext cx="186846" cy="6858002"/>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 name="Прямоугольник 7"/>
          <p:cNvSpPr/>
          <p:nvPr/>
        </p:nvSpPr>
        <p:spPr>
          <a:xfrm>
            <a:off x="1499658" y="278938"/>
            <a:ext cx="3858685" cy="338554"/>
          </a:xfrm>
          <a:prstGeom prst="rect">
            <a:avLst/>
          </a:prstGeom>
        </p:spPr>
        <p:txBody>
          <a:bodyPr wrap="none">
            <a:spAutoFit/>
          </a:bodyPr>
          <a:lstStyle/>
          <a:p>
            <a:r>
              <a:rPr lang="ru-RU" sz="1600" b="1" dirty="0" smtClean="0"/>
              <a:t>«В здоровой семье – здоровый ребенок»</a:t>
            </a:r>
            <a:endParaRPr lang="ru-RU" sz="1600" dirty="0"/>
          </a:p>
        </p:txBody>
      </p:sp>
      <p:sp>
        <p:nvSpPr>
          <p:cNvPr id="9" name="TextBox 8"/>
          <p:cNvSpPr txBox="1"/>
          <p:nvPr/>
        </p:nvSpPr>
        <p:spPr>
          <a:xfrm>
            <a:off x="1739900" y="652284"/>
            <a:ext cx="3060700" cy="400110"/>
          </a:xfrm>
          <a:prstGeom prst="rect">
            <a:avLst/>
          </a:prstGeom>
          <a:noFill/>
        </p:spPr>
        <p:txBody>
          <a:bodyPr wrap="none" rtlCol="0">
            <a:prstTxWarp prst="textPlain">
              <a:avLst/>
            </a:prstTxWarp>
            <a:spAutoFit/>
          </a:bodyPr>
          <a:lstStyle/>
          <a:p>
            <a:r>
              <a:rPr lang="en-US" sz="2000" dirty="0">
                <a:solidFill>
                  <a:srgbClr val="7030A0"/>
                </a:solidFill>
              </a:rPr>
              <a:t>‘’</a:t>
            </a:r>
            <a:r>
              <a:rPr lang="ru-RU" sz="2000" dirty="0">
                <a:solidFill>
                  <a:srgbClr val="7030A0"/>
                </a:solidFill>
              </a:rPr>
              <a:t>Диалог с семьей </a:t>
            </a:r>
            <a:r>
              <a:rPr lang="ru-RU" sz="2000" dirty="0" smtClean="0">
                <a:solidFill>
                  <a:srgbClr val="7030A0"/>
                </a:solidFill>
              </a:rPr>
              <a:t>№1</a:t>
            </a:r>
            <a:r>
              <a:rPr lang="en-US" sz="2000" dirty="0" smtClean="0">
                <a:solidFill>
                  <a:srgbClr val="7030A0"/>
                </a:solidFill>
              </a:rPr>
              <a:t>’’</a:t>
            </a:r>
            <a:endParaRPr lang="ru-RU" sz="2000" dirty="0">
              <a:solidFill>
                <a:srgbClr val="7030A0"/>
              </a:solidFill>
            </a:endParaRPr>
          </a:p>
        </p:txBody>
      </p:sp>
      <p:pic>
        <p:nvPicPr>
          <p:cNvPr id="10" name="Picture 2" descr="https://zasl-1.minsk-roo.gov.by/files/00451/obj/110/19613/img/здор%20семья2.jpg"/>
          <p:cNvPicPr>
            <a:picLocks noChangeAspect="1" noChangeArrowheads="1"/>
          </p:cNvPicPr>
          <p:nvPr/>
        </p:nvPicPr>
        <p:blipFill>
          <a:blip r:embed="rId2" cstate="print">
            <a:duotone>
              <a:prstClr val="black"/>
              <a:srgbClr val="FB3ABB">
                <a:tint val="45000"/>
                <a:satMod val="400000"/>
              </a:srgbClr>
            </a:duotone>
          </a:blip>
          <a:srcRect/>
          <a:stretch>
            <a:fillRect/>
          </a:stretch>
        </p:blipFill>
        <p:spPr bwMode="auto">
          <a:xfrm>
            <a:off x="3253570" y="8113052"/>
            <a:ext cx="3133583" cy="1453602"/>
          </a:xfrm>
          <a:prstGeom prst="rect">
            <a:avLst/>
          </a:prstGeom>
          <a:noFill/>
        </p:spPr>
      </p:pic>
      <p:sp>
        <p:nvSpPr>
          <p:cNvPr id="37890" name="AutoShape 2" descr="Памятка о ЗОЖ — ГАУЗ ГКБ 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 y="0"/>
            <a:ext cx="6858004" cy="9906000"/>
            <a:chOff x="-1" y="0"/>
            <a:chExt cx="6858004" cy="9906000"/>
          </a:xfrm>
        </p:grpSpPr>
        <p:sp>
          <p:nvSpPr>
            <p:cNvPr id="3" name="Прямоугольник 2"/>
            <p:cNvSpPr/>
            <p:nvPr/>
          </p:nvSpPr>
          <p:spPr>
            <a:xfrm>
              <a:off x="-1" y="0"/>
              <a:ext cx="162839" cy="99060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6695161" y="0"/>
              <a:ext cx="162839" cy="99060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rot="16200000">
              <a:off x="3335579" y="6383575"/>
              <a:ext cx="186846" cy="6858002"/>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rot="16200000">
              <a:off x="3335578" y="-3335578"/>
              <a:ext cx="186846" cy="6858002"/>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 name="Прямоугольник 6"/>
          <p:cNvSpPr/>
          <p:nvPr/>
        </p:nvSpPr>
        <p:spPr>
          <a:xfrm>
            <a:off x="1499658" y="278938"/>
            <a:ext cx="3858685" cy="338554"/>
          </a:xfrm>
          <a:prstGeom prst="rect">
            <a:avLst/>
          </a:prstGeom>
        </p:spPr>
        <p:txBody>
          <a:bodyPr wrap="none">
            <a:spAutoFit/>
          </a:bodyPr>
          <a:lstStyle/>
          <a:p>
            <a:r>
              <a:rPr lang="ru-RU" sz="1600" b="1" dirty="0" smtClean="0"/>
              <a:t>«В здоровой семье – здоровый ребенок»</a:t>
            </a:r>
            <a:endParaRPr lang="ru-RU" sz="1600" dirty="0"/>
          </a:p>
        </p:txBody>
      </p:sp>
      <p:sp>
        <p:nvSpPr>
          <p:cNvPr id="8" name="TextBox 7"/>
          <p:cNvSpPr txBox="1"/>
          <p:nvPr/>
        </p:nvSpPr>
        <p:spPr>
          <a:xfrm>
            <a:off x="1739900" y="652284"/>
            <a:ext cx="3060700" cy="400110"/>
          </a:xfrm>
          <a:prstGeom prst="rect">
            <a:avLst/>
          </a:prstGeom>
          <a:noFill/>
        </p:spPr>
        <p:txBody>
          <a:bodyPr wrap="none" rtlCol="0">
            <a:prstTxWarp prst="textPlain">
              <a:avLst/>
            </a:prstTxWarp>
            <a:spAutoFit/>
          </a:bodyPr>
          <a:lstStyle/>
          <a:p>
            <a:r>
              <a:rPr lang="en-US" sz="2000" dirty="0">
                <a:solidFill>
                  <a:srgbClr val="7030A0"/>
                </a:solidFill>
              </a:rPr>
              <a:t>‘’</a:t>
            </a:r>
            <a:r>
              <a:rPr lang="ru-RU" sz="2000" dirty="0">
                <a:solidFill>
                  <a:srgbClr val="7030A0"/>
                </a:solidFill>
              </a:rPr>
              <a:t>Диалог с семьей </a:t>
            </a:r>
            <a:r>
              <a:rPr lang="ru-RU" sz="2000" dirty="0" smtClean="0">
                <a:solidFill>
                  <a:srgbClr val="7030A0"/>
                </a:solidFill>
              </a:rPr>
              <a:t>№1</a:t>
            </a:r>
            <a:r>
              <a:rPr lang="en-US" sz="2000" dirty="0" smtClean="0">
                <a:solidFill>
                  <a:srgbClr val="7030A0"/>
                </a:solidFill>
              </a:rPr>
              <a:t>’’</a:t>
            </a:r>
            <a:endParaRPr lang="ru-RU" sz="2000" dirty="0">
              <a:solidFill>
                <a:srgbClr val="7030A0"/>
              </a:solidFill>
            </a:endParaRPr>
          </a:p>
        </p:txBody>
      </p:sp>
      <p:sp>
        <p:nvSpPr>
          <p:cNvPr id="9" name="Прямоугольник 8"/>
          <p:cNvSpPr/>
          <p:nvPr/>
        </p:nvSpPr>
        <p:spPr>
          <a:xfrm>
            <a:off x="812895" y="3314610"/>
            <a:ext cx="5232210" cy="6247864"/>
          </a:xfrm>
          <a:prstGeom prst="rect">
            <a:avLst/>
          </a:prstGeom>
        </p:spPr>
        <p:txBody>
          <a:bodyPr wrap="square">
            <a:spAutoFit/>
          </a:bodyPr>
          <a:lstStyle/>
          <a:p>
            <a:pPr algn="just"/>
            <a:r>
              <a:rPr lang="ru-RU" sz="1600" dirty="0" smtClean="0"/>
              <a:t>Семья – это опора, крепость, начало всех начал. Это – первый коллектив ребёнка, естественная среда, где закладываются основы будущей личности и здоровья ребенка. В дошкольном детстве закладывается фундамент здоровья ребенка, происходит интенсивный рост и развитие, формируются основные движения, осанка, а также необходимые навыки и привычки, приобретаются базовые физические качества, вырабатываются черты характера, без которых невозможен здоровый образ жизни.</a:t>
            </a:r>
          </a:p>
          <a:p>
            <a:pPr algn="just"/>
            <a:endParaRPr lang="ru-RU" sz="1600" dirty="0" smtClean="0"/>
          </a:p>
          <a:p>
            <a:pPr algn="just"/>
            <a:r>
              <a:rPr lang="ru-RU" sz="1600" dirty="0" smtClean="0"/>
              <a:t>Длительное пребывание в неблагоприятных условиях вызывает перенапряжение адаптационных возможностей организма и приводит к истощению иммунной системы. Возникают хронические заболевания </a:t>
            </a:r>
            <a:r>
              <a:rPr lang="ru-RU" sz="1600" dirty="0" err="1" smtClean="0"/>
              <a:t>бронхолегочной</a:t>
            </a:r>
            <a:r>
              <a:rPr lang="ru-RU" sz="1600" dirty="0" smtClean="0"/>
              <a:t> системы, </a:t>
            </a:r>
            <a:r>
              <a:rPr lang="ru-RU" sz="1600" dirty="0" err="1" smtClean="0"/>
              <a:t>ЛОР-органов</a:t>
            </a:r>
            <a:r>
              <a:rPr lang="ru-RU" sz="1600" dirty="0" smtClean="0"/>
              <a:t> и другие болезни.</a:t>
            </a:r>
          </a:p>
          <a:p>
            <a:pPr algn="just"/>
            <a:endParaRPr lang="ru-RU" sz="1600" dirty="0" smtClean="0"/>
          </a:p>
          <a:p>
            <a:pPr algn="just"/>
            <a:r>
              <a:rPr lang="ru-RU" sz="1600" dirty="0" smtClean="0"/>
              <a:t>Рост количества заболеваний связан не только с социально-экологической обстановкой, но и самим образом жизни семьи ребенка, во многом зависящим от семейных традиций и характера двигательного режима. При недостаточной двигательной активности ребенка (гиподинамии) неизбежно происходит ухудшение развития двигательной функции и снижение физической работоспособности ребенка.</a:t>
            </a:r>
            <a:endParaRPr lang="ru-RU" sz="1600" dirty="0"/>
          </a:p>
        </p:txBody>
      </p:sp>
      <p:sp>
        <p:nvSpPr>
          <p:cNvPr id="40962" name="AutoShape 2" descr="Памятка о ЗОЖ — ГАУЗ ГКБ 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0964" name="AutoShape 4" descr="Памятка о ЗОЖ — ГАУЗ ГКБ 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0966" name="AutoShape 6" descr="Памятка о ЗОЖ — ГАУЗ ГКБ 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0967" name="Picture 7" descr="C:\Users\admin\Downloads\546345634534.jpg"/>
          <p:cNvPicPr>
            <a:picLocks noChangeAspect="1" noChangeArrowheads="1"/>
          </p:cNvPicPr>
          <p:nvPr/>
        </p:nvPicPr>
        <p:blipFill>
          <a:blip r:embed="rId2" cstate="print"/>
          <a:srcRect/>
          <a:stretch>
            <a:fillRect/>
          </a:stretch>
        </p:blipFill>
        <p:spPr bwMode="auto">
          <a:xfrm>
            <a:off x="1892006" y="1155060"/>
            <a:ext cx="3073988" cy="209310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descr="Здоровая семья-здоровые дети!. Детский сад № 2 г. Дятлов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80" name="AutoShape 4" descr="Здоровая семья-здоровые дети!. Детский сад № 2 г. Дятлов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grpSp>
        <p:nvGrpSpPr>
          <p:cNvPr id="35" name="Группа 34"/>
          <p:cNvGrpSpPr/>
          <p:nvPr/>
        </p:nvGrpSpPr>
        <p:grpSpPr>
          <a:xfrm>
            <a:off x="-1" y="0"/>
            <a:ext cx="6858004" cy="9906000"/>
            <a:chOff x="-1" y="0"/>
            <a:chExt cx="6858004" cy="9906000"/>
          </a:xfrm>
        </p:grpSpPr>
        <p:sp>
          <p:nvSpPr>
            <p:cNvPr id="38" name="Прямоугольник 37"/>
            <p:cNvSpPr/>
            <p:nvPr/>
          </p:nvSpPr>
          <p:spPr>
            <a:xfrm>
              <a:off x="-1" y="0"/>
              <a:ext cx="162839" cy="99060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Прямоугольник 38"/>
            <p:cNvSpPr/>
            <p:nvPr/>
          </p:nvSpPr>
          <p:spPr>
            <a:xfrm>
              <a:off x="6695161" y="0"/>
              <a:ext cx="162839" cy="99060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Прямоугольник 39"/>
            <p:cNvSpPr/>
            <p:nvPr/>
          </p:nvSpPr>
          <p:spPr>
            <a:xfrm rot="16200000">
              <a:off x="3335579" y="6383575"/>
              <a:ext cx="186846" cy="6858002"/>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Прямоугольник 40"/>
            <p:cNvSpPr/>
            <p:nvPr/>
          </p:nvSpPr>
          <p:spPr>
            <a:xfrm rot="16200000">
              <a:off x="3335578" y="-3335578"/>
              <a:ext cx="186846" cy="6858002"/>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2" name="Прямоугольник 41"/>
          <p:cNvSpPr/>
          <p:nvPr/>
        </p:nvSpPr>
        <p:spPr>
          <a:xfrm>
            <a:off x="1499658" y="278938"/>
            <a:ext cx="3858685" cy="338554"/>
          </a:xfrm>
          <a:prstGeom prst="rect">
            <a:avLst/>
          </a:prstGeom>
        </p:spPr>
        <p:txBody>
          <a:bodyPr wrap="none">
            <a:spAutoFit/>
          </a:bodyPr>
          <a:lstStyle/>
          <a:p>
            <a:r>
              <a:rPr lang="ru-RU" sz="1600" b="1" dirty="0" smtClean="0"/>
              <a:t>«В здоровой семье – здоровый ребенок»</a:t>
            </a:r>
            <a:endParaRPr lang="ru-RU" sz="1600" dirty="0"/>
          </a:p>
        </p:txBody>
      </p:sp>
      <p:sp>
        <p:nvSpPr>
          <p:cNvPr id="43" name="TextBox 42"/>
          <p:cNvSpPr txBox="1"/>
          <p:nvPr/>
        </p:nvSpPr>
        <p:spPr>
          <a:xfrm>
            <a:off x="1739900" y="652284"/>
            <a:ext cx="3060700" cy="400110"/>
          </a:xfrm>
          <a:prstGeom prst="rect">
            <a:avLst/>
          </a:prstGeom>
          <a:noFill/>
        </p:spPr>
        <p:txBody>
          <a:bodyPr wrap="none" rtlCol="0">
            <a:prstTxWarp prst="textPlain">
              <a:avLst/>
            </a:prstTxWarp>
            <a:spAutoFit/>
          </a:bodyPr>
          <a:lstStyle/>
          <a:p>
            <a:r>
              <a:rPr lang="en-US" sz="2000" dirty="0">
                <a:solidFill>
                  <a:srgbClr val="7030A0"/>
                </a:solidFill>
              </a:rPr>
              <a:t>‘’</a:t>
            </a:r>
            <a:r>
              <a:rPr lang="ru-RU" sz="2000" dirty="0">
                <a:solidFill>
                  <a:srgbClr val="7030A0"/>
                </a:solidFill>
              </a:rPr>
              <a:t>Диалог с семьей </a:t>
            </a:r>
            <a:r>
              <a:rPr lang="ru-RU" sz="2000" dirty="0" smtClean="0">
                <a:solidFill>
                  <a:srgbClr val="7030A0"/>
                </a:solidFill>
              </a:rPr>
              <a:t>№1</a:t>
            </a:r>
            <a:r>
              <a:rPr lang="en-US" sz="2000" dirty="0" smtClean="0">
                <a:solidFill>
                  <a:srgbClr val="7030A0"/>
                </a:solidFill>
              </a:rPr>
              <a:t>’’</a:t>
            </a:r>
            <a:endParaRPr lang="ru-RU" sz="2000" dirty="0">
              <a:solidFill>
                <a:srgbClr val="7030A0"/>
              </a:solidFill>
            </a:endParaRPr>
          </a:p>
        </p:txBody>
      </p:sp>
      <p:sp>
        <p:nvSpPr>
          <p:cNvPr id="44" name="Прямоугольник 43"/>
          <p:cNvSpPr/>
          <p:nvPr/>
        </p:nvSpPr>
        <p:spPr>
          <a:xfrm>
            <a:off x="338635" y="5068595"/>
            <a:ext cx="6180730" cy="4524315"/>
          </a:xfrm>
          <a:prstGeom prst="rect">
            <a:avLst/>
          </a:prstGeom>
        </p:spPr>
        <p:txBody>
          <a:bodyPr wrap="square">
            <a:spAutoFit/>
          </a:bodyPr>
          <a:lstStyle/>
          <a:p>
            <a:pPr algn="just"/>
            <a:r>
              <a:rPr lang="ru-RU" dirty="0" smtClean="0"/>
              <a:t>Необходимо активно использовать целебные природные факторы окружающей среды: чистую воду, ультрафиолетовые лучи солнечного света, чистый воздух, </a:t>
            </a:r>
            <a:r>
              <a:rPr lang="ru-RU" dirty="0" err="1" smtClean="0"/>
              <a:t>фитонцидные</a:t>
            </a:r>
            <a:r>
              <a:rPr lang="ru-RU" dirty="0" smtClean="0"/>
              <a:t> свойства растений, так как естественные силы природы представляют собой привычные компоненты окружающей среды и необходимы для жизнедеятельности организма.</a:t>
            </a:r>
          </a:p>
          <a:p>
            <a:pPr algn="just"/>
            <a:endParaRPr lang="ru-RU" dirty="0" smtClean="0"/>
          </a:p>
          <a:p>
            <a:pPr algn="just"/>
            <a:r>
              <a:rPr lang="ru-RU" dirty="0" smtClean="0"/>
              <a:t>Ребенку необходим спокойный, доброжелательный психологический климат в семье.</a:t>
            </a:r>
          </a:p>
          <a:p>
            <a:pPr algn="just"/>
            <a:endParaRPr lang="ru-RU" dirty="0" smtClean="0"/>
          </a:p>
          <a:p>
            <a:pPr algn="just"/>
            <a:r>
              <a:rPr lang="ru-RU" dirty="0" smtClean="0"/>
              <a:t>Перебранки в присутствии ребенка в одних случаях способствуют возникновению у него невроза, а в других усугубляют уже имеющиеся нарушения нервной системы. Все это существенно снижает защитные возможности детского организма.</a:t>
            </a:r>
            <a:endParaRPr lang="ru-RU" dirty="0"/>
          </a:p>
        </p:txBody>
      </p:sp>
      <p:pic>
        <p:nvPicPr>
          <p:cNvPr id="24584" name="Picture 8" descr="How Water Works | HowStuffWorks"/>
          <p:cNvPicPr>
            <a:picLocks noChangeAspect="1" noChangeArrowheads="1"/>
          </p:cNvPicPr>
          <p:nvPr/>
        </p:nvPicPr>
        <p:blipFill>
          <a:blip r:embed="rId2" cstate="print"/>
          <a:srcRect/>
          <a:stretch>
            <a:fillRect/>
          </a:stretch>
        </p:blipFill>
        <p:spPr bwMode="auto">
          <a:xfrm>
            <a:off x="456821" y="1555845"/>
            <a:ext cx="5944359" cy="3343702"/>
          </a:xfrm>
          <a:prstGeom prst="rect">
            <a:avLst/>
          </a:prstGeom>
          <a:noFill/>
        </p:spPr>
      </p:pic>
    </p:spTree>
    <p:extLst>
      <p:ext uri="{BB962C8B-B14F-4D97-AF65-F5344CB8AC3E}">
        <p14:creationId xmlns:p14="http://schemas.microsoft.com/office/powerpoint/2010/main" xmlns="" val="1986352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Прямоугольник 34"/>
          <p:cNvSpPr/>
          <p:nvPr/>
        </p:nvSpPr>
        <p:spPr>
          <a:xfrm>
            <a:off x="1499658" y="278938"/>
            <a:ext cx="3858685" cy="338554"/>
          </a:xfrm>
          <a:prstGeom prst="rect">
            <a:avLst/>
          </a:prstGeom>
        </p:spPr>
        <p:txBody>
          <a:bodyPr wrap="none">
            <a:spAutoFit/>
          </a:bodyPr>
          <a:lstStyle/>
          <a:p>
            <a:r>
              <a:rPr lang="ru-RU" sz="1600" b="1" dirty="0" smtClean="0"/>
              <a:t>«В здоровой семье – здоровый ребенок»</a:t>
            </a:r>
            <a:endParaRPr lang="ru-RU" sz="1600" dirty="0"/>
          </a:p>
        </p:txBody>
      </p:sp>
      <p:sp>
        <p:nvSpPr>
          <p:cNvPr id="37" name="TextBox 36"/>
          <p:cNvSpPr txBox="1"/>
          <p:nvPr/>
        </p:nvSpPr>
        <p:spPr>
          <a:xfrm>
            <a:off x="1739900" y="652284"/>
            <a:ext cx="3060700" cy="400110"/>
          </a:xfrm>
          <a:prstGeom prst="rect">
            <a:avLst/>
          </a:prstGeom>
          <a:noFill/>
        </p:spPr>
        <p:txBody>
          <a:bodyPr wrap="none" rtlCol="0">
            <a:prstTxWarp prst="textPlain">
              <a:avLst/>
            </a:prstTxWarp>
            <a:spAutoFit/>
          </a:bodyPr>
          <a:lstStyle/>
          <a:p>
            <a:r>
              <a:rPr lang="en-US" sz="2000" dirty="0">
                <a:solidFill>
                  <a:srgbClr val="7030A0"/>
                </a:solidFill>
              </a:rPr>
              <a:t>‘’</a:t>
            </a:r>
            <a:r>
              <a:rPr lang="ru-RU" sz="2000" dirty="0">
                <a:solidFill>
                  <a:srgbClr val="7030A0"/>
                </a:solidFill>
              </a:rPr>
              <a:t>Диалог с семьей </a:t>
            </a:r>
            <a:r>
              <a:rPr lang="ru-RU" sz="2000" dirty="0" smtClean="0">
                <a:solidFill>
                  <a:srgbClr val="7030A0"/>
                </a:solidFill>
              </a:rPr>
              <a:t>№1</a:t>
            </a:r>
            <a:r>
              <a:rPr lang="en-US" sz="2000" dirty="0" smtClean="0">
                <a:solidFill>
                  <a:srgbClr val="7030A0"/>
                </a:solidFill>
              </a:rPr>
              <a:t>’’</a:t>
            </a:r>
            <a:endParaRPr lang="ru-RU" sz="2000" dirty="0">
              <a:solidFill>
                <a:srgbClr val="7030A0"/>
              </a:solidFill>
            </a:endParaRPr>
          </a:p>
        </p:txBody>
      </p:sp>
      <p:grpSp>
        <p:nvGrpSpPr>
          <p:cNvPr id="39" name="Группа 38"/>
          <p:cNvGrpSpPr/>
          <p:nvPr/>
        </p:nvGrpSpPr>
        <p:grpSpPr>
          <a:xfrm>
            <a:off x="-1" y="0"/>
            <a:ext cx="6858004" cy="9906000"/>
            <a:chOff x="-1" y="0"/>
            <a:chExt cx="6858004" cy="9906000"/>
          </a:xfrm>
        </p:grpSpPr>
        <p:sp>
          <p:nvSpPr>
            <p:cNvPr id="41" name="Прямоугольник 40"/>
            <p:cNvSpPr/>
            <p:nvPr/>
          </p:nvSpPr>
          <p:spPr>
            <a:xfrm>
              <a:off x="-1" y="0"/>
              <a:ext cx="162839" cy="99060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Прямоугольник 41"/>
            <p:cNvSpPr/>
            <p:nvPr/>
          </p:nvSpPr>
          <p:spPr>
            <a:xfrm>
              <a:off x="6695161" y="0"/>
              <a:ext cx="162839" cy="99060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Прямоугольник 42"/>
            <p:cNvSpPr/>
            <p:nvPr/>
          </p:nvSpPr>
          <p:spPr>
            <a:xfrm rot="16200000">
              <a:off x="3335579" y="6383575"/>
              <a:ext cx="186846" cy="6858002"/>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Прямоугольник 43"/>
            <p:cNvSpPr/>
            <p:nvPr/>
          </p:nvSpPr>
          <p:spPr>
            <a:xfrm rot="16200000">
              <a:off x="3335578" y="-3335578"/>
              <a:ext cx="186846" cy="6858002"/>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Прямоугольник 44"/>
          <p:cNvSpPr/>
          <p:nvPr/>
        </p:nvSpPr>
        <p:spPr>
          <a:xfrm>
            <a:off x="543352" y="3663385"/>
            <a:ext cx="5771297" cy="6001643"/>
          </a:xfrm>
          <a:prstGeom prst="rect">
            <a:avLst/>
          </a:prstGeom>
        </p:spPr>
        <p:txBody>
          <a:bodyPr wrap="square">
            <a:spAutoFit/>
          </a:bodyPr>
          <a:lstStyle/>
          <a:p>
            <a:pPr algn="just"/>
            <a:r>
              <a:rPr lang="ru-RU" sz="1600" dirty="0" smtClean="0"/>
              <a:t>Правильно организованный режим дня – это режим дня, оптимально сочетающий период бодрствования и сна детей в течение суток, удовлетворяющий их потребности в пище, в деятельности, отдыхе, двигательной активности и др. Кроме этого режим дисциплинирует детей, способствует формированию многих полезных навыков, приучает их к определенному ритму.</a:t>
            </a:r>
          </a:p>
          <a:p>
            <a:pPr algn="just"/>
            <a:endParaRPr lang="ru-RU" sz="1600" dirty="0" smtClean="0"/>
          </a:p>
          <a:p>
            <a:pPr algn="just"/>
            <a:r>
              <a:rPr lang="ru-RU" sz="1600" dirty="0" smtClean="0"/>
              <a:t>Прогулка является одним из существенных компонентов режима. Это наиболее эффективный вид отдыха, хорошо восстанавливает сниженные в процессе деятельности функциональные ресурсы организма, и в первую очередь – работоспособность. Пребывание на воздухе способствует повышению сопротивляемости организма и закаляет его. После  активной прогулки у ребенка всегда нормализуется аппетит и сон. Прогулка должна проводиться в любую погоду, за исключением особо неблагоприятных условий. При этом одежда и обувь должны соответствовать погоде и всем гигиеническим требованиям. Во время прогулки нельзя допускать, чтобы дети длительное время находились в однообразной позе, поэтому необходимо изменять их вид деятельности и место игры. Хорошо сочетать прогулки со спортивными и подвижными играми. Дети должны гулять не менее 2 раз в день по 2 часа, летом – неограниченно</a:t>
            </a:r>
            <a:endParaRPr lang="ru-RU" sz="1600" dirty="0"/>
          </a:p>
        </p:txBody>
      </p:sp>
      <p:pic>
        <p:nvPicPr>
          <p:cNvPr id="23554" name="Picture 2" descr="Часы детские развивающие &quot;Учим время&quot;, d-29 см (7183847) - Купить по цене  от 285.00 руб. | Интернет магазин SIMA-LAND.RU"/>
          <p:cNvPicPr>
            <a:picLocks noChangeAspect="1" noChangeArrowheads="1"/>
          </p:cNvPicPr>
          <p:nvPr/>
        </p:nvPicPr>
        <p:blipFill>
          <a:blip r:embed="rId2" cstate="print"/>
          <a:srcRect/>
          <a:stretch>
            <a:fillRect/>
          </a:stretch>
        </p:blipFill>
        <p:spPr bwMode="auto">
          <a:xfrm>
            <a:off x="2248469" y="1282890"/>
            <a:ext cx="2361062" cy="2361062"/>
          </a:xfrm>
          <a:prstGeom prst="rect">
            <a:avLst/>
          </a:prstGeom>
          <a:noFill/>
        </p:spPr>
      </p:pic>
    </p:spTree>
    <p:extLst>
      <p:ext uri="{BB962C8B-B14F-4D97-AF65-F5344CB8AC3E}">
        <p14:creationId xmlns:p14="http://schemas.microsoft.com/office/powerpoint/2010/main" xmlns="" val="1736494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 y="0"/>
            <a:ext cx="6858004" cy="9906000"/>
            <a:chOff x="-1" y="0"/>
            <a:chExt cx="6858004" cy="9906000"/>
          </a:xfrm>
        </p:grpSpPr>
        <p:sp>
          <p:nvSpPr>
            <p:cNvPr id="3" name="Прямоугольник 2"/>
            <p:cNvSpPr/>
            <p:nvPr/>
          </p:nvSpPr>
          <p:spPr>
            <a:xfrm>
              <a:off x="-1" y="0"/>
              <a:ext cx="162839" cy="99060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6695161" y="0"/>
              <a:ext cx="162839" cy="99060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rot="16200000">
              <a:off x="3335579" y="6383575"/>
              <a:ext cx="186846" cy="6858002"/>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rot="16200000">
              <a:off x="3335578" y="-3335578"/>
              <a:ext cx="186846" cy="6858002"/>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 name="Прямоугольник 6"/>
          <p:cNvSpPr/>
          <p:nvPr/>
        </p:nvSpPr>
        <p:spPr>
          <a:xfrm>
            <a:off x="1499658" y="278938"/>
            <a:ext cx="3858685" cy="338554"/>
          </a:xfrm>
          <a:prstGeom prst="rect">
            <a:avLst/>
          </a:prstGeom>
        </p:spPr>
        <p:txBody>
          <a:bodyPr wrap="none">
            <a:spAutoFit/>
          </a:bodyPr>
          <a:lstStyle/>
          <a:p>
            <a:r>
              <a:rPr lang="ru-RU" sz="1600" b="1" dirty="0" smtClean="0"/>
              <a:t>«В здоровой семье – здоровый ребенок»</a:t>
            </a:r>
            <a:endParaRPr lang="ru-RU" sz="1600" dirty="0"/>
          </a:p>
        </p:txBody>
      </p:sp>
      <p:sp>
        <p:nvSpPr>
          <p:cNvPr id="8" name="TextBox 7"/>
          <p:cNvSpPr txBox="1"/>
          <p:nvPr/>
        </p:nvSpPr>
        <p:spPr>
          <a:xfrm>
            <a:off x="1739900" y="652284"/>
            <a:ext cx="3060700" cy="400110"/>
          </a:xfrm>
          <a:prstGeom prst="rect">
            <a:avLst/>
          </a:prstGeom>
          <a:noFill/>
        </p:spPr>
        <p:txBody>
          <a:bodyPr wrap="none" rtlCol="0">
            <a:prstTxWarp prst="textPlain">
              <a:avLst/>
            </a:prstTxWarp>
            <a:spAutoFit/>
          </a:bodyPr>
          <a:lstStyle/>
          <a:p>
            <a:r>
              <a:rPr lang="en-US" sz="2000" dirty="0">
                <a:solidFill>
                  <a:srgbClr val="7030A0"/>
                </a:solidFill>
              </a:rPr>
              <a:t>‘’</a:t>
            </a:r>
            <a:r>
              <a:rPr lang="ru-RU" sz="2000" dirty="0">
                <a:solidFill>
                  <a:srgbClr val="7030A0"/>
                </a:solidFill>
              </a:rPr>
              <a:t>Диалог с семьей </a:t>
            </a:r>
            <a:r>
              <a:rPr lang="ru-RU" sz="2000" dirty="0" smtClean="0">
                <a:solidFill>
                  <a:srgbClr val="7030A0"/>
                </a:solidFill>
              </a:rPr>
              <a:t>№1</a:t>
            </a:r>
            <a:r>
              <a:rPr lang="en-US" sz="2000" dirty="0" smtClean="0">
                <a:solidFill>
                  <a:srgbClr val="7030A0"/>
                </a:solidFill>
              </a:rPr>
              <a:t>’’</a:t>
            </a:r>
            <a:endParaRPr lang="ru-RU" sz="2000" dirty="0">
              <a:solidFill>
                <a:srgbClr val="7030A0"/>
              </a:solidFill>
            </a:endParaRPr>
          </a:p>
        </p:txBody>
      </p:sp>
      <p:sp>
        <p:nvSpPr>
          <p:cNvPr id="9" name="Прямоугольник 8"/>
          <p:cNvSpPr/>
          <p:nvPr/>
        </p:nvSpPr>
        <p:spPr>
          <a:xfrm>
            <a:off x="496238" y="3303955"/>
            <a:ext cx="5865524" cy="6494085"/>
          </a:xfrm>
          <a:prstGeom prst="rect">
            <a:avLst/>
          </a:prstGeom>
        </p:spPr>
        <p:txBody>
          <a:bodyPr wrap="square">
            <a:spAutoFit/>
          </a:bodyPr>
          <a:lstStyle/>
          <a:p>
            <a:pPr algn="just"/>
            <a:r>
              <a:rPr lang="ru-RU" sz="1600" dirty="0"/>
              <a:t>Игра – ведущая деятельность в дошкольном возрасте. Чем лучше ребенок играет в сюжетно-ролевые игры, тем успешнее он будет заниматься в школе. Пока психика у ребенка развивается, он должен играть. Без игры у детей формируется чувство страха, вялость и пассивность. Игра – ведущая человеческая потребность.</a:t>
            </a:r>
          </a:p>
          <a:p>
            <a:pPr algn="just"/>
            <a:endParaRPr lang="ru-RU" sz="1600" dirty="0"/>
          </a:p>
          <a:p>
            <a:pPr algn="just"/>
            <a:r>
              <a:rPr lang="ru-RU" sz="1600" dirty="0"/>
              <a:t>Недаром сейчас по телевидению передают много игровых программ для взрослых, которые не наигрались в детстве.</a:t>
            </a:r>
          </a:p>
          <a:p>
            <a:pPr algn="just"/>
            <a:endParaRPr lang="ru-RU" sz="1600" dirty="0"/>
          </a:p>
          <a:p>
            <a:pPr algn="just"/>
            <a:r>
              <a:rPr lang="ru-RU" sz="1600" dirty="0"/>
              <a:t>Удар по здоровью ребенка наносят вредные наклонности родителей. Не секрет, что дети курящих отцов и матерей болеют бронхолегочными заболеваниями чаще, чем дети не курящих.</a:t>
            </a:r>
          </a:p>
          <a:p>
            <a:pPr algn="just"/>
            <a:endParaRPr lang="ru-RU" sz="1600" dirty="0"/>
          </a:p>
          <a:p>
            <a:pPr algn="just"/>
            <a:r>
              <a:rPr lang="ru-RU" sz="1600" dirty="0"/>
              <a:t>Тяжелые последствия для здоровья ребенка имеют травмы и несчастные случаи, поэтому детей ни в коем случае нельзя оставлять одних, без присмотра. Дети очень любознательны и во всем стараются подражать нам, взрослым. Они могут включать электронагревательные приборы, любят играть с мелкими предметами. Помните, здоровье ребенка в ваших руках!</a:t>
            </a:r>
          </a:p>
          <a:p>
            <a:pPr algn="just"/>
            <a:endParaRPr lang="ru-RU" sz="1600" dirty="0"/>
          </a:p>
          <a:p>
            <a:pPr algn="just"/>
            <a:r>
              <a:rPr lang="ru-RU" sz="1600" dirty="0"/>
              <a:t>Здоровье ребенка превыше всего,</a:t>
            </a:r>
          </a:p>
          <a:p>
            <a:pPr algn="just"/>
            <a:r>
              <a:rPr lang="ru-RU" sz="1600" dirty="0"/>
              <a:t>Богатство земли не заменит его.</a:t>
            </a:r>
          </a:p>
          <a:p>
            <a:pPr algn="just"/>
            <a:r>
              <a:rPr lang="ru-RU" sz="1600" dirty="0"/>
              <a:t>Здоровье не купишь, никто не продаст,</a:t>
            </a:r>
          </a:p>
          <a:p>
            <a:pPr algn="just"/>
            <a:r>
              <a:rPr lang="ru-RU" sz="1600" dirty="0"/>
              <a:t>Его берегите, как сердце, как глаз.</a:t>
            </a:r>
          </a:p>
          <a:p>
            <a:pPr algn="just"/>
            <a:endParaRPr lang="ru-RU" sz="1600" dirty="0"/>
          </a:p>
        </p:txBody>
      </p:sp>
      <p:pic>
        <p:nvPicPr>
          <p:cNvPr id="41986" name="Picture 2" descr="Детская игра — детские правила? | PSYCHOLOGIES"/>
          <p:cNvPicPr>
            <a:picLocks noChangeAspect="1" noChangeArrowheads="1"/>
          </p:cNvPicPr>
          <p:nvPr/>
        </p:nvPicPr>
        <p:blipFill>
          <a:blip r:embed="rId2" cstate="print"/>
          <a:srcRect/>
          <a:stretch>
            <a:fillRect/>
          </a:stretch>
        </p:blipFill>
        <p:spPr bwMode="auto">
          <a:xfrm>
            <a:off x="1539370" y="1125902"/>
            <a:ext cx="3779260" cy="2081331"/>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Другая 2">
      <a:majorFont>
        <a:latin typeface="Times New Roman"/>
        <a:ea typeface=""/>
        <a:cs typeface=""/>
      </a:majorFont>
      <a:minorFont>
        <a:latin typeface="Times New Roman"/>
        <a:ea typeface=""/>
        <a:cs typeface=""/>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362</TotalTime>
  <Words>1646</Words>
  <Application>Microsoft Office PowerPoint</Application>
  <PresentationFormat>Лист A4 (210x297 мм)</PresentationFormat>
  <Paragraphs>192</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Certified Windows</dc:creator>
  <cp:lastModifiedBy>User</cp:lastModifiedBy>
  <cp:revision>49</cp:revision>
  <dcterms:created xsi:type="dcterms:W3CDTF">2020-02-24T08:14:12Z</dcterms:created>
  <dcterms:modified xsi:type="dcterms:W3CDTF">2023-11-13T08:42:00Z</dcterms:modified>
</cp:coreProperties>
</file>