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Default Extension="fntdata" ContentType="application/x-fontdata"/>
  <Override PartName="/ppt/slideLayouts/slideLayout1.xml" ContentType="application/vnd.openxmlformats-officedocument.presentationml.slideLayout+xml"/>
  <Override PartName="/ppt/theme/themeOverride1.xml" ContentType="application/vnd.openxmlformats-officedocument.themeOverr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6858000" cy="9906000" type="A4"/>
  <p:notesSz cx="6858000" cy="9144000"/>
  <p:embeddedFontLst>
    <p:embeddedFont>
      <p:font typeface="Calibri" pitchFamily="34" charset="0"/>
      <p:regular r:id="rId27"/>
      <p:bold r:id="rId28"/>
      <p:italic r:id="rId29"/>
      <p:boldItalic r:id="rId30"/>
    </p:embeddedFont>
    <p:embeddedFont>
      <p:font typeface="Montserrat" charset="-52"/>
      <p:regular r:id="rId31"/>
      <p:bold r:id="rId32"/>
      <p:italic r:id="rId33"/>
      <p:boldItalic r:id="rId34"/>
    </p:embeddedFont>
    <p:embeddedFont>
      <p:font typeface="Montserrat ExtraBold" charset="-52"/>
      <p:bold r:id="rId35"/>
      <p:boldItalic r:id="rId36"/>
    </p:embeddedFont>
    <p:embeddedFont>
      <p:font typeface="Montserrat Light" charset="-52"/>
      <p:regular r:id="rId37"/>
      <p:italic r:id="rId38"/>
    </p:embeddedFont>
    <p:embeddedFont>
      <p:font typeface="Calibri Light" pitchFamily="34" charset="0"/>
      <p:regular r:id="rId39"/>
      <p:italic r:id="rId40"/>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E6FF"/>
    <a:srgbClr val="0047E6"/>
    <a:srgbClr val="ED93FF"/>
    <a:srgbClr val="1DA4FF"/>
    <a:srgbClr val="AFFFF7"/>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p:cViewPr>
        <p:scale>
          <a:sx n="77" d="100"/>
          <a:sy n="77" d="100"/>
        </p:scale>
        <p:origin x="-1734" y="834"/>
      </p:cViewPr>
      <p:guideLst>
        <p:guide orient="horz" pos="3120"/>
        <p:guide pos="216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ru-RU" smtClean="0"/>
              <a:t>Образец заголовка</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437886DB-5E39-4ABF-AB7A-D30A6ADB90F3}" type="datetimeFigureOut">
              <a:rPr lang="ru-RU" smtClean="0"/>
              <a:pPr/>
              <a:t>09.01.2024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9FEB42B-435E-4292-A3FF-78BC9F363BC3}" type="slidenum">
              <a:rPr lang="ru-RU" smtClean="0"/>
              <a:pPr/>
              <a:t>‹#›</a:t>
            </a:fld>
            <a:endParaRPr lang="ru-RU"/>
          </a:p>
        </p:txBody>
      </p:sp>
    </p:spTree>
    <p:extLst>
      <p:ext uri="{BB962C8B-B14F-4D97-AF65-F5344CB8AC3E}">
        <p14:creationId xmlns:p14="http://schemas.microsoft.com/office/powerpoint/2010/main" xmlns="" val="3092315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37886DB-5E39-4ABF-AB7A-D30A6ADB90F3}" type="datetimeFigureOut">
              <a:rPr lang="ru-RU" smtClean="0"/>
              <a:pPr/>
              <a:t>09.01.2024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9FEB42B-435E-4292-A3FF-78BC9F363BC3}" type="slidenum">
              <a:rPr lang="ru-RU" smtClean="0"/>
              <a:pPr/>
              <a:t>‹#›</a:t>
            </a:fld>
            <a:endParaRPr lang="ru-RU"/>
          </a:p>
        </p:txBody>
      </p:sp>
    </p:spTree>
    <p:extLst>
      <p:ext uri="{BB962C8B-B14F-4D97-AF65-F5344CB8AC3E}">
        <p14:creationId xmlns:p14="http://schemas.microsoft.com/office/powerpoint/2010/main" xmlns="" val="3897317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37886DB-5E39-4ABF-AB7A-D30A6ADB90F3}" type="datetimeFigureOut">
              <a:rPr lang="ru-RU" smtClean="0"/>
              <a:pPr/>
              <a:t>09.01.2024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9FEB42B-435E-4292-A3FF-78BC9F363BC3}" type="slidenum">
              <a:rPr lang="ru-RU" smtClean="0"/>
              <a:pPr/>
              <a:t>‹#›</a:t>
            </a:fld>
            <a:endParaRPr lang="ru-RU"/>
          </a:p>
        </p:txBody>
      </p:sp>
    </p:spTree>
    <p:extLst>
      <p:ext uri="{BB962C8B-B14F-4D97-AF65-F5344CB8AC3E}">
        <p14:creationId xmlns:p14="http://schemas.microsoft.com/office/powerpoint/2010/main" xmlns="" val="2201231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37886DB-5E39-4ABF-AB7A-D30A6ADB90F3}" type="datetimeFigureOut">
              <a:rPr lang="ru-RU" smtClean="0"/>
              <a:pPr/>
              <a:t>09.01.2024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9FEB42B-435E-4292-A3FF-78BC9F363BC3}" type="slidenum">
              <a:rPr lang="ru-RU" smtClean="0"/>
              <a:pPr/>
              <a:t>‹#›</a:t>
            </a:fld>
            <a:endParaRPr lang="ru-RU"/>
          </a:p>
        </p:txBody>
      </p:sp>
    </p:spTree>
    <p:extLst>
      <p:ext uri="{BB962C8B-B14F-4D97-AF65-F5344CB8AC3E}">
        <p14:creationId xmlns:p14="http://schemas.microsoft.com/office/powerpoint/2010/main" xmlns="" val="2148800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ru-RU" smtClean="0"/>
              <a:t>Образец заголовка</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37886DB-5E39-4ABF-AB7A-D30A6ADB90F3}" type="datetimeFigureOut">
              <a:rPr lang="ru-RU" smtClean="0"/>
              <a:pPr/>
              <a:t>09.01.2024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9FEB42B-435E-4292-A3FF-78BC9F363BC3}" type="slidenum">
              <a:rPr lang="ru-RU" smtClean="0"/>
              <a:pPr/>
              <a:t>‹#›</a:t>
            </a:fld>
            <a:endParaRPr lang="ru-RU"/>
          </a:p>
        </p:txBody>
      </p:sp>
    </p:spTree>
    <p:extLst>
      <p:ext uri="{BB962C8B-B14F-4D97-AF65-F5344CB8AC3E}">
        <p14:creationId xmlns:p14="http://schemas.microsoft.com/office/powerpoint/2010/main" xmlns="" val="806293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437886DB-5E39-4ABF-AB7A-D30A6ADB90F3}" type="datetimeFigureOut">
              <a:rPr lang="ru-RU" smtClean="0"/>
              <a:pPr/>
              <a:t>09.01.2024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9FEB42B-435E-4292-A3FF-78BC9F363BC3}" type="slidenum">
              <a:rPr lang="ru-RU" smtClean="0"/>
              <a:pPr/>
              <a:t>‹#›</a:t>
            </a:fld>
            <a:endParaRPr lang="ru-RU"/>
          </a:p>
        </p:txBody>
      </p:sp>
    </p:spTree>
    <p:extLst>
      <p:ext uri="{BB962C8B-B14F-4D97-AF65-F5344CB8AC3E}">
        <p14:creationId xmlns:p14="http://schemas.microsoft.com/office/powerpoint/2010/main" xmlns="" val="245152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Content Placeholder 3"/>
          <p:cNvSpPr>
            <a:spLocks noGrp="1"/>
          </p:cNvSpPr>
          <p:nvPr>
            <p:ph sz="half" idx="2"/>
          </p:nvPr>
        </p:nvSpPr>
        <p:spPr>
          <a:xfrm>
            <a:off x="472381" y="3618442"/>
            <a:ext cx="2901255" cy="532218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Content Placeholder 5"/>
          <p:cNvSpPr>
            <a:spLocks noGrp="1"/>
          </p:cNvSpPr>
          <p:nvPr>
            <p:ph sz="quarter" idx="4"/>
          </p:nvPr>
        </p:nvSpPr>
        <p:spPr>
          <a:xfrm>
            <a:off x="3471863" y="3618442"/>
            <a:ext cx="2915543" cy="532218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437886DB-5E39-4ABF-AB7A-D30A6ADB90F3}" type="datetimeFigureOut">
              <a:rPr lang="ru-RU" smtClean="0"/>
              <a:pPr/>
              <a:t>09.01.2024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C9FEB42B-435E-4292-A3FF-78BC9F363BC3}" type="slidenum">
              <a:rPr lang="ru-RU" smtClean="0"/>
              <a:pPr/>
              <a:t>‹#›</a:t>
            </a:fld>
            <a:endParaRPr lang="ru-RU"/>
          </a:p>
        </p:txBody>
      </p:sp>
    </p:spTree>
    <p:extLst>
      <p:ext uri="{BB962C8B-B14F-4D97-AF65-F5344CB8AC3E}">
        <p14:creationId xmlns:p14="http://schemas.microsoft.com/office/powerpoint/2010/main" xmlns="" val="273045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437886DB-5E39-4ABF-AB7A-D30A6ADB90F3}" type="datetimeFigureOut">
              <a:rPr lang="ru-RU" smtClean="0"/>
              <a:pPr/>
              <a:t>09.01.2024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C9FEB42B-435E-4292-A3FF-78BC9F363BC3}" type="slidenum">
              <a:rPr lang="ru-RU" smtClean="0"/>
              <a:pPr/>
              <a:t>‹#›</a:t>
            </a:fld>
            <a:endParaRPr lang="ru-RU"/>
          </a:p>
        </p:txBody>
      </p:sp>
    </p:spTree>
    <p:extLst>
      <p:ext uri="{BB962C8B-B14F-4D97-AF65-F5344CB8AC3E}">
        <p14:creationId xmlns:p14="http://schemas.microsoft.com/office/powerpoint/2010/main" xmlns="" val="1518313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7886DB-5E39-4ABF-AB7A-D30A6ADB90F3}" type="datetimeFigureOut">
              <a:rPr lang="ru-RU" smtClean="0"/>
              <a:pPr/>
              <a:t>09.01.2024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C9FEB42B-435E-4292-A3FF-78BC9F363BC3}" type="slidenum">
              <a:rPr lang="ru-RU" smtClean="0"/>
              <a:pPr/>
              <a:t>‹#›</a:t>
            </a:fld>
            <a:endParaRPr lang="ru-RU"/>
          </a:p>
        </p:txBody>
      </p:sp>
    </p:spTree>
    <p:extLst>
      <p:ext uri="{BB962C8B-B14F-4D97-AF65-F5344CB8AC3E}">
        <p14:creationId xmlns:p14="http://schemas.microsoft.com/office/powerpoint/2010/main" xmlns="" val="595562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ru-RU" smtClean="0"/>
              <a:t>Образец заголовка</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437886DB-5E39-4ABF-AB7A-D30A6ADB90F3}" type="datetimeFigureOut">
              <a:rPr lang="ru-RU" smtClean="0"/>
              <a:pPr/>
              <a:t>09.01.2024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9FEB42B-435E-4292-A3FF-78BC9F363BC3}" type="slidenum">
              <a:rPr lang="ru-RU" smtClean="0"/>
              <a:pPr/>
              <a:t>‹#›</a:t>
            </a:fld>
            <a:endParaRPr lang="ru-RU"/>
          </a:p>
        </p:txBody>
      </p:sp>
    </p:spTree>
    <p:extLst>
      <p:ext uri="{BB962C8B-B14F-4D97-AF65-F5344CB8AC3E}">
        <p14:creationId xmlns:p14="http://schemas.microsoft.com/office/powerpoint/2010/main" xmlns="" val="4239411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smtClean="0"/>
              <a:t>Вставка рисунка</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Date Placeholder 4"/>
          <p:cNvSpPr>
            <a:spLocks noGrp="1"/>
          </p:cNvSpPr>
          <p:nvPr>
            <p:ph type="dt" sz="half" idx="10"/>
          </p:nvPr>
        </p:nvSpPr>
        <p:spPr/>
        <p:txBody>
          <a:bodyPr/>
          <a:lstStyle/>
          <a:p>
            <a:fld id="{437886DB-5E39-4ABF-AB7A-D30A6ADB90F3}" type="datetimeFigureOut">
              <a:rPr lang="ru-RU" smtClean="0"/>
              <a:pPr/>
              <a:t>09.01.2024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9FEB42B-435E-4292-A3FF-78BC9F363BC3}" type="slidenum">
              <a:rPr lang="ru-RU" smtClean="0"/>
              <a:pPr/>
              <a:t>‹#›</a:t>
            </a:fld>
            <a:endParaRPr lang="ru-RU"/>
          </a:p>
        </p:txBody>
      </p:sp>
    </p:spTree>
    <p:extLst>
      <p:ext uri="{BB962C8B-B14F-4D97-AF65-F5344CB8AC3E}">
        <p14:creationId xmlns:p14="http://schemas.microsoft.com/office/powerpoint/2010/main" xmlns="" val="4176084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l="-78000" r="-7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437886DB-5E39-4ABF-AB7A-D30A6ADB90F3}" type="datetimeFigureOut">
              <a:rPr lang="ru-RU" smtClean="0"/>
              <a:pPr/>
              <a:t>09.01.2024</a:t>
            </a:fld>
            <a:endParaRPr lang="ru-RU"/>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C9FEB42B-435E-4292-A3FF-78BC9F363BC3}" type="slidenum">
              <a:rPr lang="ru-RU" smtClean="0"/>
              <a:pPr/>
              <a:t>‹#›</a:t>
            </a:fld>
            <a:endParaRPr lang="ru-RU"/>
          </a:p>
        </p:txBody>
      </p:sp>
    </p:spTree>
    <p:extLst>
      <p:ext uri="{BB962C8B-B14F-4D97-AF65-F5344CB8AC3E}">
        <p14:creationId xmlns:p14="http://schemas.microsoft.com/office/powerpoint/2010/main" xmlns="" val="25929485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15.pn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1.jpeg"/><Relationship Id="rId7" Type="http://schemas.openxmlformats.org/officeDocument/2006/relationships/image" Target="../media/image14.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3.jpeg"/><Relationship Id="rId7" Type="http://schemas.openxmlformats.org/officeDocument/2006/relationships/image" Target="../media/image14.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5.jpeg"/><Relationship Id="rId7" Type="http://schemas.openxmlformats.org/officeDocument/2006/relationships/image" Target="../media/image14.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7.jpeg"/><Relationship Id="rId7" Type="http://schemas.openxmlformats.org/officeDocument/2006/relationships/image" Target="../media/image14.png"/><Relationship Id="rId12" Type="http://schemas.openxmlformats.org/officeDocument/2006/relationships/image" Target="../media/image62.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61.png"/><Relationship Id="rId5" Type="http://schemas.openxmlformats.org/officeDocument/2006/relationships/image" Target="../media/image12.png"/><Relationship Id="rId10" Type="http://schemas.openxmlformats.org/officeDocument/2006/relationships/image" Target="../media/image60.png"/><Relationship Id="rId4" Type="http://schemas.openxmlformats.org/officeDocument/2006/relationships/image" Target="../media/image58.jpeg"/><Relationship Id="rId9" Type="http://schemas.openxmlformats.org/officeDocument/2006/relationships/image" Target="../media/image59.png"/></Relationships>
</file>

<file path=ppt/slides/_rels/slide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3.jpeg"/><Relationship Id="rId7" Type="http://schemas.openxmlformats.org/officeDocument/2006/relationships/image" Target="../media/image13.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5.jpeg"/><Relationship Id="rId4" Type="http://schemas.openxmlformats.org/officeDocument/2006/relationships/image" Target="../media/image64.jpeg"/><Relationship Id="rId9"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15.pn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Равнобедренный треугольник 7"/>
          <p:cNvSpPr/>
          <p:nvPr/>
        </p:nvSpPr>
        <p:spPr>
          <a:xfrm rot="10800000">
            <a:off x="407094" y="1852858"/>
            <a:ext cx="2602284" cy="2711699"/>
          </a:xfrm>
          <a:prstGeom prst="triangle">
            <a:avLst/>
          </a:prstGeom>
          <a:solidFill>
            <a:srgbClr val="69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Скругленный прямоугольник 5"/>
          <p:cNvSpPr/>
          <p:nvPr/>
        </p:nvSpPr>
        <p:spPr>
          <a:xfrm>
            <a:off x="3582444" y="1127013"/>
            <a:ext cx="3275556" cy="2812218"/>
          </a:xfrm>
          <a:prstGeom prst="roundRect">
            <a:avLst/>
          </a:prstGeom>
          <a:solidFill>
            <a:srgbClr val="69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a:blip r:embed="rId2">
            <a:duotone>
              <a:prstClr val="black"/>
              <a:srgbClr val="AFFFF7">
                <a:tint val="45000"/>
                <a:satMod val="400000"/>
              </a:srgbClr>
            </a:duotone>
            <a:extLst>
              <a:ext uri="{28A0092B-C50C-407E-A947-70E740481C1C}">
                <a14:useLocalDpi xmlns:a14="http://schemas.microsoft.com/office/drawing/2010/main" xmlns="" val="0"/>
              </a:ext>
            </a:extLst>
          </a:blip>
          <a:stretch>
            <a:fillRect/>
          </a:stretch>
        </p:blipFill>
        <p:spPr>
          <a:xfrm>
            <a:off x="-12007" y="-15292"/>
            <a:ext cx="3046084" cy="1092200"/>
          </a:xfrm>
          <a:prstGeom prst="rect">
            <a:avLst/>
          </a:prstGeom>
        </p:spPr>
      </p:pic>
      <p:pic>
        <p:nvPicPr>
          <p:cNvPr id="3" name="Рисунок 2"/>
          <p:cNvPicPr>
            <a:picLocks noChangeAspect="1"/>
          </p:cNvPicPr>
          <p:nvPr/>
        </p:nvPicPr>
        <p:blipFill>
          <a:blip r:embed="rId3">
            <a:duotone>
              <a:prstClr val="black"/>
              <a:srgbClr val="69E6FF">
                <a:tint val="45000"/>
                <a:satMod val="400000"/>
              </a:srgbClr>
            </a:duotone>
          </a:blip>
          <a:stretch>
            <a:fillRect/>
          </a:stretch>
        </p:blipFill>
        <p:spPr>
          <a:xfrm>
            <a:off x="3114845" y="63397"/>
            <a:ext cx="3586579" cy="834613"/>
          </a:xfrm>
          <a:prstGeom prst="rect">
            <a:avLst/>
          </a:prstGeom>
        </p:spPr>
      </p:pic>
      <p:pic>
        <p:nvPicPr>
          <p:cNvPr id="4" name="Рисунок 3"/>
          <p:cNvPicPr>
            <a:picLocks noChangeAspect="1"/>
          </p:cNvPicPr>
          <p:nvPr/>
        </p:nvPicPr>
        <p:blipFill>
          <a:blip r:embed="rId4">
            <a:duotone>
              <a:schemeClr val="accent5">
                <a:shade val="45000"/>
                <a:satMod val="135000"/>
              </a:schemeClr>
              <a:prstClr val="white"/>
            </a:duotone>
          </a:blip>
          <a:stretch>
            <a:fillRect/>
          </a:stretch>
        </p:blipFill>
        <p:spPr>
          <a:xfrm>
            <a:off x="-25051" y="1127013"/>
            <a:ext cx="3454052" cy="446738"/>
          </a:xfrm>
          <a:prstGeom prst="rect">
            <a:avLst/>
          </a:prstGeom>
        </p:spPr>
      </p:pic>
      <p:sp>
        <p:nvSpPr>
          <p:cNvPr id="5" name="Прямоугольник 4"/>
          <p:cNvSpPr/>
          <p:nvPr/>
        </p:nvSpPr>
        <p:spPr>
          <a:xfrm>
            <a:off x="3429000" y="1076908"/>
            <a:ext cx="3429000" cy="2862322"/>
          </a:xfrm>
          <a:prstGeom prst="rect">
            <a:avLst/>
          </a:prstGeom>
          <a:ln>
            <a:noFill/>
          </a:ln>
        </p:spPr>
        <p:txBody>
          <a:bodyPr>
            <a:spAutoFit/>
          </a:bodyPr>
          <a:lstStyle/>
          <a:p>
            <a:pPr algn="r"/>
            <a:r>
              <a:rPr lang="ru-RU" dirty="0" smtClean="0">
                <a:latin typeface="Montserrat" panose="00000500000000000000" pitchFamily="2" charset="-52"/>
              </a:rPr>
              <a:t> </a:t>
            </a:r>
          </a:p>
          <a:p>
            <a:pPr algn="r"/>
            <a:r>
              <a:rPr lang="ru-RU" dirty="0" smtClean="0">
                <a:latin typeface="Montserrat" panose="00000500000000000000" pitchFamily="2" charset="-52"/>
              </a:rPr>
              <a:t>Издание: </a:t>
            </a:r>
          </a:p>
          <a:p>
            <a:pPr algn="r"/>
            <a:r>
              <a:rPr lang="ru-RU" dirty="0" smtClean="0">
                <a:latin typeface="Montserrat" panose="00000500000000000000" pitchFamily="2" charset="-52"/>
              </a:rPr>
              <a:t>Муниципальное казённое  дошкольное образовательное учреждение детский сад № 3, </a:t>
            </a:r>
            <a:r>
              <a:rPr lang="ru-RU" dirty="0" err="1" smtClean="0">
                <a:latin typeface="Montserrat" panose="00000500000000000000" pitchFamily="2" charset="-52"/>
              </a:rPr>
              <a:t>Узловский</a:t>
            </a:r>
            <a:r>
              <a:rPr lang="ru-RU" dirty="0" smtClean="0">
                <a:latin typeface="Montserrat" panose="00000500000000000000" pitchFamily="2" charset="-52"/>
              </a:rPr>
              <a:t> р-н, п. Дубовка, ул. Пионерская, д. 24А, т-н: 7-14-57</a:t>
            </a:r>
          </a:p>
          <a:p>
            <a:pPr algn="r"/>
            <a:r>
              <a:rPr lang="ru-RU" dirty="0" smtClean="0">
                <a:latin typeface="Montserrat" panose="00000500000000000000" pitchFamily="2" charset="-52"/>
              </a:rPr>
              <a:t> </a:t>
            </a:r>
            <a:endParaRPr lang="ru-RU" dirty="0">
              <a:latin typeface="Montserrat" panose="00000500000000000000" pitchFamily="2" charset="-52"/>
            </a:endParaRPr>
          </a:p>
        </p:txBody>
      </p:sp>
      <p:sp>
        <p:nvSpPr>
          <p:cNvPr id="7" name="Прямоугольник 6"/>
          <p:cNvSpPr/>
          <p:nvPr/>
        </p:nvSpPr>
        <p:spPr>
          <a:xfrm>
            <a:off x="140916" y="2123348"/>
            <a:ext cx="3942568" cy="1815882"/>
          </a:xfrm>
          <a:prstGeom prst="rect">
            <a:avLst/>
          </a:prstGeom>
        </p:spPr>
        <p:txBody>
          <a:bodyPr wrap="square">
            <a:spAutoFit/>
          </a:bodyPr>
          <a:lstStyle/>
          <a:p>
            <a:r>
              <a:rPr lang="ru-RU" sz="2800" spc="300" dirty="0" smtClean="0">
                <a:latin typeface="Montserrat ExtraBold" panose="00000900000000000000" pitchFamily="2" charset="-52"/>
              </a:rPr>
              <a:t>Тема номера:          </a:t>
            </a:r>
          </a:p>
          <a:p>
            <a:r>
              <a:rPr lang="ru-RU" sz="2800" spc="300" dirty="0" smtClean="0">
                <a:latin typeface="Montserrat ExtraBold" panose="00000900000000000000" pitchFamily="2" charset="-52"/>
              </a:rPr>
              <a:t>«Ах</a:t>
            </a:r>
            <a:r>
              <a:rPr lang="en-US" sz="2800" spc="300" dirty="0" smtClean="0">
                <a:latin typeface="Montserrat ExtraBold" panose="00000900000000000000" pitchFamily="2" charset="-52"/>
              </a:rPr>
              <a:t>,</a:t>
            </a:r>
            <a:r>
              <a:rPr lang="ru-RU" sz="2800" spc="300" dirty="0" smtClean="0">
                <a:latin typeface="Montserrat ExtraBold" panose="00000900000000000000" pitchFamily="2" charset="-52"/>
              </a:rPr>
              <a:t> ты Зимушка – зима!»</a:t>
            </a:r>
            <a:endParaRPr lang="ru-RU" sz="2800" spc="300" dirty="0">
              <a:latin typeface="Montserrat ExtraBold" panose="00000900000000000000" pitchFamily="2" charset="-52"/>
            </a:endParaRPr>
          </a:p>
        </p:txBody>
      </p:sp>
      <p:sp>
        <p:nvSpPr>
          <p:cNvPr id="9" name="Прямоугольник 8"/>
          <p:cNvSpPr/>
          <p:nvPr/>
        </p:nvSpPr>
        <p:spPr>
          <a:xfrm>
            <a:off x="243904" y="4843664"/>
            <a:ext cx="3429000" cy="3539430"/>
          </a:xfrm>
          <a:prstGeom prst="rect">
            <a:avLst/>
          </a:prstGeom>
        </p:spPr>
        <p:txBody>
          <a:bodyPr>
            <a:spAutoFit/>
          </a:bodyPr>
          <a:lstStyle/>
          <a:p>
            <a:pPr algn="just"/>
            <a:r>
              <a:rPr lang="ru-RU" sz="1400" b="1" i="1" dirty="0" smtClean="0">
                <a:latin typeface="Montserrat" panose="00000500000000000000" pitchFamily="2" charset="-52"/>
              </a:rPr>
              <a:t>Содержание номера:</a:t>
            </a:r>
          </a:p>
          <a:p>
            <a:pPr marL="342900" indent="-342900" algn="just">
              <a:buAutoNum type="arabicPeriod"/>
            </a:pPr>
            <a:r>
              <a:rPr lang="ru-RU" sz="1400" dirty="0" smtClean="0">
                <a:latin typeface="Montserrat" panose="00000500000000000000" pitchFamily="2" charset="-52"/>
              </a:rPr>
              <a:t>Ах</a:t>
            </a:r>
            <a:r>
              <a:rPr lang="en-US" sz="1400" dirty="0" smtClean="0">
                <a:latin typeface="Montserrat" panose="00000500000000000000" pitchFamily="2" charset="-52"/>
              </a:rPr>
              <a:t>,</a:t>
            </a:r>
            <a:r>
              <a:rPr lang="ru-RU" sz="1400" dirty="0" smtClean="0">
                <a:latin typeface="Montserrat" panose="00000500000000000000" pitchFamily="2" charset="-52"/>
              </a:rPr>
              <a:t> ты зимушка-зима!</a:t>
            </a:r>
          </a:p>
          <a:p>
            <a:pPr marL="342900" indent="-342900" algn="just">
              <a:buAutoNum type="arabicPeriod"/>
            </a:pPr>
            <a:r>
              <a:rPr lang="ru-RU" sz="1400" dirty="0" smtClean="0">
                <a:latin typeface="Montserrat" panose="00000500000000000000" pitchFamily="2" charset="-52"/>
              </a:rPr>
              <a:t>«Поиграйте с детьми».</a:t>
            </a:r>
          </a:p>
          <a:p>
            <a:pPr marL="342900" indent="-342900" algn="just">
              <a:buAutoNum type="arabicPeriod"/>
            </a:pPr>
            <a:r>
              <a:rPr lang="ru-RU" sz="1400" dirty="0" smtClean="0">
                <a:latin typeface="Montserrat" panose="00000500000000000000" pitchFamily="2" charset="-52"/>
              </a:rPr>
              <a:t>Памятка для родителей «Зимушка-зима».</a:t>
            </a:r>
          </a:p>
          <a:p>
            <a:pPr marL="342900" indent="-342900" algn="just">
              <a:buAutoNum type="arabicPeriod"/>
            </a:pPr>
            <a:r>
              <a:rPr lang="ru-RU" sz="1400" dirty="0" smtClean="0">
                <a:latin typeface="Montserrat" panose="00000500000000000000" pitchFamily="2" charset="-52"/>
              </a:rPr>
              <a:t>«Литературная страничка». Стихи о зиме.</a:t>
            </a:r>
          </a:p>
          <a:p>
            <a:pPr marL="342900" indent="-342900" algn="just">
              <a:buAutoNum type="arabicPeriod"/>
            </a:pPr>
            <a:r>
              <a:rPr lang="ru-RU" sz="1400" dirty="0" smtClean="0">
                <a:latin typeface="Montserrat" panose="00000500000000000000" pitchFamily="2" charset="-52"/>
              </a:rPr>
              <a:t>«Все о зимних прогулках с детьми».</a:t>
            </a:r>
          </a:p>
          <a:p>
            <a:pPr marL="342900" indent="-342900" algn="just">
              <a:buAutoNum type="arabicPeriod"/>
            </a:pPr>
            <a:r>
              <a:rPr lang="ru-RU" sz="1400" dirty="0" smtClean="0">
                <a:latin typeface="Montserrat" panose="00000500000000000000" pitchFamily="2" charset="-52"/>
              </a:rPr>
              <a:t>Зимние напитки</a:t>
            </a:r>
          </a:p>
          <a:p>
            <a:pPr marL="342900" indent="-342900" algn="just">
              <a:buAutoNum type="arabicPeriod"/>
            </a:pPr>
            <a:r>
              <a:rPr lang="ru-RU" sz="1400" dirty="0" smtClean="0">
                <a:latin typeface="Montserrat" panose="00000500000000000000" pitchFamily="2" charset="-52"/>
              </a:rPr>
              <a:t>«Занимательная страничка» страничка.</a:t>
            </a:r>
          </a:p>
          <a:p>
            <a:pPr marL="342900" indent="-342900" algn="just">
              <a:buAutoNum type="arabicPeriod"/>
            </a:pPr>
            <a:r>
              <a:rPr lang="ru-RU" sz="1400" dirty="0" smtClean="0">
                <a:latin typeface="Montserrat" panose="00000500000000000000" pitchFamily="2" charset="-52"/>
              </a:rPr>
              <a:t>Говорят дети.</a:t>
            </a:r>
          </a:p>
          <a:p>
            <a:pPr marL="342900" indent="-342900" algn="just">
              <a:buAutoNum type="arabicPeriod"/>
            </a:pPr>
            <a:r>
              <a:rPr lang="ru-RU" sz="1400" dirty="0" smtClean="0">
                <a:latin typeface="Montserrat" panose="00000500000000000000" pitchFamily="2" charset="-52"/>
              </a:rPr>
              <a:t>Задания на внимание и сообразительность.</a:t>
            </a:r>
          </a:p>
          <a:p>
            <a:pPr marL="342900" indent="-342900" algn="just">
              <a:buAutoNum type="arabicPeriod"/>
            </a:pPr>
            <a:r>
              <a:rPr lang="ru-RU" sz="1400" dirty="0" smtClean="0">
                <a:latin typeface="Montserrat" panose="00000500000000000000" pitchFamily="2" charset="-52"/>
              </a:rPr>
              <a:t>Из жизни нашего ДОУ</a:t>
            </a:r>
            <a:endParaRPr lang="ru-RU" sz="1400" dirty="0">
              <a:latin typeface="Montserrat" panose="00000500000000000000" pitchFamily="2" charset="-52"/>
            </a:endParaRPr>
          </a:p>
        </p:txBody>
      </p:sp>
      <p:sp>
        <p:nvSpPr>
          <p:cNvPr id="10" name="Прямоугольник 9"/>
          <p:cNvSpPr/>
          <p:nvPr/>
        </p:nvSpPr>
        <p:spPr>
          <a:xfrm>
            <a:off x="4200917" y="7443787"/>
            <a:ext cx="2657083" cy="2031325"/>
          </a:xfrm>
          <a:prstGeom prst="rect">
            <a:avLst/>
          </a:prstGeom>
        </p:spPr>
        <p:txBody>
          <a:bodyPr wrap="square">
            <a:spAutoFit/>
          </a:bodyPr>
          <a:lstStyle/>
          <a:p>
            <a:pPr algn="r"/>
            <a:r>
              <a:rPr lang="ru-RU" sz="1400" b="1" i="1" dirty="0" smtClean="0">
                <a:latin typeface="Montserrat" panose="00000500000000000000" pitchFamily="2" charset="-52"/>
              </a:rPr>
              <a:t>Редакционная коллегия</a:t>
            </a:r>
          </a:p>
          <a:p>
            <a:pPr algn="r"/>
            <a:r>
              <a:rPr lang="ru-RU" sz="1400" dirty="0" smtClean="0">
                <a:latin typeface="Montserrat" panose="00000500000000000000" pitchFamily="2" charset="-52"/>
              </a:rPr>
              <a:t>Седова Екатерина Сергеевна, зам</a:t>
            </a:r>
            <a:r>
              <a:rPr lang="ru-RU" sz="1400" dirty="0" smtClean="0">
                <a:latin typeface="Montserrat" panose="00000500000000000000" pitchFamily="2" charset="-52"/>
              </a:rPr>
              <a:t>. заведующего </a:t>
            </a:r>
            <a:r>
              <a:rPr lang="ru-RU" sz="1400" dirty="0" smtClean="0">
                <a:latin typeface="Montserrat" panose="00000500000000000000" pitchFamily="2" charset="-52"/>
              </a:rPr>
              <a:t>по </a:t>
            </a:r>
            <a:r>
              <a:rPr lang="ru-RU" sz="1400" dirty="0" err="1" smtClean="0">
                <a:latin typeface="Montserrat" panose="00000500000000000000" pitchFamily="2" charset="-52"/>
              </a:rPr>
              <a:t>ВиМР</a:t>
            </a:r>
            <a:endParaRPr lang="ru-RU" sz="1400" dirty="0" smtClean="0">
              <a:latin typeface="Montserrat" panose="00000500000000000000" pitchFamily="2" charset="-52"/>
            </a:endParaRPr>
          </a:p>
          <a:p>
            <a:pPr algn="r"/>
            <a:r>
              <a:rPr lang="ru-RU" sz="1400" dirty="0" smtClean="0">
                <a:latin typeface="Montserrat" panose="00000500000000000000" pitchFamily="2" charset="-52"/>
              </a:rPr>
              <a:t>Тараканова Мария Викторовна, воспитатель</a:t>
            </a:r>
          </a:p>
          <a:p>
            <a:pPr algn="r"/>
            <a:r>
              <a:rPr lang="ru-RU" sz="1400" dirty="0" smtClean="0">
                <a:latin typeface="Montserrat" panose="00000500000000000000" pitchFamily="2" charset="-52"/>
              </a:rPr>
              <a:t>Экспертный совет</a:t>
            </a:r>
          </a:p>
          <a:p>
            <a:pPr algn="r"/>
            <a:r>
              <a:rPr lang="ru-RU" sz="1400" dirty="0" err="1" smtClean="0">
                <a:latin typeface="Montserrat" panose="00000500000000000000" pitchFamily="2" charset="-52"/>
              </a:rPr>
              <a:t>Буцяк</a:t>
            </a:r>
            <a:r>
              <a:rPr lang="ru-RU" sz="1400" dirty="0" smtClean="0">
                <a:latin typeface="Montserrat" panose="00000500000000000000" pitchFamily="2" charset="-52"/>
              </a:rPr>
              <a:t> Нина Николаевна,</a:t>
            </a:r>
          </a:p>
          <a:p>
            <a:pPr algn="r"/>
            <a:r>
              <a:rPr lang="ru-RU" sz="1400" dirty="0" smtClean="0">
                <a:latin typeface="Montserrat" panose="00000500000000000000" pitchFamily="2" charset="-52"/>
              </a:rPr>
              <a:t> заведующий МКДОУ </a:t>
            </a:r>
            <a:endParaRPr lang="ru-RU" sz="1400" dirty="0">
              <a:latin typeface="Montserrat" panose="00000500000000000000" pitchFamily="2" charset="-52"/>
            </a:endParaRPr>
          </a:p>
        </p:txBody>
      </p:sp>
      <p:pic>
        <p:nvPicPr>
          <p:cNvPr id="11" name="Рисунок 10"/>
          <p:cNvPicPr>
            <a:picLocks noChangeAspect="1"/>
          </p:cNvPicPr>
          <p:nvPr/>
        </p:nvPicPr>
        <p:blipFill>
          <a:blip r:embed="rId5" cstate="print">
            <a:duotone>
              <a:prstClr val="black"/>
              <a:schemeClr val="bg2">
                <a:tint val="45000"/>
                <a:satMod val="400000"/>
              </a:schemeClr>
            </a:duotone>
            <a:extLst>
              <a:ext uri="{BEBA8EAE-BF5A-486C-A8C5-ECC9F3942E4B}">
                <a14:imgProps xmlns:a14="http://schemas.microsoft.com/office/drawing/2010/main" xmlns="">
                  <a14:imgLayer r:embed="rId6">
                    <a14:imgEffect>
                      <a14:backgroundRemoval t="10000" b="90000" l="4348" r="93071">
                        <a14:foregroundMark x1="38859" y1="67596" x2="38859" y2="67596"/>
                        <a14:foregroundMark x1="41168" y1="61250" x2="41168" y2="61250"/>
                        <a14:foregroundMark x1="27174" y1="58173" x2="27174" y2="58173"/>
                        <a14:foregroundMark x1="29484" y1="40385" x2="29484" y2="40385"/>
                        <a14:foregroundMark x1="31658" y1="24135" x2="31658" y2="24135"/>
                        <a14:foregroundMark x1="38315" y1="24135" x2="38315" y2="24135"/>
                        <a14:foregroundMark x1="39538" y1="21827" x2="39538" y2="21827"/>
                        <a14:foregroundMark x1="39538" y1="21827" x2="39538" y2="21827"/>
                        <a14:foregroundMark x1="84103" y1="62885" x2="84103" y2="62885"/>
                        <a14:foregroundMark x1="93071" y1="64038" x2="93071" y2="64038"/>
                        <a14:foregroundMark x1="4348" y1="58942" x2="4348" y2="58942"/>
                        <a14:foregroundMark x1="29484" y1="77115" x2="29484" y2="77115"/>
                        <a14:foregroundMark x1="50679" y1="72692" x2="50679" y2="72692"/>
                        <a14:foregroundMark x1="63451" y1="68750" x2="63451" y2="68750"/>
                        <a14:foregroundMark x1="53940" y1="66058" x2="53940" y2="66058"/>
                        <a14:foregroundMark x1="19973" y1="70385" x2="19973" y2="70385"/>
                        <a14:foregroundMark x1="19973" y1="70385" x2="19973" y2="70385"/>
                        <a14:foregroundMark x1="27717" y1="61250" x2="27717" y2="61250"/>
                        <a14:foregroundMark x1="51223" y1="44712" x2="51223" y2="44712"/>
                        <a14:foregroundMark x1="51766" y1="44712" x2="51766" y2="44712"/>
                        <a14:foregroundMark x1="43886" y1="42692" x2="42255" y2="42308"/>
                        <a14:foregroundMark x1="41168" y1="41538" x2="41168" y2="41538"/>
                        <a14:foregroundMark x1="41168" y1="41538" x2="38315" y2="41923"/>
                        <a14:foregroundMark x1="19429" y1="43558" x2="19429" y2="43558"/>
                        <a14:foregroundMark x1="22147" y1="66058" x2="22147" y2="66058"/>
                        <a14:foregroundMark x1="50679" y1="67981" x2="50679" y2="67981"/>
                        <a14:foregroundMark x1="50679" y1="67981" x2="50679" y2="67981"/>
                        <a14:foregroundMark x1="47283" y1="58942" x2="45652" y2="58942"/>
                        <a14:foregroundMark x1="43342" y1="58942" x2="43342" y2="58942"/>
                        <a14:foregroundMark x1="43342" y1="58942" x2="43342" y2="58942"/>
                        <a14:foregroundMark x1="85190" y1="63654" x2="83560" y2="63269"/>
                        <a14:foregroundMark x1="83016" y1="59712" x2="83016" y2="59712"/>
                        <a14:foregroundMark x1="84647" y1="59712" x2="84647" y2="59712"/>
                        <a14:foregroundMark x1="60054" y1="69615" x2="60054" y2="69615"/>
                        <a14:foregroundMark x1="60054" y1="69615" x2="60054" y2="69615"/>
                        <a14:foregroundMark x1="60054" y1="69615" x2="60054" y2="69615"/>
                        <a14:foregroundMark x1="63995" y1="65192" x2="63995" y2="65192"/>
                        <a14:foregroundMark x1="63451" y1="64038" x2="63451" y2="64038"/>
                        <a14:foregroundMark x1="62908" y1="63654" x2="62908" y2="63654"/>
                      </a14:backgroundRemoval>
                    </a14:imgEffect>
                  </a14:imgLayer>
                </a14:imgProps>
              </a:ext>
              <a:ext uri="{28A0092B-C50C-407E-A947-70E740481C1C}">
                <a14:useLocalDpi xmlns:a14="http://schemas.microsoft.com/office/drawing/2010/main" xmlns="" val="0"/>
              </a:ext>
            </a:extLst>
          </a:blip>
          <a:stretch>
            <a:fillRect/>
          </a:stretch>
        </p:blipFill>
        <p:spPr>
          <a:xfrm>
            <a:off x="3826347" y="3571961"/>
            <a:ext cx="2997133" cy="4235079"/>
          </a:xfrm>
          <a:prstGeom prst="rect">
            <a:avLst/>
          </a:prstGeom>
        </p:spPr>
      </p:pic>
      <p:sp>
        <p:nvSpPr>
          <p:cNvPr id="12" name="Пятно 1 11"/>
          <p:cNvSpPr/>
          <p:nvPr/>
        </p:nvSpPr>
        <p:spPr>
          <a:xfrm>
            <a:off x="407094" y="8813982"/>
            <a:ext cx="914400" cy="914400"/>
          </a:xfrm>
          <a:prstGeom prst="irregularSeal1">
            <a:avLst/>
          </a:prstGeom>
          <a:solidFill>
            <a:srgbClr val="69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ятно 1 12"/>
          <p:cNvSpPr/>
          <p:nvPr/>
        </p:nvSpPr>
        <p:spPr>
          <a:xfrm rot="14538828">
            <a:off x="3487537" y="7492691"/>
            <a:ext cx="914400" cy="914400"/>
          </a:xfrm>
          <a:prstGeom prst="irregularSeal1">
            <a:avLst/>
          </a:prstGeom>
          <a:solidFill>
            <a:srgbClr val="69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ятно 1 13"/>
          <p:cNvSpPr/>
          <p:nvPr/>
        </p:nvSpPr>
        <p:spPr>
          <a:xfrm rot="8388567">
            <a:off x="2648124" y="4509929"/>
            <a:ext cx="914400" cy="914400"/>
          </a:xfrm>
          <a:prstGeom prst="irregularSeal1">
            <a:avLst/>
          </a:prstGeom>
          <a:solidFill>
            <a:srgbClr val="69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9259717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4006" y="659578"/>
            <a:ext cx="6239527" cy="6555641"/>
          </a:xfrm>
          <a:prstGeom prst="rect">
            <a:avLst/>
          </a:prstGeom>
        </p:spPr>
        <p:txBody>
          <a:bodyPr wrap="square">
            <a:spAutoFit/>
          </a:bodyPr>
          <a:lstStyle/>
          <a:p>
            <a:pPr algn="just"/>
            <a:r>
              <a:rPr lang="ru-RU" sz="1400" dirty="0" smtClean="0">
                <a:latin typeface="Montserrat" panose="00000500000000000000" pitchFamily="2" charset="-52"/>
              </a:rPr>
              <a:t>Наслаждаться зимними забавами будет и полезнее, и приятнее, если захватить с собой свежеприготовленный витаминный горячий напиток в термосе. Делимся тремя оригинальными рецептами. </a:t>
            </a:r>
          </a:p>
          <a:p>
            <a:pPr algn="just"/>
            <a:r>
              <a:rPr lang="ru-RU" sz="1400" dirty="0" smtClean="0">
                <a:latin typeface="Montserrat" panose="00000500000000000000" pitchFamily="2" charset="-52"/>
              </a:rPr>
              <a:t>Зимой каждый из нас становится немного ребенком - хочется прыгать по сугробам, играть в снежки и делать “снежного ангела”. А еще зимой очень просто заболеть, вернувшись с веселой прогулки с промокшими ногами и со снегом в ботинках. </a:t>
            </a:r>
          </a:p>
          <a:p>
            <a:pPr algn="just"/>
            <a:r>
              <a:rPr lang="ru-RU" sz="1400" dirty="0" smtClean="0">
                <a:latin typeface="Montserrat" panose="00000500000000000000" pitchFamily="2" charset="-52"/>
              </a:rPr>
              <a:t>Наслаждаться зимними забавами будет и полезнее, и приятнее, если захватить с собой свежеприготовленный витаминный горячий напиток в термосе. Дополненный специями яркий вкус фруктов и ягод бодрит и тонизирует, одновременно придавая мощный импульс иммунной системе - и простуда нипочем!</a:t>
            </a:r>
          </a:p>
          <a:p>
            <a:pPr algn="just"/>
            <a:r>
              <a:rPr lang="ru-RU" sz="1400" dirty="0" smtClean="0">
                <a:latin typeface="Montserrat" panose="00000500000000000000" pitchFamily="2" charset="-52"/>
              </a:rPr>
              <a:t>Облепиховый чай </a:t>
            </a:r>
          </a:p>
          <a:p>
            <a:pPr algn="just"/>
            <a:r>
              <a:rPr lang="ru-RU" sz="1400" dirty="0" smtClean="0">
                <a:latin typeface="Montserrat" panose="00000500000000000000" pitchFamily="2" charset="-52"/>
              </a:rPr>
              <a:t>Облепиха — это вкусное зимнее лекарство, обладающее сильным противовоспалительным и антиоксидантными действием благодаря содержанию витамина С и </a:t>
            </a:r>
            <a:r>
              <a:rPr lang="ru-RU" sz="1400" dirty="0" err="1" smtClean="0">
                <a:latin typeface="Montserrat" panose="00000500000000000000" pitchFamily="2" charset="-52"/>
              </a:rPr>
              <a:t>каротиноидов</a:t>
            </a:r>
            <a:r>
              <a:rPr lang="ru-RU" sz="1400" dirty="0" smtClean="0">
                <a:latin typeface="Montserrat" panose="00000500000000000000" pitchFamily="2" charset="-52"/>
              </a:rPr>
              <a:t>. Усиливаем целебный эффект чая, дополнив его медом, который полезнее всего есть вприкуску или растворив в теплом напитке. </a:t>
            </a:r>
          </a:p>
          <a:p>
            <a:pPr algn="just"/>
            <a:r>
              <a:rPr lang="ru-RU" sz="1400" dirty="0" smtClean="0">
                <a:latin typeface="Montserrat" panose="00000500000000000000" pitchFamily="2" charset="-52"/>
              </a:rPr>
              <a:t>Ингредиенты:</a:t>
            </a:r>
          </a:p>
          <a:p>
            <a:pPr algn="just"/>
            <a:r>
              <a:rPr lang="ru-RU" sz="1400" dirty="0" smtClean="0">
                <a:latin typeface="Montserrat" panose="00000500000000000000" pitchFamily="2" charset="-52"/>
              </a:rPr>
              <a:t> Облепиха - 150 г  Черный чай - 2 ст. л. Мед - 2 ст. л. Вода - 500 мл </a:t>
            </a:r>
          </a:p>
          <a:p>
            <a:pPr algn="just"/>
            <a:r>
              <a:rPr lang="ru-RU" sz="1400" dirty="0" smtClean="0">
                <a:latin typeface="Montserrat" panose="00000500000000000000" pitchFamily="2" charset="-52"/>
              </a:rPr>
              <a:t>Способ приготовления: </a:t>
            </a:r>
          </a:p>
          <a:p>
            <a:pPr algn="just"/>
            <a:r>
              <a:rPr lang="ru-RU" sz="1400" dirty="0" smtClean="0">
                <a:latin typeface="Montserrat" panose="00000500000000000000" pitchFamily="2" charset="-52"/>
              </a:rPr>
              <a:t>Промываем облепиху под проточной водой, примерно 2/3 ягод разминаем в пюре. В чайник отправляем пюре, черный чай и оставшиеся ягоды, заливаем кипятком и даем настояться 10–15 минут. Готовый чай разливаем по чашкам и едим вприкуску с медом. Напиток также будет хорош и без добавления черного чая. </a:t>
            </a:r>
            <a:endParaRPr lang="ru-RU" sz="1400" dirty="0">
              <a:latin typeface="Montserrat" panose="00000500000000000000" pitchFamily="2" charset="-52"/>
            </a:endParaRPr>
          </a:p>
        </p:txBody>
      </p:sp>
      <p:sp>
        <p:nvSpPr>
          <p:cNvPr id="3" name="TextBox 2"/>
          <p:cNvSpPr txBox="1"/>
          <p:nvPr/>
        </p:nvSpPr>
        <p:spPr>
          <a:xfrm>
            <a:off x="1868351" y="197913"/>
            <a:ext cx="3050835" cy="461665"/>
          </a:xfrm>
          <a:prstGeom prst="rect">
            <a:avLst/>
          </a:prstGeom>
          <a:noFill/>
        </p:spPr>
        <p:txBody>
          <a:bodyPr wrap="none" rtlCol="0">
            <a:spAutoFit/>
          </a:bodyPr>
          <a:lstStyle/>
          <a:p>
            <a:r>
              <a:rPr lang="ru-RU" sz="2400" i="1" dirty="0" smtClean="0">
                <a:solidFill>
                  <a:srgbClr val="0047E6"/>
                </a:solidFill>
                <a:latin typeface="Montserrat ExtraBold" panose="00000900000000000000" pitchFamily="2" charset="-52"/>
              </a:rPr>
              <a:t>Зимние напитки</a:t>
            </a:r>
            <a:endParaRPr lang="ru-RU" sz="2400" i="1" dirty="0">
              <a:solidFill>
                <a:srgbClr val="0047E6"/>
              </a:solidFill>
              <a:latin typeface="Montserrat ExtraBold" panose="00000900000000000000" pitchFamily="2" charset="-52"/>
            </a:endParaRPr>
          </a:p>
        </p:txBody>
      </p:sp>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36428" y="7414033"/>
            <a:ext cx="3745283" cy="2106722"/>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101300" y="7100914"/>
            <a:ext cx="2669018" cy="2669018"/>
          </a:xfrm>
          <a:prstGeom prst="rect">
            <a:avLst/>
          </a:prstGeom>
        </p:spPr>
      </p:pic>
    </p:spTree>
    <p:extLst>
      <p:ext uri="{BB962C8B-B14F-4D97-AF65-F5344CB8AC3E}">
        <p14:creationId xmlns:p14="http://schemas.microsoft.com/office/powerpoint/2010/main" xmlns="" val="39042886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07852" y="96126"/>
            <a:ext cx="4851008" cy="584775"/>
          </a:xfrm>
          <a:prstGeom prst="rect">
            <a:avLst/>
          </a:prstGeom>
        </p:spPr>
        <p:txBody>
          <a:bodyPr wrap="none">
            <a:spAutoFit/>
          </a:bodyPr>
          <a:lstStyle/>
          <a:p>
            <a:r>
              <a:rPr lang="ru-RU" sz="3200" i="1" dirty="0" smtClean="0">
                <a:solidFill>
                  <a:srgbClr val="0047E6"/>
                </a:solidFill>
                <a:latin typeface="Montserrat ExtraBold" panose="00000900000000000000" pitchFamily="2" charset="-52"/>
              </a:rPr>
              <a:t>Что говорят дети???</a:t>
            </a:r>
            <a:endParaRPr lang="ru-RU" sz="3200" i="1" dirty="0">
              <a:solidFill>
                <a:srgbClr val="0047E6"/>
              </a:solidFill>
              <a:latin typeface="Montserrat ExtraBold" panose="00000900000000000000" pitchFamily="2" charset="-52"/>
            </a:endParaRPr>
          </a:p>
        </p:txBody>
      </p:sp>
      <p:sp>
        <p:nvSpPr>
          <p:cNvPr id="3" name="Прямоугольник 2"/>
          <p:cNvSpPr/>
          <p:nvPr/>
        </p:nvSpPr>
        <p:spPr>
          <a:xfrm>
            <a:off x="178140" y="1818707"/>
            <a:ext cx="2857501" cy="1631216"/>
          </a:xfrm>
          <a:prstGeom prst="rect">
            <a:avLst/>
          </a:prstGeom>
        </p:spPr>
        <p:txBody>
          <a:bodyPr wrap="square">
            <a:spAutoFit/>
          </a:bodyPr>
          <a:lstStyle/>
          <a:p>
            <a:r>
              <a:rPr lang="ru-RU" sz="2000" dirty="0" smtClean="0">
                <a:latin typeface="Montserrat" panose="00000500000000000000" pitchFamily="2" charset="-52"/>
              </a:rPr>
              <a:t>Настя , 3 года:</a:t>
            </a:r>
          </a:p>
          <a:p>
            <a:r>
              <a:rPr lang="ru-RU" sz="2000" dirty="0" smtClean="0">
                <a:latin typeface="Montserrat" panose="00000500000000000000" pitchFamily="2" charset="-52"/>
              </a:rPr>
              <a:t>Я - принцесса, мама - принцесса, папа-король, а братик -пингвин!`</a:t>
            </a:r>
            <a:endParaRPr lang="ru-RU" sz="2000" dirty="0">
              <a:latin typeface="Montserrat" panose="00000500000000000000" pitchFamily="2" charset="-52"/>
            </a:endParaRPr>
          </a:p>
        </p:txBody>
      </p:sp>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964827" y="1146886"/>
            <a:ext cx="3578585" cy="3587554"/>
          </a:xfrm>
          <a:prstGeom prst="rect">
            <a:avLst/>
          </a:prstGeom>
        </p:spPr>
      </p:pic>
      <p:sp>
        <p:nvSpPr>
          <p:cNvPr id="5" name="Прямоугольник 4"/>
          <p:cNvSpPr/>
          <p:nvPr/>
        </p:nvSpPr>
        <p:spPr>
          <a:xfrm>
            <a:off x="248954" y="4655295"/>
            <a:ext cx="3429000" cy="1631216"/>
          </a:xfrm>
          <a:prstGeom prst="rect">
            <a:avLst/>
          </a:prstGeom>
        </p:spPr>
        <p:txBody>
          <a:bodyPr>
            <a:spAutoFit/>
          </a:bodyPr>
          <a:lstStyle/>
          <a:p>
            <a:pPr algn="just"/>
            <a:r>
              <a:rPr lang="ru-RU" sz="2000" dirty="0" smtClean="0">
                <a:latin typeface="Montserrat" panose="00000500000000000000" pitchFamily="2" charset="-52"/>
              </a:rPr>
              <a:t>Саша, 5 лет:</a:t>
            </a:r>
          </a:p>
          <a:p>
            <a:pPr algn="just"/>
            <a:r>
              <a:rPr lang="ru-RU" sz="2000" dirty="0" smtClean="0">
                <a:latin typeface="Montserrat" panose="00000500000000000000" pitchFamily="2" charset="-52"/>
              </a:rPr>
              <a:t>Пап, а до того как ты женился на маме, кто тебе говорил как надо</a:t>
            </a:r>
          </a:p>
          <a:p>
            <a:pPr algn="just"/>
            <a:r>
              <a:rPr lang="ru-RU" sz="2000" dirty="0" smtClean="0">
                <a:latin typeface="Montserrat" panose="00000500000000000000" pitchFamily="2" charset="-52"/>
              </a:rPr>
              <a:t>водить машину?</a:t>
            </a:r>
            <a:endParaRPr lang="ru-RU" sz="2000" dirty="0">
              <a:latin typeface="Montserrat" panose="00000500000000000000" pitchFamily="2" charset="-52"/>
            </a:endParaRPr>
          </a:p>
        </p:txBody>
      </p:sp>
      <p:pic>
        <p:nvPicPr>
          <p:cNvPr id="6" name="Рисунок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57248" y="6321652"/>
            <a:ext cx="5286164" cy="3409036"/>
          </a:xfrm>
          <a:prstGeom prst="rect">
            <a:avLst/>
          </a:prstGeom>
        </p:spPr>
      </p:pic>
      <p:grpSp>
        <p:nvGrpSpPr>
          <p:cNvPr id="7" name="Группа 6"/>
          <p:cNvGrpSpPr/>
          <p:nvPr/>
        </p:nvGrpSpPr>
        <p:grpSpPr>
          <a:xfrm>
            <a:off x="158699" y="6286511"/>
            <a:ext cx="485426" cy="3407188"/>
            <a:chOff x="27339" y="5599613"/>
            <a:chExt cx="570054" cy="3444348"/>
          </a:xfrm>
        </p:grpSpPr>
        <p:pic>
          <p:nvPicPr>
            <p:cNvPr id="8" name="Рисунок 7"/>
            <p:cNvPicPr>
              <a:picLocks noChangeAspect="1"/>
            </p:cNvPicPr>
            <p:nvPr/>
          </p:nvPicPr>
          <p:blipFill>
            <a:blip r:embed="rId4"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034600">
              <a:off x="101147" y="8299679"/>
              <a:ext cx="404122" cy="744282"/>
            </a:xfrm>
            <a:prstGeom prst="rect">
              <a:avLst/>
            </a:prstGeom>
          </p:spPr>
        </p:pic>
        <p:pic>
          <p:nvPicPr>
            <p:cNvPr id="9" name="Рисунок 8"/>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102164">
              <a:off x="27339" y="7534940"/>
              <a:ext cx="551738" cy="765556"/>
            </a:xfrm>
            <a:prstGeom prst="rect">
              <a:avLst/>
            </a:prstGeom>
          </p:spPr>
        </p:pic>
        <p:pic>
          <p:nvPicPr>
            <p:cNvPr id="10" name="Рисунок 9"/>
            <p:cNvPicPr>
              <a:picLocks noChangeAspect="1"/>
            </p:cNvPicPr>
            <p:nvPr/>
          </p:nvPicPr>
          <p:blipFill>
            <a:blip r:embed="rId4"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584250">
              <a:off x="193271" y="6795234"/>
              <a:ext cx="404122" cy="744282"/>
            </a:xfrm>
            <a:prstGeom prst="rect">
              <a:avLst/>
            </a:prstGeom>
          </p:spPr>
        </p:pic>
        <p:pic>
          <p:nvPicPr>
            <p:cNvPr id="11" name="Рисунок 10"/>
            <p:cNvPicPr>
              <a:picLocks noChangeAspect="1"/>
            </p:cNvPicPr>
            <p:nvPr/>
          </p:nvPicPr>
          <p:blipFill>
            <a:blip r:embed="rId6"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947004">
              <a:off x="92762" y="6036577"/>
              <a:ext cx="501510" cy="695863"/>
            </a:xfrm>
            <a:prstGeom prst="rect">
              <a:avLst/>
            </a:prstGeom>
          </p:spPr>
        </p:pic>
        <p:pic>
          <p:nvPicPr>
            <p:cNvPr id="12" name="Рисунок 11"/>
            <p:cNvPicPr>
              <a:picLocks noChangeAspect="1"/>
            </p:cNvPicPr>
            <p:nvPr/>
          </p:nvPicPr>
          <p:blipFill>
            <a:blip r:embed="rId7"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935938">
              <a:off x="135450" y="5599613"/>
              <a:ext cx="333946" cy="615037"/>
            </a:xfrm>
            <a:prstGeom prst="rect">
              <a:avLst/>
            </a:prstGeom>
          </p:spPr>
        </p:pic>
      </p:grpSp>
      <p:grpSp>
        <p:nvGrpSpPr>
          <p:cNvPr id="23" name="Группа 22"/>
          <p:cNvGrpSpPr/>
          <p:nvPr/>
        </p:nvGrpSpPr>
        <p:grpSpPr>
          <a:xfrm rot="5400000">
            <a:off x="1118474" y="2928907"/>
            <a:ext cx="485426" cy="2224466"/>
            <a:chOff x="27339" y="6795234"/>
            <a:chExt cx="570054" cy="2248727"/>
          </a:xfrm>
        </p:grpSpPr>
        <p:pic>
          <p:nvPicPr>
            <p:cNvPr id="24" name="Рисунок 23"/>
            <p:cNvPicPr>
              <a:picLocks noChangeAspect="1"/>
            </p:cNvPicPr>
            <p:nvPr/>
          </p:nvPicPr>
          <p:blipFill>
            <a:blip r:embed="rId4"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034600">
              <a:off x="101147" y="8299679"/>
              <a:ext cx="404122" cy="744282"/>
            </a:xfrm>
            <a:prstGeom prst="rect">
              <a:avLst/>
            </a:prstGeom>
          </p:spPr>
        </p:pic>
        <p:pic>
          <p:nvPicPr>
            <p:cNvPr id="25" name="Рисунок 24"/>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102164">
              <a:off x="27339" y="7534940"/>
              <a:ext cx="551738" cy="765556"/>
            </a:xfrm>
            <a:prstGeom prst="rect">
              <a:avLst/>
            </a:prstGeom>
          </p:spPr>
        </p:pic>
        <p:pic>
          <p:nvPicPr>
            <p:cNvPr id="26" name="Рисунок 25"/>
            <p:cNvPicPr>
              <a:picLocks noChangeAspect="1"/>
            </p:cNvPicPr>
            <p:nvPr/>
          </p:nvPicPr>
          <p:blipFill>
            <a:blip r:embed="rId4"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584250">
              <a:off x="193271" y="6795234"/>
              <a:ext cx="404122" cy="744282"/>
            </a:xfrm>
            <a:prstGeom prst="rect">
              <a:avLst/>
            </a:prstGeom>
          </p:spPr>
        </p:pic>
      </p:grpSp>
      <p:grpSp>
        <p:nvGrpSpPr>
          <p:cNvPr id="29" name="Группа 28"/>
          <p:cNvGrpSpPr/>
          <p:nvPr/>
        </p:nvGrpSpPr>
        <p:grpSpPr>
          <a:xfrm rot="16200000">
            <a:off x="4853153" y="4600273"/>
            <a:ext cx="485426" cy="2224466"/>
            <a:chOff x="27339" y="6795234"/>
            <a:chExt cx="570054" cy="2248727"/>
          </a:xfrm>
        </p:grpSpPr>
        <p:pic>
          <p:nvPicPr>
            <p:cNvPr id="30" name="Рисунок 29"/>
            <p:cNvPicPr>
              <a:picLocks noChangeAspect="1"/>
            </p:cNvPicPr>
            <p:nvPr/>
          </p:nvPicPr>
          <p:blipFill>
            <a:blip r:embed="rId4"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034600">
              <a:off x="101147" y="8299679"/>
              <a:ext cx="404122" cy="744282"/>
            </a:xfrm>
            <a:prstGeom prst="rect">
              <a:avLst/>
            </a:prstGeom>
          </p:spPr>
        </p:pic>
        <p:pic>
          <p:nvPicPr>
            <p:cNvPr id="31" name="Рисунок 30"/>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102164">
              <a:off x="27339" y="7534940"/>
              <a:ext cx="551738" cy="765556"/>
            </a:xfrm>
            <a:prstGeom prst="rect">
              <a:avLst/>
            </a:prstGeom>
          </p:spPr>
        </p:pic>
        <p:pic>
          <p:nvPicPr>
            <p:cNvPr id="32" name="Рисунок 31"/>
            <p:cNvPicPr>
              <a:picLocks noChangeAspect="1"/>
            </p:cNvPicPr>
            <p:nvPr/>
          </p:nvPicPr>
          <p:blipFill>
            <a:blip r:embed="rId4"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584250">
              <a:off x="193271" y="6795234"/>
              <a:ext cx="404122" cy="744282"/>
            </a:xfrm>
            <a:prstGeom prst="rect">
              <a:avLst/>
            </a:prstGeom>
          </p:spPr>
        </p:pic>
      </p:grpSp>
      <p:grpSp>
        <p:nvGrpSpPr>
          <p:cNvPr id="33" name="Группа 32"/>
          <p:cNvGrpSpPr/>
          <p:nvPr/>
        </p:nvGrpSpPr>
        <p:grpSpPr>
          <a:xfrm rot="16200000">
            <a:off x="1081485" y="368045"/>
            <a:ext cx="485426" cy="2224466"/>
            <a:chOff x="27339" y="6795234"/>
            <a:chExt cx="570054" cy="2248727"/>
          </a:xfrm>
        </p:grpSpPr>
        <p:pic>
          <p:nvPicPr>
            <p:cNvPr id="34" name="Рисунок 33"/>
            <p:cNvPicPr>
              <a:picLocks noChangeAspect="1"/>
            </p:cNvPicPr>
            <p:nvPr/>
          </p:nvPicPr>
          <p:blipFill>
            <a:blip r:embed="rId4"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034600">
              <a:off x="101147" y="8299679"/>
              <a:ext cx="404122" cy="744282"/>
            </a:xfrm>
            <a:prstGeom prst="rect">
              <a:avLst/>
            </a:prstGeom>
          </p:spPr>
        </p:pic>
        <p:pic>
          <p:nvPicPr>
            <p:cNvPr id="35" name="Рисунок 34"/>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102164">
              <a:off x="27339" y="7534940"/>
              <a:ext cx="551738" cy="765556"/>
            </a:xfrm>
            <a:prstGeom prst="rect">
              <a:avLst/>
            </a:prstGeom>
          </p:spPr>
        </p:pic>
        <p:pic>
          <p:nvPicPr>
            <p:cNvPr id="36" name="Рисунок 35"/>
            <p:cNvPicPr>
              <a:picLocks noChangeAspect="1"/>
            </p:cNvPicPr>
            <p:nvPr/>
          </p:nvPicPr>
          <p:blipFill>
            <a:blip r:embed="rId4"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584250">
              <a:off x="193271" y="6795234"/>
              <a:ext cx="404122" cy="744282"/>
            </a:xfrm>
            <a:prstGeom prst="rect">
              <a:avLst/>
            </a:prstGeom>
          </p:spPr>
        </p:pic>
      </p:grpSp>
    </p:spTree>
    <p:extLst>
      <p:ext uri="{BB962C8B-B14F-4D97-AF65-F5344CB8AC3E}">
        <p14:creationId xmlns:p14="http://schemas.microsoft.com/office/powerpoint/2010/main" xmlns="" val="15642625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54662" y="804449"/>
            <a:ext cx="6548677" cy="8072247"/>
          </a:xfrm>
          <a:prstGeom prst="rect">
            <a:avLst/>
          </a:prstGeom>
        </p:spPr>
      </p:pic>
      <p:grpSp>
        <p:nvGrpSpPr>
          <p:cNvPr id="28" name="Группа 27"/>
          <p:cNvGrpSpPr/>
          <p:nvPr/>
        </p:nvGrpSpPr>
        <p:grpSpPr>
          <a:xfrm>
            <a:off x="363611" y="9227601"/>
            <a:ext cx="6130600" cy="596534"/>
            <a:chOff x="363611" y="9227601"/>
            <a:chExt cx="6130600" cy="596534"/>
          </a:xfrm>
        </p:grpSpPr>
        <p:grpSp>
          <p:nvGrpSpPr>
            <p:cNvPr id="4" name="Группа 3"/>
            <p:cNvGrpSpPr/>
            <p:nvPr/>
          </p:nvGrpSpPr>
          <p:grpSpPr>
            <a:xfrm rot="16200000">
              <a:off x="1233131" y="8358081"/>
              <a:ext cx="485426" cy="2224466"/>
              <a:chOff x="27339" y="6795234"/>
              <a:chExt cx="570054" cy="2248727"/>
            </a:xfrm>
          </p:grpSpPr>
          <p:pic>
            <p:nvPicPr>
              <p:cNvPr id="5" name="Рисунок 4"/>
              <p:cNvPicPr>
                <a:picLocks noChangeAspect="1"/>
              </p:cNvPicPr>
              <p:nvPr/>
            </p:nvPicPr>
            <p:blipFill>
              <a:blip r:embed="rId3" cstate="print">
                <a:duotone>
                  <a:prstClr val="black"/>
                  <a:srgbClr val="ED93FF">
                    <a:tint val="45000"/>
                    <a:satMod val="400000"/>
                  </a:srgbClr>
                </a:duotone>
                <a:extLst>
                  <a:ext uri="{28A0092B-C50C-407E-A947-70E740481C1C}">
                    <a14:useLocalDpi xmlns:a14="http://schemas.microsoft.com/office/drawing/2010/main" xmlns="" val="0"/>
                  </a:ext>
                </a:extLst>
              </a:blip>
              <a:stretch>
                <a:fillRect/>
              </a:stretch>
            </p:blipFill>
            <p:spPr>
              <a:xfrm rot="12034600">
                <a:off x="101147" y="8299679"/>
                <a:ext cx="404122" cy="744282"/>
              </a:xfrm>
              <a:prstGeom prst="rect">
                <a:avLst/>
              </a:prstGeom>
            </p:spPr>
          </p:pic>
          <p:pic>
            <p:nvPicPr>
              <p:cNvPr id="6" name="Рисунок 5"/>
              <p:cNvPicPr>
                <a:picLocks noChangeAspect="1"/>
              </p:cNvPicPr>
              <p:nvPr/>
            </p:nvPicPr>
            <p:blipFill>
              <a:blip r:embed="rId4" cstate="print">
                <a:duotone>
                  <a:prstClr val="black"/>
                  <a:srgbClr val="ED93FF">
                    <a:tint val="45000"/>
                    <a:satMod val="400000"/>
                  </a:srgbClr>
                </a:duotone>
                <a:extLst>
                  <a:ext uri="{28A0092B-C50C-407E-A947-70E740481C1C}">
                    <a14:useLocalDpi xmlns:a14="http://schemas.microsoft.com/office/drawing/2010/main" xmlns="" val="0"/>
                  </a:ext>
                </a:extLst>
              </a:blip>
              <a:stretch>
                <a:fillRect/>
              </a:stretch>
            </p:blipFill>
            <p:spPr>
              <a:xfrm rot="12102164">
                <a:off x="27339" y="7534940"/>
                <a:ext cx="551738" cy="765556"/>
              </a:xfrm>
              <a:prstGeom prst="rect">
                <a:avLst/>
              </a:prstGeom>
            </p:spPr>
          </p:pic>
          <p:pic>
            <p:nvPicPr>
              <p:cNvPr id="7" name="Рисунок 6"/>
              <p:cNvPicPr>
                <a:picLocks noChangeAspect="1"/>
              </p:cNvPicPr>
              <p:nvPr/>
            </p:nvPicPr>
            <p:blipFill>
              <a:blip r:embed="rId3" cstate="print">
                <a:duotone>
                  <a:prstClr val="black"/>
                  <a:srgbClr val="ED93FF">
                    <a:tint val="45000"/>
                    <a:satMod val="400000"/>
                  </a:srgbClr>
                </a:duotone>
                <a:extLst>
                  <a:ext uri="{28A0092B-C50C-407E-A947-70E740481C1C}">
                    <a14:useLocalDpi xmlns:a14="http://schemas.microsoft.com/office/drawing/2010/main" xmlns="" val="0"/>
                  </a:ext>
                </a:extLst>
              </a:blip>
              <a:stretch>
                <a:fillRect/>
              </a:stretch>
            </p:blipFill>
            <p:spPr>
              <a:xfrm rot="1584250">
                <a:off x="193271" y="6795234"/>
                <a:ext cx="404122" cy="744282"/>
              </a:xfrm>
              <a:prstGeom prst="rect">
                <a:avLst/>
              </a:prstGeom>
            </p:spPr>
          </p:pic>
        </p:grpSp>
        <p:grpSp>
          <p:nvGrpSpPr>
            <p:cNvPr id="8" name="Группа 7"/>
            <p:cNvGrpSpPr/>
            <p:nvPr/>
          </p:nvGrpSpPr>
          <p:grpSpPr>
            <a:xfrm rot="16200000">
              <a:off x="3578236" y="8413635"/>
              <a:ext cx="485426" cy="2224466"/>
              <a:chOff x="27339" y="6795234"/>
              <a:chExt cx="570054" cy="2248727"/>
            </a:xfrm>
          </p:grpSpPr>
          <p:pic>
            <p:nvPicPr>
              <p:cNvPr id="9" name="Рисунок 8"/>
              <p:cNvPicPr>
                <a:picLocks noChangeAspect="1"/>
              </p:cNvPicPr>
              <p:nvPr/>
            </p:nvPicPr>
            <p:blipFill>
              <a:blip r:embed="rId3" cstate="print">
                <a:duotone>
                  <a:prstClr val="black"/>
                  <a:srgbClr val="ED93FF">
                    <a:tint val="45000"/>
                    <a:satMod val="400000"/>
                  </a:srgbClr>
                </a:duotone>
                <a:extLst>
                  <a:ext uri="{28A0092B-C50C-407E-A947-70E740481C1C}">
                    <a14:useLocalDpi xmlns:a14="http://schemas.microsoft.com/office/drawing/2010/main" xmlns="" val="0"/>
                  </a:ext>
                </a:extLst>
              </a:blip>
              <a:stretch>
                <a:fillRect/>
              </a:stretch>
            </p:blipFill>
            <p:spPr>
              <a:xfrm rot="12034600">
                <a:off x="101147" y="8299679"/>
                <a:ext cx="404122" cy="744282"/>
              </a:xfrm>
              <a:prstGeom prst="rect">
                <a:avLst/>
              </a:prstGeom>
            </p:spPr>
          </p:pic>
          <p:pic>
            <p:nvPicPr>
              <p:cNvPr id="10" name="Рисунок 9"/>
              <p:cNvPicPr>
                <a:picLocks noChangeAspect="1"/>
              </p:cNvPicPr>
              <p:nvPr/>
            </p:nvPicPr>
            <p:blipFill>
              <a:blip r:embed="rId4" cstate="print">
                <a:duotone>
                  <a:prstClr val="black"/>
                  <a:srgbClr val="ED93FF">
                    <a:tint val="45000"/>
                    <a:satMod val="400000"/>
                  </a:srgbClr>
                </a:duotone>
                <a:extLst>
                  <a:ext uri="{28A0092B-C50C-407E-A947-70E740481C1C}">
                    <a14:useLocalDpi xmlns:a14="http://schemas.microsoft.com/office/drawing/2010/main" xmlns="" val="0"/>
                  </a:ext>
                </a:extLst>
              </a:blip>
              <a:stretch>
                <a:fillRect/>
              </a:stretch>
            </p:blipFill>
            <p:spPr>
              <a:xfrm rot="12102164">
                <a:off x="27339" y="7534940"/>
                <a:ext cx="551738" cy="765556"/>
              </a:xfrm>
              <a:prstGeom prst="rect">
                <a:avLst/>
              </a:prstGeom>
            </p:spPr>
          </p:pic>
          <p:pic>
            <p:nvPicPr>
              <p:cNvPr id="11" name="Рисунок 10"/>
              <p:cNvPicPr>
                <a:picLocks noChangeAspect="1"/>
              </p:cNvPicPr>
              <p:nvPr/>
            </p:nvPicPr>
            <p:blipFill>
              <a:blip r:embed="rId3" cstate="print">
                <a:duotone>
                  <a:prstClr val="black"/>
                  <a:srgbClr val="ED93FF">
                    <a:tint val="45000"/>
                    <a:satMod val="400000"/>
                  </a:srgbClr>
                </a:duotone>
                <a:extLst>
                  <a:ext uri="{28A0092B-C50C-407E-A947-70E740481C1C}">
                    <a14:useLocalDpi xmlns:a14="http://schemas.microsoft.com/office/drawing/2010/main" xmlns="" val="0"/>
                  </a:ext>
                </a:extLst>
              </a:blip>
              <a:stretch>
                <a:fillRect/>
              </a:stretch>
            </p:blipFill>
            <p:spPr>
              <a:xfrm rot="1584250">
                <a:off x="193271" y="6795234"/>
                <a:ext cx="404122" cy="744282"/>
              </a:xfrm>
              <a:prstGeom prst="rect">
                <a:avLst/>
              </a:prstGeom>
            </p:spPr>
          </p:pic>
        </p:grpSp>
        <p:grpSp>
          <p:nvGrpSpPr>
            <p:cNvPr id="12" name="Группа 11"/>
            <p:cNvGrpSpPr/>
            <p:nvPr/>
          </p:nvGrpSpPr>
          <p:grpSpPr>
            <a:xfrm rot="16200000">
              <a:off x="5506987" y="8836911"/>
              <a:ext cx="485426" cy="1489022"/>
              <a:chOff x="27339" y="6795234"/>
              <a:chExt cx="570054" cy="1505262"/>
            </a:xfrm>
          </p:grpSpPr>
          <p:pic>
            <p:nvPicPr>
              <p:cNvPr id="14" name="Рисунок 13"/>
              <p:cNvPicPr>
                <a:picLocks noChangeAspect="1"/>
              </p:cNvPicPr>
              <p:nvPr/>
            </p:nvPicPr>
            <p:blipFill>
              <a:blip r:embed="rId4" cstate="print">
                <a:duotone>
                  <a:prstClr val="black"/>
                  <a:srgbClr val="ED93FF">
                    <a:tint val="45000"/>
                    <a:satMod val="400000"/>
                  </a:srgbClr>
                </a:duotone>
                <a:extLst>
                  <a:ext uri="{28A0092B-C50C-407E-A947-70E740481C1C}">
                    <a14:useLocalDpi xmlns:a14="http://schemas.microsoft.com/office/drawing/2010/main" xmlns="" val="0"/>
                  </a:ext>
                </a:extLst>
              </a:blip>
              <a:stretch>
                <a:fillRect/>
              </a:stretch>
            </p:blipFill>
            <p:spPr>
              <a:xfrm rot="12102164">
                <a:off x="27339" y="7534940"/>
                <a:ext cx="551738" cy="765556"/>
              </a:xfrm>
              <a:prstGeom prst="rect">
                <a:avLst/>
              </a:prstGeom>
            </p:spPr>
          </p:pic>
          <p:pic>
            <p:nvPicPr>
              <p:cNvPr id="15" name="Рисунок 14"/>
              <p:cNvPicPr>
                <a:picLocks noChangeAspect="1"/>
              </p:cNvPicPr>
              <p:nvPr/>
            </p:nvPicPr>
            <p:blipFill>
              <a:blip r:embed="rId3" cstate="print">
                <a:duotone>
                  <a:prstClr val="black"/>
                  <a:srgbClr val="ED93FF">
                    <a:tint val="45000"/>
                    <a:satMod val="400000"/>
                  </a:srgbClr>
                </a:duotone>
                <a:extLst>
                  <a:ext uri="{28A0092B-C50C-407E-A947-70E740481C1C}">
                    <a14:useLocalDpi xmlns:a14="http://schemas.microsoft.com/office/drawing/2010/main" xmlns="" val="0"/>
                  </a:ext>
                </a:extLst>
              </a:blip>
              <a:stretch>
                <a:fillRect/>
              </a:stretch>
            </p:blipFill>
            <p:spPr>
              <a:xfrm rot="1584250">
                <a:off x="193271" y="6795234"/>
                <a:ext cx="404122" cy="744282"/>
              </a:xfrm>
              <a:prstGeom prst="rect">
                <a:avLst/>
              </a:prstGeom>
            </p:spPr>
          </p:pic>
        </p:grpSp>
      </p:grpSp>
      <p:grpSp>
        <p:nvGrpSpPr>
          <p:cNvPr id="27" name="Группа 26"/>
          <p:cNvGrpSpPr/>
          <p:nvPr/>
        </p:nvGrpSpPr>
        <p:grpSpPr>
          <a:xfrm>
            <a:off x="325497" y="160895"/>
            <a:ext cx="6130600" cy="596534"/>
            <a:chOff x="325497" y="160895"/>
            <a:chExt cx="6130600" cy="596534"/>
          </a:xfrm>
        </p:grpSpPr>
        <p:grpSp>
          <p:nvGrpSpPr>
            <p:cNvPr id="16" name="Группа 15"/>
            <p:cNvGrpSpPr/>
            <p:nvPr/>
          </p:nvGrpSpPr>
          <p:grpSpPr>
            <a:xfrm rot="16200000">
              <a:off x="1195017" y="-708625"/>
              <a:ext cx="485426" cy="2224466"/>
              <a:chOff x="27339" y="6795234"/>
              <a:chExt cx="570054" cy="2248727"/>
            </a:xfrm>
          </p:grpSpPr>
          <p:pic>
            <p:nvPicPr>
              <p:cNvPr id="17" name="Рисунок 16"/>
              <p:cNvPicPr>
                <a:picLocks noChangeAspect="1"/>
              </p:cNvPicPr>
              <p:nvPr/>
            </p:nvPicPr>
            <p:blipFill>
              <a:blip r:embed="rId3" cstate="print">
                <a:duotone>
                  <a:prstClr val="black"/>
                  <a:srgbClr val="ED93FF">
                    <a:tint val="45000"/>
                    <a:satMod val="400000"/>
                  </a:srgbClr>
                </a:duotone>
                <a:extLst>
                  <a:ext uri="{28A0092B-C50C-407E-A947-70E740481C1C}">
                    <a14:useLocalDpi xmlns:a14="http://schemas.microsoft.com/office/drawing/2010/main" xmlns="" val="0"/>
                  </a:ext>
                </a:extLst>
              </a:blip>
              <a:stretch>
                <a:fillRect/>
              </a:stretch>
            </p:blipFill>
            <p:spPr>
              <a:xfrm rot="12034600">
                <a:off x="101147" y="8299679"/>
                <a:ext cx="404122" cy="744282"/>
              </a:xfrm>
              <a:prstGeom prst="rect">
                <a:avLst/>
              </a:prstGeom>
            </p:spPr>
          </p:pic>
          <p:pic>
            <p:nvPicPr>
              <p:cNvPr id="18" name="Рисунок 17"/>
              <p:cNvPicPr>
                <a:picLocks noChangeAspect="1"/>
              </p:cNvPicPr>
              <p:nvPr/>
            </p:nvPicPr>
            <p:blipFill>
              <a:blip r:embed="rId4" cstate="print">
                <a:duotone>
                  <a:prstClr val="black"/>
                  <a:srgbClr val="ED93FF">
                    <a:tint val="45000"/>
                    <a:satMod val="400000"/>
                  </a:srgbClr>
                </a:duotone>
                <a:extLst>
                  <a:ext uri="{28A0092B-C50C-407E-A947-70E740481C1C}">
                    <a14:useLocalDpi xmlns:a14="http://schemas.microsoft.com/office/drawing/2010/main" xmlns="" val="0"/>
                  </a:ext>
                </a:extLst>
              </a:blip>
              <a:stretch>
                <a:fillRect/>
              </a:stretch>
            </p:blipFill>
            <p:spPr>
              <a:xfrm rot="12102164">
                <a:off x="27339" y="7534940"/>
                <a:ext cx="551738" cy="765556"/>
              </a:xfrm>
              <a:prstGeom prst="rect">
                <a:avLst/>
              </a:prstGeom>
            </p:spPr>
          </p:pic>
          <p:pic>
            <p:nvPicPr>
              <p:cNvPr id="19" name="Рисунок 18"/>
              <p:cNvPicPr>
                <a:picLocks noChangeAspect="1"/>
              </p:cNvPicPr>
              <p:nvPr/>
            </p:nvPicPr>
            <p:blipFill>
              <a:blip r:embed="rId3" cstate="print">
                <a:duotone>
                  <a:prstClr val="black"/>
                  <a:srgbClr val="ED93FF">
                    <a:tint val="45000"/>
                    <a:satMod val="400000"/>
                  </a:srgbClr>
                </a:duotone>
                <a:extLst>
                  <a:ext uri="{28A0092B-C50C-407E-A947-70E740481C1C}">
                    <a14:useLocalDpi xmlns:a14="http://schemas.microsoft.com/office/drawing/2010/main" xmlns="" val="0"/>
                  </a:ext>
                </a:extLst>
              </a:blip>
              <a:stretch>
                <a:fillRect/>
              </a:stretch>
            </p:blipFill>
            <p:spPr>
              <a:xfrm rot="1584250">
                <a:off x="193271" y="6795234"/>
                <a:ext cx="404122" cy="744282"/>
              </a:xfrm>
              <a:prstGeom prst="rect">
                <a:avLst/>
              </a:prstGeom>
            </p:spPr>
          </p:pic>
        </p:grpSp>
        <p:grpSp>
          <p:nvGrpSpPr>
            <p:cNvPr id="20" name="Группа 19"/>
            <p:cNvGrpSpPr/>
            <p:nvPr/>
          </p:nvGrpSpPr>
          <p:grpSpPr>
            <a:xfrm rot="16200000">
              <a:off x="3540122" y="-653071"/>
              <a:ext cx="485426" cy="2224466"/>
              <a:chOff x="27339" y="6795234"/>
              <a:chExt cx="570054" cy="2248727"/>
            </a:xfrm>
          </p:grpSpPr>
          <p:pic>
            <p:nvPicPr>
              <p:cNvPr id="21" name="Рисунок 20"/>
              <p:cNvPicPr>
                <a:picLocks noChangeAspect="1"/>
              </p:cNvPicPr>
              <p:nvPr/>
            </p:nvPicPr>
            <p:blipFill>
              <a:blip r:embed="rId3" cstate="print">
                <a:duotone>
                  <a:prstClr val="black"/>
                  <a:srgbClr val="ED93FF">
                    <a:tint val="45000"/>
                    <a:satMod val="400000"/>
                  </a:srgbClr>
                </a:duotone>
                <a:extLst>
                  <a:ext uri="{28A0092B-C50C-407E-A947-70E740481C1C}">
                    <a14:useLocalDpi xmlns:a14="http://schemas.microsoft.com/office/drawing/2010/main" xmlns="" val="0"/>
                  </a:ext>
                </a:extLst>
              </a:blip>
              <a:stretch>
                <a:fillRect/>
              </a:stretch>
            </p:blipFill>
            <p:spPr>
              <a:xfrm rot="12034600">
                <a:off x="101147" y="8299679"/>
                <a:ext cx="404122" cy="744282"/>
              </a:xfrm>
              <a:prstGeom prst="rect">
                <a:avLst/>
              </a:prstGeom>
            </p:spPr>
          </p:pic>
          <p:pic>
            <p:nvPicPr>
              <p:cNvPr id="22" name="Рисунок 21"/>
              <p:cNvPicPr>
                <a:picLocks noChangeAspect="1"/>
              </p:cNvPicPr>
              <p:nvPr/>
            </p:nvPicPr>
            <p:blipFill>
              <a:blip r:embed="rId4" cstate="print">
                <a:duotone>
                  <a:prstClr val="black"/>
                  <a:srgbClr val="ED93FF">
                    <a:tint val="45000"/>
                    <a:satMod val="400000"/>
                  </a:srgbClr>
                </a:duotone>
                <a:extLst>
                  <a:ext uri="{28A0092B-C50C-407E-A947-70E740481C1C}">
                    <a14:useLocalDpi xmlns:a14="http://schemas.microsoft.com/office/drawing/2010/main" xmlns="" val="0"/>
                  </a:ext>
                </a:extLst>
              </a:blip>
              <a:stretch>
                <a:fillRect/>
              </a:stretch>
            </p:blipFill>
            <p:spPr>
              <a:xfrm rot="12102164">
                <a:off x="27339" y="7534940"/>
                <a:ext cx="551738" cy="765556"/>
              </a:xfrm>
              <a:prstGeom prst="rect">
                <a:avLst/>
              </a:prstGeom>
            </p:spPr>
          </p:pic>
          <p:pic>
            <p:nvPicPr>
              <p:cNvPr id="23" name="Рисунок 22"/>
              <p:cNvPicPr>
                <a:picLocks noChangeAspect="1"/>
              </p:cNvPicPr>
              <p:nvPr/>
            </p:nvPicPr>
            <p:blipFill>
              <a:blip r:embed="rId3" cstate="print">
                <a:duotone>
                  <a:prstClr val="black"/>
                  <a:srgbClr val="ED93FF">
                    <a:tint val="45000"/>
                    <a:satMod val="400000"/>
                  </a:srgbClr>
                </a:duotone>
                <a:extLst>
                  <a:ext uri="{28A0092B-C50C-407E-A947-70E740481C1C}">
                    <a14:useLocalDpi xmlns:a14="http://schemas.microsoft.com/office/drawing/2010/main" xmlns="" val="0"/>
                  </a:ext>
                </a:extLst>
              </a:blip>
              <a:stretch>
                <a:fillRect/>
              </a:stretch>
            </p:blipFill>
            <p:spPr>
              <a:xfrm rot="1584250">
                <a:off x="193271" y="6795234"/>
                <a:ext cx="404122" cy="744282"/>
              </a:xfrm>
              <a:prstGeom prst="rect">
                <a:avLst/>
              </a:prstGeom>
            </p:spPr>
          </p:pic>
        </p:grpSp>
        <p:grpSp>
          <p:nvGrpSpPr>
            <p:cNvPr id="24" name="Группа 23"/>
            <p:cNvGrpSpPr/>
            <p:nvPr/>
          </p:nvGrpSpPr>
          <p:grpSpPr>
            <a:xfrm rot="16200000">
              <a:off x="5468873" y="-229795"/>
              <a:ext cx="485426" cy="1489022"/>
              <a:chOff x="27339" y="6795234"/>
              <a:chExt cx="570054" cy="1505262"/>
            </a:xfrm>
          </p:grpSpPr>
          <p:pic>
            <p:nvPicPr>
              <p:cNvPr id="25" name="Рисунок 24"/>
              <p:cNvPicPr>
                <a:picLocks noChangeAspect="1"/>
              </p:cNvPicPr>
              <p:nvPr/>
            </p:nvPicPr>
            <p:blipFill>
              <a:blip r:embed="rId4" cstate="print">
                <a:duotone>
                  <a:prstClr val="black"/>
                  <a:srgbClr val="ED93FF">
                    <a:tint val="45000"/>
                    <a:satMod val="400000"/>
                  </a:srgbClr>
                </a:duotone>
                <a:extLst>
                  <a:ext uri="{28A0092B-C50C-407E-A947-70E740481C1C}">
                    <a14:useLocalDpi xmlns:a14="http://schemas.microsoft.com/office/drawing/2010/main" xmlns="" val="0"/>
                  </a:ext>
                </a:extLst>
              </a:blip>
              <a:stretch>
                <a:fillRect/>
              </a:stretch>
            </p:blipFill>
            <p:spPr>
              <a:xfrm rot="12102164">
                <a:off x="27339" y="7534940"/>
                <a:ext cx="551738" cy="765556"/>
              </a:xfrm>
              <a:prstGeom prst="rect">
                <a:avLst/>
              </a:prstGeom>
            </p:spPr>
          </p:pic>
          <p:pic>
            <p:nvPicPr>
              <p:cNvPr id="26" name="Рисунок 25"/>
              <p:cNvPicPr>
                <a:picLocks noChangeAspect="1"/>
              </p:cNvPicPr>
              <p:nvPr/>
            </p:nvPicPr>
            <p:blipFill>
              <a:blip r:embed="rId3" cstate="print">
                <a:duotone>
                  <a:prstClr val="black"/>
                  <a:srgbClr val="ED93FF">
                    <a:tint val="45000"/>
                    <a:satMod val="400000"/>
                  </a:srgbClr>
                </a:duotone>
                <a:extLst>
                  <a:ext uri="{28A0092B-C50C-407E-A947-70E740481C1C}">
                    <a14:useLocalDpi xmlns:a14="http://schemas.microsoft.com/office/drawing/2010/main" xmlns="" val="0"/>
                  </a:ext>
                </a:extLst>
              </a:blip>
              <a:stretch>
                <a:fillRect/>
              </a:stretch>
            </p:blipFill>
            <p:spPr>
              <a:xfrm rot="1584250">
                <a:off x="193271" y="6795234"/>
                <a:ext cx="404122" cy="744282"/>
              </a:xfrm>
              <a:prstGeom prst="rect">
                <a:avLst/>
              </a:prstGeom>
            </p:spPr>
          </p:pic>
        </p:grpSp>
      </p:grpSp>
    </p:spTree>
    <p:extLst>
      <p:ext uri="{BB962C8B-B14F-4D97-AF65-F5344CB8AC3E}">
        <p14:creationId xmlns:p14="http://schemas.microsoft.com/office/powerpoint/2010/main" xmlns="" val="37528368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95141" y="112734"/>
            <a:ext cx="2667718" cy="461665"/>
          </a:xfrm>
          <a:prstGeom prst="rect">
            <a:avLst/>
          </a:prstGeom>
          <a:noFill/>
        </p:spPr>
        <p:txBody>
          <a:bodyPr wrap="none" rtlCol="0">
            <a:spAutoFit/>
          </a:bodyPr>
          <a:lstStyle/>
          <a:p>
            <a:r>
              <a:rPr lang="ru-RU" sz="2400" i="1" dirty="0" smtClean="0">
                <a:solidFill>
                  <a:srgbClr val="0047E6"/>
                </a:solidFill>
                <a:latin typeface="Montserrat ExtraBold" panose="00000900000000000000" pitchFamily="2" charset="-52"/>
              </a:rPr>
              <a:t>Из жизни ДОУ</a:t>
            </a:r>
            <a:endParaRPr lang="ru-RU" sz="2400" i="1" dirty="0">
              <a:solidFill>
                <a:srgbClr val="0047E6"/>
              </a:solidFill>
              <a:latin typeface="Montserrat ExtraBold" panose="00000900000000000000" pitchFamily="2" charset="-52"/>
            </a:endParaRPr>
          </a:p>
        </p:txBody>
      </p:sp>
      <p:sp>
        <p:nvSpPr>
          <p:cNvPr id="3" name="Прямоугольник 2"/>
          <p:cNvSpPr/>
          <p:nvPr/>
        </p:nvSpPr>
        <p:spPr>
          <a:xfrm>
            <a:off x="78287" y="694926"/>
            <a:ext cx="6701425" cy="3970318"/>
          </a:xfrm>
          <a:prstGeom prst="rect">
            <a:avLst/>
          </a:prstGeom>
        </p:spPr>
        <p:txBody>
          <a:bodyPr wrap="square">
            <a:spAutoFit/>
          </a:bodyPr>
          <a:lstStyle/>
          <a:p>
            <a:pPr algn="just"/>
            <a:r>
              <a:rPr lang="ru-RU" dirty="0" smtClean="0">
                <a:latin typeface="Montserrat" panose="00000500000000000000" pitchFamily="2" charset="-52"/>
              </a:rPr>
              <a:t> 17.11.2023</a:t>
            </a:r>
          </a:p>
          <a:p>
            <a:pPr algn="just"/>
            <a:r>
              <a:rPr lang="ru-RU" dirty="0" smtClean="0">
                <a:latin typeface="Montserrat" panose="00000500000000000000" pitchFamily="2" charset="-52"/>
              </a:rPr>
              <a:t>День правовой помощи детям</a:t>
            </a:r>
          </a:p>
          <a:p>
            <a:pPr algn="just"/>
            <a:endParaRPr lang="ru-RU" dirty="0" smtClean="0">
              <a:latin typeface="Montserrat" panose="00000500000000000000" pitchFamily="2" charset="-52"/>
            </a:endParaRPr>
          </a:p>
          <a:p>
            <a:pPr algn="just"/>
            <a:r>
              <a:rPr lang="ru-RU" dirty="0" smtClean="0">
                <a:latin typeface="Montserrat" panose="00000500000000000000" pitchFamily="2" charset="-52"/>
              </a:rPr>
              <a:t>В рамках мероприятий "День правовой помощи детям" в первой младшей группе прошли Сюжетно-дидактические игры "Зайка и его семья" и "Доктор спешит к больному Мишке" с целью ознакомления детей младшего дошкольного возраста, в соответствующей их возрасту форме, с социально-правовыми нормами и правилами поведения. В ходе игры дети узнали о праве ребенка на бесплатное медицинское обслуживание, что у каждого человека есть свое имя, должна быть своя семья и свой дом. Каждый человек имеет право на отдых.</a:t>
            </a:r>
            <a:endParaRPr lang="ru-RU" dirty="0">
              <a:latin typeface="Montserrat" panose="00000500000000000000" pitchFamily="2" charset="-52"/>
            </a:endParaRPr>
          </a:p>
        </p:txBody>
      </p:sp>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84237" y="4785771"/>
            <a:ext cx="2997374" cy="2248031"/>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428999" y="4804951"/>
            <a:ext cx="2971801" cy="2228851"/>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84237" y="7293019"/>
            <a:ext cx="3260420" cy="2445315"/>
          </a:xfrm>
          <a:prstGeom prst="rect">
            <a:avLst/>
          </a:prstGeom>
        </p:spPr>
      </p:pic>
      <p:pic>
        <p:nvPicPr>
          <p:cNvPr id="7" name="Рисунок 6"/>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591316" y="7374046"/>
            <a:ext cx="3044345" cy="2283259"/>
          </a:xfrm>
          <a:prstGeom prst="rect">
            <a:avLst/>
          </a:prstGeom>
        </p:spPr>
      </p:pic>
    </p:spTree>
    <p:extLst>
      <p:ext uri="{BB962C8B-B14F-4D97-AF65-F5344CB8AC3E}">
        <p14:creationId xmlns:p14="http://schemas.microsoft.com/office/powerpoint/2010/main" xmlns="" val="22631255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95141" y="112734"/>
            <a:ext cx="2667718" cy="461665"/>
          </a:xfrm>
          <a:prstGeom prst="rect">
            <a:avLst/>
          </a:prstGeom>
          <a:noFill/>
        </p:spPr>
        <p:txBody>
          <a:bodyPr wrap="none" rtlCol="0">
            <a:spAutoFit/>
          </a:bodyPr>
          <a:lstStyle/>
          <a:p>
            <a:r>
              <a:rPr lang="ru-RU" sz="2400" i="1" dirty="0" smtClean="0">
                <a:solidFill>
                  <a:srgbClr val="0047E6"/>
                </a:solidFill>
                <a:latin typeface="Montserrat ExtraBold" panose="00000900000000000000" pitchFamily="2" charset="-52"/>
              </a:rPr>
              <a:t>Из жизни ДОУ</a:t>
            </a:r>
            <a:endParaRPr lang="ru-RU" sz="2400" i="1" dirty="0">
              <a:solidFill>
                <a:srgbClr val="0047E6"/>
              </a:solidFill>
              <a:latin typeface="Montserrat ExtraBold" panose="00000900000000000000" pitchFamily="2" charset="-52"/>
            </a:endParaRPr>
          </a:p>
        </p:txBody>
      </p:sp>
      <p:sp>
        <p:nvSpPr>
          <p:cNvPr id="3" name="Прямоугольник 2"/>
          <p:cNvSpPr/>
          <p:nvPr/>
        </p:nvSpPr>
        <p:spPr>
          <a:xfrm>
            <a:off x="315499" y="343566"/>
            <a:ext cx="6227001" cy="5078313"/>
          </a:xfrm>
          <a:prstGeom prst="rect">
            <a:avLst/>
          </a:prstGeom>
        </p:spPr>
        <p:txBody>
          <a:bodyPr wrap="square">
            <a:spAutoFit/>
          </a:bodyPr>
          <a:lstStyle/>
          <a:p>
            <a:pPr algn="just"/>
            <a:endParaRPr lang="ru-RU" dirty="0" smtClean="0">
              <a:latin typeface="Montserrat" panose="00000500000000000000" pitchFamily="2" charset="-52"/>
            </a:endParaRPr>
          </a:p>
          <a:p>
            <a:pPr algn="just"/>
            <a:r>
              <a:rPr lang="ru-RU" dirty="0" smtClean="0">
                <a:latin typeface="Montserrat" panose="00000500000000000000" pitchFamily="2" charset="-52"/>
              </a:rPr>
              <a:t>18.12.2023</a:t>
            </a:r>
          </a:p>
          <a:p>
            <a:pPr algn="just"/>
            <a:r>
              <a:rPr lang="ru-RU" dirty="0" smtClean="0">
                <a:latin typeface="Montserrat" panose="00000500000000000000" pitchFamily="2" charset="-52"/>
              </a:rPr>
              <a:t>#</a:t>
            </a:r>
            <a:r>
              <a:rPr lang="ru-RU" dirty="0" err="1" smtClean="0">
                <a:latin typeface="Montserrat" panose="00000500000000000000" pitchFamily="2" charset="-52"/>
              </a:rPr>
              <a:t>НовогодниеОкна</a:t>
            </a:r>
            <a:endParaRPr lang="ru-RU" dirty="0" smtClean="0">
              <a:latin typeface="Montserrat" panose="00000500000000000000" pitchFamily="2" charset="-52"/>
            </a:endParaRPr>
          </a:p>
          <a:p>
            <a:pPr algn="just"/>
            <a:endParaRPr lang="ru-RU" dirty="0" smtClean="0">
              <a:latin typeface="Montserrat" panose="00000500000000000000" pitchFamily="2" charset="-52"/>
            </a:endParaRPr>
          </a:p>
          <a:p>
            <a:pPr algn="just"/>
            <a:r>
              <a:rPr lang="ru-RU" dirty="0" smtClean="0">
                <a:latin typeface="Montserrat" panose="00000500000000000000" pitchFamily="2" charset="-52"/>
              </a:rPr>
              <a:t>Создаём праздничное настроение. </a:t>
            </a:r>
          </a:p>
          <a:p>
            <a:pPr algn="just"/>
            <a:endParaRPr lang="ru-RU" dirty="0" smtClean="0">
              <a:latin typeface="Montserrat" panose="00000500000000000000" pitchFamily="2" charset="-52"/>
            </a:endParaRPr>
          </a:p>
          <a:p>
            <a:pPr algn="just"/>
            <a:r>
              <a:rPr lang="ru-RU" dirty="0" smtClean="0">
                <a:latin typeface="Montserrat" panose="00000500000000000000" pitchFamily="2" charset="-52"/>
              </a:rPr>
              <a:t>         Новый год – один из самых загадочных и чудесных праздников. Все мы его ждем с нетерпением, в мелочах создавая сказочное настроение. В детском саду есть традиция украшать окна под Новый год. Вот и сейчас на окнах появились различные герои из сказок.      Совместная подготовка к предстоящему празднику сближает воспитателей, детей и родителей, дарит всем минуты искренней радости. Украшенные окна создают праздничное настроение у всех вокруг.</a:t>
            </a:r>
          </a:p>
          <a:p>
            <a:pPr algn="just"/>
            <a:endParaRPr lang="ru-RU" dirty="0">
              <a:latin typeface="Montserrat" panose="00000500000000000000" pitchFamily="2" charset="-52"/>
            </a:endParaRPr>
          </a:p>
        </p:txBody>
      </p:sp>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90238" y="5210581"/>
            <a:ext cx="2978846" cy="2234135"/>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666059" y="4985359"/>
            <a:ext cx="2876441" cy="2459357"/>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47074" y="7645080"/>
            <a:ext cx="2822010" cy="2116508"/>
          </a:xfrm>
          <a:prstGeom prst="rect">
            <a:avLst/>
          </a:prstGeom>
        </p:spPr>
      </p:pic>
      <p:pic>
        <p:nvPicPr>
          <p:cNvPr id="7" name="Рисунок 6"/>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849844" y="7605704"/>
            <a:ext cx="2508869" cy="2195260"/>
          </a:xfrm>
          <a:prstGeom prst="rect">
            <a:avLst/>
          </a:prstGeom>
        </p:spPr>
      </p:pic>
    </p:spTree>
    <p:extLst>
      <p:ext uri="{BB962C8B-B14F-4D97-AF65-F5344CB8AC3E}">
        <p14:creationId xmlns:p14="http://schemas.microsoft.com/office/powerpoint/2010/main" xmlns="" val="30440745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95141" y="112734"/>
            <a:ext cx="2667718" cy="461665"/>
          </a:xfrm>
          <a:prstGeom prst="rect">
            <a:avLst/>
          </a:prstGeom>
          <a:noFill/>
        </p:spPr>
        <p:txBody>
          <a:bodyPr wrap="none" rtlCol="0">
            <a:spAutoFit/>
          </a:bodyPr>
          <a:lstStyle/>
          <a:p>
            <a:r>
              <a:rPr lang="ru-RU" sz="2400" i="1" dirty="0" smtClean="0">
                <a:solidFill>
                  <a:srgbClr val="0047E6"/>
                </a:solidFill>
                <a:latin typeface="Montserrat ExtraBold" panose="00000900000000000000" pitchFamily="2" charset="-52"/>
              </a:rPr>
              <a:t>Из жизни ДОУ</a:t>
            </a:r>
            <a:endParaRPr lang="ru-RU" sz="2400" i="1" dirty="0">
              <a:solidFill>
                <a:srgbClr val="0047E6"/>
              </a:solidFill>
              <a:latin typeface="Montserrat ExtraBold" panose="00000900000000000000" pitchFamily="2" charset="-52"/>
            </a:endParaRPr>
          </a:p>
        </p:txBody>
      </p:sp>
      <p:sp>
        <p:nvSpPr>
          <p:cNvPr id="3" name="Прямоугольник 2"/>
          <p:cNvSpPr/>
          <p:nvPr/>
        </p:nvSpPr>
        <p:spPr>
          <a:xfrm>
            <a:off x="274790" y="574399"/>
            <a:ext cx="6308420" cy="5355312"/>
          </a:xfrm>
          <a:prstGeom prst="rect">
            <a:avLst/>
          </a:prstGeom>
        </p:spPr>
        <p:txBody>
          <a:bodyPr wrap="square">
            <a:spAutoFit/>
          </a:bodyPr>
          <a:lstStyle/>
          <a:p>
            <a:pPr algn="just"/>
            <a:r>
              <a:rPr lang="ru-RU" dirty="0" smtClean="0">
                <a:latin typeface="Montserrat" panose="00000500000000000000" pitchFamily="2" charset="-52"/>
              </a:rPr>
              <a:t> 24.11.2023</a:t>
            </a:r>
          </a:p>
          <a:p>
            <a:pPr algn="just"/>
            <a:r>
              <a:rPr lang="ru-RU" dirty="0" smtClean="0">
                <a:latin typeface="Montserrat" panose="00000500000000000000" pitchFamily="2" charset="-52"/>
              </a:rPr>
              <a:t>«ДЕНЬ МАТЕРИ»</a:t>
            </a:r>
          </a:p>
          <a:p>
            <a:pPr algn="just"/>
            <a:endParaRPr lang="ru-RU" dirty="0" smtClean="0">
              <a:latin typeface="Montserrat" panose="00000500000000000000" pitchFamily="2" charset="-52"/>
            </a:endParaRPr>
          </a:p>
          <a:p>
            <a:pPr algn="just"/>
            <a:r>
              <a:rPr lang="ru-RU" dirty="0" smtClean="0">
                <a:latin typeface="Montserrat" panose="00000500000000000000" pitchFamily="2" charset="-52"/>
              </a:rPr>
              <a:t>24 ноября в подготовительной группе состоялся праздничный концерт День матери. Празднование Дня матери в детском саду стало уже доброй традицией, этот праздник, к которому никто не может остаться равнодушным. Дети в этот день рассказывали для своих мам стихотворения, пели песни, танцевали, участвовали в конкурсах.</a:t>
            </a:r>
          </a:p>
          <a:p>
            <a:pPr algn="just"/>
            <a:r>
              <a:rPr lang="ru-RU" dirty="0" smtClean="0">
                <a:latin typeface="Montserrat" panose="00000500000000000000" pitchFamily="2" charset="-52"/>
              </a:rPr>
              <a:t>День матери прошёл очень трепетно и нежно. Все мамы и бабушки получили много позитивных эмоций. Трогательные моментом стало вручение красочных поздравительных подарков, сделанных детьми, в которые они вложили всю свою любовь.</a:t>
            </a:r>
          </a:p>
          <a:p>
            <a:pPr algn="just"/>
            <a:r>
              <a:rPr lang="ru-RU" dirty="0" smtClean="0">
                <a:latin typeface="Montserrat" panose="00000500000000000000" pitchFamily="2" charset="-52"/>
              </a:rPr>
              <a:t>Хочется поблагодарить всех мам за участие в празднике, за внимание к детям, за праздничное настроение. </a:t>
            </a:r>
            <a:endParaRPr lang="ru-RU" dirty="0">
              <a:latin typeface="Montserrat" panose="00000500000000000000" pitchFamily="2" charset="-52"/>
            </a:endParaRPr>
          </a:p>
        </p:txBody>
      </p:sp>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74790" y="5929711"/>
            <a:ext cx="2515481" cy="1886611"/>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066495" y="5649238"/>
            <a:ext cx="3410145" cy="1684991"/>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18990" y="7985583"/>
            <a:ext cx="2471281" cy="1853461"/>
          </a:xfrm>
          <a:prstGeom prst="rect">
            <a:avLst/>
          </a:prstGeom>
        </p:spPr>
      </p:pic>
      <p:pic>
        <p:nvPicPr>
          <p:cNvPr id="7" name="Рисунок 6"/>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429000" y="7465630"/>
            <a:ext cx="3047641" cy="2285731"/>
          </a:xfrm>
          <a:prstGeom prst="rect">
            <a:avLst/>
          </a:prstGeom>
        </p:spPr>
      </p:pic>
    </p:spTree>
    <p:extLst>
      <p:ext uri="{BB962C8B-B14F-4D97-AF65-F5344CB8AC3E}">
        <p14:creationId xmlns:p14="http://schemas.microsoft.com/office/powerpoint/2010/main" xmlns="" val="24508024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95141" y="112734"/>
            <a:ext cx="2667718" cy="461665"/>
          </a:xfrm>
          <a:prstGeom prst="rect">
            <a:avLst/>
          </a:prstGeom>
          <a:noFill/>
        </p:spPr>
        <p:txBody>
          <a:bodyPr wrap="none" rtlCol="0">
            <a:spAutoFit/>
          </a:bodyPr>
          <a:lstStyle/>
          <a:p>
            <a:r>
              <a:rPr lang="ru-RU" sz="2400" i="1" dirty="0" smtClean="0">
                <a:solidFill>
                  <a:srgbClr val="0047E6"/>
                </a:solidFill>
                <a:latin typeface="Montserrat ExtraBold" panose="00000900000000000000" pitchFamily="2" charset="-52"/>
              </a:rPr>
              <a:t>Из жизни ДОУ</a:t>
            </a:r>
            <a:endParaRPr lang="ru-RU" sz="2400" i="1" dirty="0">
              <a:solidFill>
                <a:srgbClr val="0047E6"/>
              </a:solidFill>
              <a:latin typeface="Montserrat ExtraBold" panose="00000900000000000000" pitchFamily="2" charset="-52"/>
            </a:endParaRPr>
          </a:p>
        </p:txBody>
      </p:sp>
      <p:sp>
        <p:nvSpPr>
          <p:cNvPr id="3" name="Прямоугольник 2"/>
          <p:cNvSpPr/>
          <p:nvPr/>
        </p:nvSpPr>
        <p:spPr>
          <a:xfrm>
            <a:off x="190239" y="574399"/>
            <a:ext cx="6477522" cy="5909310"/>
          </a:xfrm>
          <a:prstGeom prst="rect">
            <a:avLst/>
          </a:prstGeom>
        </p:spPr>
        <p:txBody>
          <a:bodyPr wrap="square">
            <a:spAutoFit/>
          </a:bodyPr>
          <a:lstStyle/>
          <a:p>
            <a:pPr algn="just"/>
            <a:r>
              <a:rPr lang="ru-RU" dirty="0" smtClean="0">
                <a:latin typeface="Montserrat" panose="00000500000000000000" pitchFamily="2" charset="-52"/>
              </a:rPr>
              <a:t> 23.11.2023</a:t>
            </a:r>
          </a:p>
          <a:p>
            <a:pPr algn="just"/>
            <a:r>
              <a:rPr lang="ru-RU" dirty="0" smtClean="0">
                <a:latin typeface="Montserrat" panose="00000500000000000000" pitchFamily="2" charset="-52"/>
              </a:rPr>
              <a:t>ДЕНЬ МАТЕРИ</a:t>
            </a:r>
          </a:p>
          <a:p>
            <a:pPr algn="just"/>
            <a:endParaRPr lang="ru-RU" dirty="0" smtClean="0">
              <a:latin typeface="Montserrat" panose="00000500000000000000" pitchFamily="2" charset="-52"/>
            </a:endParaRPr>
          </a:p>
          <a:p>
            <a:pPr algn="just"/>
            <a:r>
              <a:rPr lang="ru-RU" dirty="0" smtClean="0">
                <a:latin typeface="Montserrat" panose="00000500000000000000" pitchFamily="2" charset="-52"/>
              </a:rPr>
              <a:t>23 ноября в старшей группе прошел праздник, посвящённый Дню Матери.</a:t>
            </a:r>
          </a:p>
          <a:p>
            <a:pPr algn="just"/>
            <a:r>
              <a:rPr lang="ru-RU" dirty="0" smtClean="0">
                <a:latin typeface="Montserrat" panose="00000500000000000000" pitchFamily="2" charset="-52"/>
              </a:rPr>
              <a:t>         Этот праздник мы посвятили самым добрым, самым чутким, самым нежным, заботливым, и, конечно же, самым красивым, нашим мамам.</a:t>
            </a:r>
          </a:p>
          <a:p>
            <a:pPr algn="just"/>
            <a:r>
              <a:rPr lang="ru-RU" dirty="0" smtClean="0">
                <a:latin typeface="Montserrat" panose="00000500000000000000" pitchFamily="2" charset="-52"/>
              </a:rPr>
              <a:t>         Для всех гостей ребята подготовили песни танцы, инсценировки. Дети читали стихи о мамах,  создав на празднике атмосферу душевного тепла, любви и уважения к мамам.</a:t>
            </a:r>
          </a:p>
          <a:p>
            <a:pPr algn="just"/>
            <a:r>
              <a:rPr lang="ru-RU" dirty="0" smtClean="0">
                <a:latin typeface="Montserrat" panose="00000500000000000000" pitchFamily="2" charset="-52"/>
              </a:rPr>
              <a:t>         День матери прошел очень трепетно и нежно. Приглашённые на праздник мамы и бабушки получили большое удовольствие от праздника и много положительных эмоций.</a:t>
            </a:r>
          </a:p>
          <a:p>
            <a:pPr algn="just"/>
            <a:r>
              <a:rPr lang="ru-RU" dirty="0" smtClean="0">
                <a:latin typeface="Montserrat" panose="00000500000000000000" pitchFamily="2" charset="-52"/>
              </a:rPr>
              <a:t>         Мы благодарны всем родителям, которые пришли на наш праздник, за участие, за доставленное удовольствие и нам очень приятно было видеть добрые и нежные улыбки мамочек, счастливые глаза их детей.</a:t>
            </a:r>
            <a:endParaRPr lang="ru-RU" dirty="0">
              <a:latin typeface="Montserrat" panose="00000500000000000000" pitchFamily="2" charset="-52"/>
            </a:endParaRPr>
          </a:p>
        </p:txBody>
      </p:sp>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90239" y="6483709"/>
            <a:ext cx="3379679" cy="3173858"/>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770944" y="6483709"/>
            <a:ext cx="2896817" cy="3173858"/>
          </a:xfrm>
          <a:prstGeom prst="rect">
            <a:avLst/>
          </a:prstGeom>
        </p:spPr>
      </p:pic>
    </p:spTree>
    <p:extLst>
      <p:ext uri="{BB962C8B-B14F-4D97-AF65-F5344CB8AC3E}">
        <p14:creationId xmlns:p14="http://schemas.microsoft.com/office/powerpoint/2010/main" xmlns="" val="18224082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882916" y="0"/>
            <a:ext cx="2816596" cy="646232"/>
          </a:xfrm>
          <a:prstGeom prst="rect">
            <a:avLst/>
          </a:prstGeom>
        </p:spPr>
      </p:pic>
      <p:sp>
        <p:nvSpPr>
          <p:cNvPr id="3" name="Прямоугольник 2"/>
          <p:cNvSpPr/>
          <p:nvPr/>
        </p:nvSpPr>
        <p:spPr>
          <a:xfrm>
            <a:off x="158924" y="534940"/>
            <a:ext cx="6536238" cy="3416320"/>
          </a:xfrm>
          <a:prstGeom prst="rect">
            <a:avLst/>
          </a:prstGeom>
        </p:spPr>
        <p:txBody>
          <a:bodyPr wrap="square">
            <a:spAutoFit/>
          </a:bodyPr>
          <a:lstStyle/>
          <a:p>
            <a:pPr algn="just"/>
            <a:r>
              <a:rPr lang="ru-RU" dirty="0" smtClean="0">
                <a:latin typeface="Montserrat" panose="00000500000000000000" pitchFamily="2" charset="-52"/>
              </a:rPr>
              <a:t> 08.12.2023</a:t>
            </a:r>
          </a:p>
          <a:p>
            <a:pPr algn="just"/>
            <a:r>
              <a:rPr lang="ru-RU" dirty="0" smtClean="0">
                <a:latin typeface="Montserrat" panose="00000500000000000000" pitchFamily="2" charset="-52"/>
              </a:rPr>
              <a:t>Международный день художника.</a:t>
            </a:r>
          </a:p>
          <a:p>
            <a:pPr algn="just"/>
            <a:endParaRPr lang="ru-RU" dirty="0" smtClean="0">
              <a:latin typeface="Montserrat" panose="00000500000000000000" pitchFamily="2" charset="-52"/>
            </a:endParaRPr>
          </a:p>
          <a:p>
            <a:pPr algn="just"/>
            <a:r>
              <a:rPr lang="ru-RU" dirty="0" smtClean="0">
                <a:latin typeface="Montserrat" panose="00000500000000000000" pitchFamily="2" charset="-52"/>
              </a:rPr>
              <a:t>Сегодня к ребятам в гости пришёл снеговик, он рассказал о своей истории: «О том, что непослушные дети испачкали его».</a:t>
            </a:r>
          </a:p>
          <a:p>
            <a:pPr algn="just"/>
            <a:r>
              <a:rPr lang="ru-RU" dirty="0" smtClean="0">
                <a:latin typeface="Montserrat" panose="00000500000000000000" pitchFamily="2" charset="-52"/>
              </a:rPr>
              <a:t>Дети решили помочь Снеговику.</a:t>
            </a:r>
          </a:p>
          <a:p>
            <a:pPr algn="just"/>
            <a:r>
              <a:rPr lang="ru-RU" dirty="0" smtClean="0">
                <a:latin typeface="Montserrat" panose="00000500000000000000" pitchFamily="2" charset="-52"/>
              </a:rPr>
              <a:t>Ребята выполнили рисование в нетрадиционной технике: «Точечная живопись рисование ватными палочками (методом тычка) падающий снег». Дети нарисовали много снега и помогли стать чистым и красивым Снеговику.</a:t>
            </a:r>
            <a:endParaRPr lang="ru-RU" dirty="0">
              <a:latin typeface="Montserrat" panose="00000500000000000000" pitchFamily="2" charset="-52"/>
            </a:endParaRPr>
          </a:p>
        </p:txBody>
      </p:sp>
      <p:pic>
        <p:nvPicPr>
          <p:cNvPr id="4" name="Рисунок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4313781"/>
            <a:ext cx="6858000" cy="5592219"/>
          </a:xfrm>
          <a:prstGeom prst="rect">
            <a:avLst/>
          </a:prstGeom>
        </p:spPr>
      </p:pic>
    </p:spTree>
    <p:extLst>
      <p:ext uri="{BB962C8B-B14F-4D97-AF65-F5344CB8AC3E}">
        <p14:creationId xmlns:p14="http://schemas.microsoft.com/office/powerpoint/2010/main" xmlns="" val="21362982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882916" y="0"/>
            <a:ext cx="2816596" cy="646232"/>
          </a:xfrm>
          <a:prstGeom prst="rect">
            <a:avLst/>
          </a:prstGeom>
        </p:spPr>
      </p:pic>
      <p:sp>
        <p:nvSpPr>
          <p:cNvPr id="3" name="Прямоугольник 2"/>
          <p:cNvSpPr/>
          <p:nvPr/>
        </p:nvSpPr>
        <p:spPr>
          <a:xfrm>
            <a:off x="0" y="323116"/>
            <a:ext cx="6767969" cy="3139321"/>
          </a:xfrm>
          <a:prstGeom prst="rect">
            <a:avLst/>
          </a:prstGeom>
        </p:spPr>
        <p:txBody>
          <a:bodyPr wrap="square">
            <a:spAutoFit/>
          </a:bodyPr>
          <a:lstStyle/>
          <a:p>
            <a:pPr algn="just"/>
            <a:r>
              <a:rPr lang="ru-RU" dirty="0" smtClean="0">
                <a:latin typeface="Montserrat" panose="00000500000000000000" pitchFamily="2" charset="-52"/>
              </a:rPr>
              <a:t> 12.12.2023</a:t>
            </a:r>
          </a:p>
          <a:p>
            <a:pPr algn="just"/>
            <a:r>
              <a:rPr lang="ru-RU" dirty="0" smtClean="0">
                <a:latin typeface="Montserrat" panose="00000500000000000000" pitchFamily="2" charset="-52"/>
              </a:rPr>
              <a:t>День Конституции</a:t>
            </a:r>
          </a:p>
          <a:p>
            <a:pPr algn="just"/>
            <a:endParaRPr lang="ru-RU" dirty="0" smtClean="0">
              <a:latin typeface="Montserrat" panose="00000500000000000000" pitchFamily="2" charset="-52"/>
            </a:endParaRPr>
          </a:p>
          <a:p>
            <a:pPr algn="just"/>
            <a:r>
              <a:rPr lang="ru-RU" dirty="0" smtClean="0">
                <a:latin typeface="Montserrat" panose="00000500000000000000" pitchFamily="2" charset="-52"/>
              </a:rPr>
              <a:t>12 декабря наша страна отмечает особенный праздник – День Конституции. Уже в дошкольном возрасте мы знакомим детей с основными положениями Конституции, воспитываем любовь, уважение и гордость к Родине, государственным символам, прививаем начальные правовые знания, формируем правовую культуру посредством занятий и игровых мероприятий.</a:t>
            </a:r>
            <a:endParaRPr lang="ru-RU" dirty="0">
              <a:latin typeface="Montserrat" panose="00000500000000000000" pitchFamily="2" charset="-52"/>
            </a:endParaRPr>
          </a:p>
        </p:txBody>
      </p:sp>
      <p:pic>
        <p:nvPicPr>
          <p:cNvPr id="4" name="Рисунок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84237" y="3579239"/>
            <a:ext cx="3761462" cy="2896326"/>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685356" y="6592367"/>
            <a:ext cx="4082613" cy="3061960"/>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84237" y="6592367"/>
            <a:ext cx="2345066" cy="3140714"/>
          </a:xfrm>
          <a:prstGeom prst="rect">
            <a:avLst/>
          </a:prstGeom>
        </p:spPr>
      </p:pic>
      <p:pic>
        <p:nvPicPr>
          <p:cNvPr id="7" name="Рисунок 6"/>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4058433" y="3462437"/>
            <a:ext cx="2580361" cy="3013128"/>
          </a:xfrm>
          <a:prstGeom prst="rect">
            <a:avLst/>
          </a:prstGeom>
        </p:spPr>
      </p:pic>
    </p:spTree>
    <p:extLst>
      <p:ext uri="{BB962C8B-B14F-4D97-AF65-F5344CB8AC3E}">
        <p14:creationId xmlns:p14="http://schemas.microsoft.com/office/powerpoint/2010/main" xmlns="" val="36814721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882916" y="0"/>
            <a:ext cx="2816596" cy="646232"/>
          </a:xfrm>
          <a:prstGeom prst="rect">
            <a:avLst/>
          </a:prstGeom>
        </p:spPr>
      </p:pic>
      <p:sp>
        <p:nvSpPr>
          <p:cNvPr id="3" name="Прямоугольник 2"/>
          <p:cNvSpPr/>
          <p:nvPr/>
        </p:nvSpPr>
        <p:spPr>
          <a:xfrm>
            <a:off x="123695" y="646232"/>
            <a:ext cx="6615308" cy="2308324"/>
          </a:xfrm>
          <a:prstGeom prst="rect">
            <a:avLst/>
          </a:prstGeom>
        </p:spPr>
        <p:txBody>
          <a:bodyPr wrap="square">
            <a:spAutoFit/>
          </a:bodyPr>
          <a:lstStyle/>
          <a:p>
            <a:pPr algn="just"/>
            <a:r>
              <a:rPr lang="ru-RU" dirty="0" smtClean="0">
                <a:latin typeface="Montserrat" panose="00000500000000000000" pitchFamily="2" charset="-52"/>
              </a:rPr>
              <a:t>С днем рождения, Ёлочка?</a:t>
            </a:r>
          </a:p>
          <a:p>
            <a:pPr algn="just"/>
            <a:endParaRPr lang="ru-RU" dirty="0" smtClean="0">
              <a:latin typeface="Montserrat" panose="00000500000000000000" pitchFamily="2" charset="-52"/>
            </a:endParaRPr>
          </a:p>
          <a:p>
            <a:pPr algn="just"/>
            <a:r>
              <a:rPr lang="ru-RU" dirty="0" smtClean="0">
                <a:latin typeface="Montserrat" panose="00000500000000000000" pitchFamily="2" charset="-52"/>
              </a:rPr>
              <a:t>       Новый год – самый любимый, добрый, сказочный праздник, который очень ждут дети и который не обходится без новогодней ёлки. Она в конце декабря приходит в каждый дом и создает неповторимое настроение, которое мы храним в душе до следующего декабря.</a:t>
            </a:r>
            <a:endParaRPr lang="ru-RU" dirty="0">
              <a:latin typeface="Montserrat" panose="00000500000000000000" pitchFamily="2" charset="-52"/>
            </a:endParaRPr>
          </a:p>
        </p:txBody>
      </p:sp>
      <p:pic>
        <p:nvPicPr>
          <p:cNvPr id="4" name="Рисунок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42336" y="3373395"/>
            <a:ext cx="6465560" cy="6495027"/>
          </a:xfrm>
          <a:prstGeom prst="rect">
            <a:avLst/>
          </a:prstGeom>
        </p:spPr>
      </p:pic>
    </p:spTree>
    <p:extLst>
      <p:ext uri="{BB962C8B-B14F-4D97-AF65-F5344CB8AC3E}">
        <p14:creationId xmlns:p14="http://schemas.microsoft.com/office/powerpoint/2010/main" xmlns="" val="31251861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2000" b="-12000"/>
          </a:stretch>
        </a:blipFill>
        <a:effectLst/>
      </p:bgPr>
    </p:bg>
    <p:spTree>
      <p:nvGrpSpPr>
        <p:cNvPr id="1" name=""/>
        <p:cNvGrpSpPr/>
        <p:nvPr/>
      </p:nvGrpSpPr>
      <p:grpSpPr>
        <a:xfrm>
          <a:off x="0" y="0"/>
          <a:ext cx="0" cy="0"/>
          <a:chOff x="0" y="0"/>
          <a:chExt cx="0" cy="0"/>
        </a:xfrm>
      </p:grpSpPr>
      <p:sp>
        <p:nvSpPr>
          <p:cNvPr id="7" name="Скругленный прямоугольник 6"/>
          <p:cNvSpPr/>
          <p:nvPr/>
        </p:nvSpPr>
        <p:spPr>
          <a:xfrm>
            <a:off x="388307" y="1615857"/>
            <a:ext cx="5999967" cy="1290182"/>
          </a:xfrm>
          <a:prstGeom prst="roundRect">
            <a:avLst/>
          </a:prstGeom>
          <a:solidFill>
            <a:schemeClr val="tx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p:cNvSpPr txBox="1"/>
          <p:nvPr/>
        </p:nvSpPr>
        <p:spPr>
          <a:xfrm>
            <a:off x="507969" y="1691013"/>
            <a:ext cx="5755045" cy="549970"/>
          </a:xfrm>
          <a:prstGeom prst="rect">
            <a:avLst/>
          </a:prstGeom>
          <a:noFill/>
        </p:spPr>
        <p:txBody>
          <a:bodyPr wrap="none" rtlCol="0">
            <a:prstTxWarp prst="textWave2">
              <a:avLst/>
            </a:prstTxWarp>
            <a:spAutoFit/>
          </a:bodyPr>
          <a:lstStyle/>
          <a:p>
            <a:r>
              <a:rPr lang="ru-RU" sz="3600" dirty="0" smtClean="0">
                <a:ln>
                  <a:noFill/>
                  <a:prstDash val="lgDash"/>
                </a:ln>
                <a:solidFill>
                  <a:schemeClr val="bg1"/>
                </a:solidFill>
                <a:effectLst>
                  <a:outerShdw blurRad="50800" dist="38100" dir="5400000" algn="t" rotWithShape="0">
                    <a:prstClr val="black">
                      <a:alpha val="40000"/>
                    </a:prstClr>
                  </a:outerShdw>
                </a:effectLst>
                <a:latin typeface="Montserrat ExtraBold" panose="00000900000000000000" pitchFamily="2" charset="-52"/>
              </a:rPr>
              <a:t>АХ</a:t>
            </a:r>
            <a:r>
              <a:rPr lang="en-US" sz="3600" dirty="0" smtClean="0">
                <a:ln>
                  <a:noFill/>
                  <a:prstDash val="lgDash"/>
                </a:ln>
                <a:solidFill>
                  <a:schemeClr val="bg1"/>
                </a:solidFill>
                <a:effectLst>
                  <a:outerShdw blurRad="50800" dist="38100" dir="5400000" algn="t" rotWithShape="0">
                    <a:prstClr val="black">
                      <a:alpha val="40000"/>
                    </a:prstClr>
                  </a:outerShdw>
                </a:effectLst>
                <a:latin typeface="Montserrat ExtraBold" panose="00000900000000000000" pitchFamily="2" charset="-52"/>
              </a:rPr>
              <a:t>,</a:t>
            </a:r>
            <a:r>
              <a:rPr lang="ru-RU" sz="3600" dirty="0" smtClean="0">
                <a:ln>
                  <a:noFill/>
                  <a:prstDash val="lgDash"/>
                </a:ln>
                <a:solidFill>
                  <a:schemeClr val="bg1"/>
                </a:solidFill>
                <a:effectLst>
                  <a:outerShdw blurRad="50800" dist="38100" dir="5400000" algn="t" rotWithShape="0">
                    <a:prstClr val="black">
                      <a:alpha val="40000"/>
                    </a:prstClr>
                  </a:outerShdw>
                </a:effectLst>
                <a:latin typeface="Montserrat ExtraBold" panose="00000900000000000000" pitchFamily="2" charset="-52"/>
              </a:rPr>
              <a:t> ТЫ ЗИМУШКА - ЗИМА</a:t>
            </a:r>
            <a:endParaRPr lang="ru-RU" sz="3600" dirty="0">
              <a:ln>
                <a:noFill/>
                <a:prstDash val="lgDash"/>
              </a:ln>
              <a:solidFill>
                <a:schemeClr val="bg1"/>
              </a:solidFill>
              <a:effectLst>
                <a:outerShdw blurRad="50800" dist="38100" dir="5400000" algn="t" rotWithShape="0">
                  <a:prstClr val="black">
                    <a:alpha val="40000"/>
                  </a:prstClr>
                </a:outerShdw>
              </a:effectLst>
              <a:latin typeface="Montserrat ExtraBold" panose="00000900000000000000" pitchFamily="2" charset="-52"/>
            </a:endParaRPr>
          </a:p>
        </p:txBody>
      </p:sp>
      <p:sp>
        <p:nvSpPr>
          <p:cNvPr id="5" name="TextBox 4"/>
          <p:cNvSpPr txBox="1"/>
          <p:nvPr/>
        </p:nvSpPr>
        <p:spPr>
          <a:xfrm>
            <a:off x="-12526" y="87682"/>
            <a:ext cx="1978427" cy="338554"/>
          </a:xfrm>
          <a:prstGeom prst="rect">
            <a:avLst/>
          </a:prstGeom>
          <a:noFill/>
        </p:spPr>
        <p:txBody>
          <a:bodyPr wrap="none" rtlCol="0">
            <a:spAutoFit/>
          </a:bodyPr>
          <a:lstStyle/>
          <a:p>
            <a:r>
              <a:rPr lang="ru-RU" sz="1600" dirty="0" smtClean="0">
                <a:solidFill>
                  <a:schemeClr val="bg1"/>
                </a:solidFill>
                <a:latin typeface="Montserrat" panose="00000500000000000000" pitchFamily="2" charset="-52"/>
              </a:rPr>
              <a:t>Диалог с семьей</a:t>
            </a:r>
            <a:endParaRPr lang="ru-RU" sz="1600" dirty="0">
              <a:solidFill>
                <a:schemeClr val="bg1"/>
              </a:solidFill>
              <a:latin typeface="Montserrat" panose="00000500000000000000" pitchFamily="2" charset="-52"/>
            </a:endParaRPr>
          </a:p>
        </p:txBody>
      </p:sp>
      <p:sp>
        <p:nvSpPr>
          <p:cNvPr id="6" name="TextBox 5"/>
          <p:cNvSpPr txBox="1"/>
          <p:nvPr/>
        </p:nvSpPr>
        <p:spPr>
          <a:xfrm>
            <a:off x="976687" y="2355165"/>
            <a:ext cx="5131533" cy="461665"/>
          </a:xfrm>
          <a:prstGeom prst="rect">
            <a:avLst/>
          </a:prstGeom>
          <a:noFill/>
        </p:spPr>
        <p:txBody>
          <a:bodyPr wrap="none" rtlCol="0">
            <a:spAutoFit/>
          </a:bodyPr>
          <a:lstStyle/>
          <a:p>
            <a:r>
              <a:rPr lang="ru-RU" sz="2400" spc="300" dirty="0" smtClean="0">
                <a:solidFill>
                  <a:schemeClr val="bg1"/>
                </a:solidFill>
                <a:latin typeface="Montserrat Light" panose="00000400000000000000" pitchFamily="2" charset="-52"/>
              </a:rPr>
              <a:t>Расскажите детям о зиме</a:t>
            </a:r>
            <a:endParaRPr lang="ru-RU" sz="2400" spc="300" dirty="0">
              <a:solidFill>
                <a:schemeClr val="bg1"/>
              </a:solidFill>
              <a:latin typeface="Montserrat Light" panose="00000400000000000000" pitchFamily="2" charset="-52"/>
            </a:endParaRPr>
          </a:p>
        </p:txBody>
      </p:sp>
    </p:spTree>
    <p:extLst>
      <p:ext uri="{BB962C8B-B14F-4D97-AF65-F5344CB8AC3E}">
        <p14:creationId xmlns:p14="http://schemas.microsoft.com/office/powerpoint/2010/main" xmlns="" val="14848076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882916" y="0"/>
            <a:ext cx="2816596" cy="646232"/>
          </a:xfrm>
          <a:prstGeom prst="rect">
            <a:avLst/>
          </a:prstGeom>
        </p:spPr>
      </p:pic>
      <p:sp>
        <p:nvSpPr>
          <p:cNvPr id="3" name="Прямоугольник 2"/>
          <p:cNvSpPr/>
          <p:nvPr/>
        </p:nvSpPr>
        <p:spPr>
          <a:xfrm>
            <a:off x="559757" y="646232"/>
            <a:ext cx="5462914" cy="646331"/>
          </a:xfrm>
          <a:prstGeom prst="rect">
            <a:avLst/>
          </a:prstGeom>
        </p:spPr>
        <p:txBody>
          <a:bodyPr wrap="square">
            <a:spAutoFit/>
          </a:bodyPr>
          <a:lstStyle/>
          <a:p>
            <a:pPr algn="just"/>
            <a:r>
              <a:rPr lang="ru-RU" dirty="0" smtClean="0">
                <a:latin typeface="Montserrat" panose="00000500000000000000" pitchFamily="2" charset="-52"/>
              </a:rPr>
              <a:t> 22.12.2023</a:t>
            </a:r>
          </a:p>
          <a:p>
            <a:pPr algn="just"/>
            <a:r>
              <a:rPr lang="ru-RU" dirty="0" smtClean="0">
                <a:latin typeface="Montserrat" panose="00000500000000000000" pitchFamily="2" charset="-52"/>
              </a:rPr>
              <a:t>Новогодний утренник в младшей группе</a:t>
            </a:r>
          </a:p>
        </p:txBody>
      </p:sp>
      <p:pic>
        <p:nvPicPr>
          <p:cNvPr id="4" name="Рисунок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56032" y="1525436"/>
            <a:ext cx="4870363" cy="3652772"/>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34636" y="5290942"/>
            <a:ext cx="5913153" cy="4434865"/>
          </a:xfrm>
          <a:prstGeom prst="rect">
            <a:avLst/>
          </a:prstGeom>
        </p:spPr>
      </p:pic>
      <p:grpSp>
        <p:nvGrpSpPr>
          <p:cNvPr id="6" name="Группа 5"/>
          <p:cNvGrpSpPr/>
          <p:nvPr/>
        </p:nvGrpSpPr>
        <p:grpSpPr>
          <a:xfrm>
            <a:off x="6005076" y="1199113"/>
            <a:ext cx="485426" cy="3866776"/>
            <a:chOff x="27339" y="5135013"/>
            <a:chExt cx="570054" cy="3908948"/>
          </a:xfrm>
        </p:grpSpPr>
        <p:pic>
          <p:nvPicPr>
            <p:cNvPr id="7" name="Рисунок 6"/>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034600">
              <a:off x="101147" y="8299679"/>
              <a:ext cx="404122" cy="744282"/>
            </a:xfrm>
            <a:prstGeom prst="rect">
              <a:avLst/>
            </a:prstGeom>
          </p:spPr>
        </p:pic>
        <p:pic>
          <p:nvPicPr>
            <p:cNvPr id="8" name="Рисунок 7"/>
            <p:cNvPicPr>
              <a:picLocks noChangeAspect="1"/>
            </p:cNvPicPr>
            <p:nvPr/>
          </p:nvPicPr>
          <p:blipFill>
            <a:blip r:embed="rId6"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102164">
              <a:off x="27339" y="7534940"/>
              <a:ext cx="551738" cy="765556"/>
            </a:xfrm>
            <a:prstGeom prst="rect">
              <a:avLst/>
            </a:prstGeom>
          </p:spPr>
        </p:pic>
        <p:pic>
          <p:nvPicPr>
            <p:cNvPr id="9" name="Рисунок 8"/>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584250">
              <a:off x="193271" y="6795234"/>
              <a:ext cx="404122" cy="744282"/>
            </a:xfrm>
            <a:prstGeom prst="rect">
              <a:avLst/>
            </a:prstGeom>
          </p:spPr>
        </p:pic>
        <p:pic>
          <p:nvPicPr>
            <p:cNvPr id="10" name="Рисунок 9"/>
            <p:cNvPicPr>
              <a:picLocks noChangeAspect="1"/>
            </p:cNvPicPr>
            <p:nvPr/>
          </p:nvPicPr>
          <p:blipFill>
            <a:blip r:embed="rId7"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947004">
              <a:off x="92762" y="6036577"/>
              <a:ext cx="501510" cy="695863"/>
            </a:xfrm>
            <a:prstGeom prst="rect">
              <a:avLst/>
            </a:prstGeom>
          </p:spPr>
        </p:pic>
        <p:pic>
          <p:nvPicPr>
            <p:cNvPr id="11" name="Рисунок 10"/>
            <p:cNvPicPr>
              <a:picLocks noChangeAspect="1"/>
            </p:cNvPicPr>
            <p:nvPr/>
          </p:nvPicPr>
          <p:blipFill>
            <a:blip r:embed="rId8"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935938">
              <a:off x="135450" y="5599613"/>
              <a:ext cx="333946" cy="615037"/>
            </a:xfrm>
            <a:prstGeom prst="rect">
              <a:avLst/>
            </a:prstGeom>
          </p:spPr>
        </p:pic>
        <p:pic>
          <p:nvPicPr>
            <p:cNvPr id="12" name="Рисунок 11"/>
            <p:cNvPicPr>
              <a:picLocks noChangeAspect="1"/>
            </p:cNvPicPr>
            <p:nvPr/>
          </p:nvPicPr>
          <p:blipFill>
            <a:blip r:embed="rId7"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906999">
              <a:off x="59849" y="5135013"/>
              <a:ext cx="501510" cy="695863"/>
            </a:xfrm>
            <a:prstGeom prst="rect">
              <a:avLst/>
            </a:prstGeom>
          </p:spPr>
        </p:pic>
      </p:grpSp>
      <p:grpSp>
        <p:nvGrpSpPr>
          <p:cNvPr id="13" name="Группа 12"/>
          <p:cNvGrpSpPr/>
          <p:nvPr/>
        </p:nvGrpSpPr>
        <p:grpSpPr>
          <a:xfrm>
            <a:off x="109304" y="1138928"/>
            <a:ext cx="485426" cy="3866776"/>
            <a:chOff x="27339" y="5135013"/>
            <a:chExt cx="570054" cy="3908948"/>
          </a:xfrm>
        </p:grpSpPr>
        <p:pic>
          <p:nvPicPr>
            <p:cNvPr id="14" name="Рисунок 13"/>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034600">
              <a:off x="101147" y="8299679"/>
              <a:ext cx="404122" cy="744282"/>
            </a:xfrm>
            <a:prstGeom prst="rect">
              <a:avLst/>
            </a:prstGeom>
          </p:spPr>
        </p:pic>
        <p:pic>
          <p:nvPicPr>
            <p:cNvPr id="15" name="Рисунок 14"/>
            <p:cNvPicPr>
              <a:picLocks noChangeAspect="1"/>
            </p:cNvPicPr>
            <p:nvPr/>
          </p:nvPicPr>
          <p:blipFill>
            <a:blip r:embed="rId6"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102164">
              <a:off x="27339" y="7534940"/>
              <a:ext cx="551738" cy="765556"/>
            </a:xfrm>
            <a:prstGeom prst="rect">
              <a:avLst/>
            </a:prstGeom>
          </p:spPr>
        </p:pic>
        <p:pic>
          <p:nvPicPr>
            <p:cNvPr id="16" name="Рисунок 15"/>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584250">
              <a:off x="193271" y="6795234"/>
              <a:ext cx="404122" cy="744282"/>
            </a:xfrm>
            <a:prstGeom prst="rect">
              <a:avLst/>
            </a:prstGeom>
          </p:spPr>
        </p:pic>
        <p:pic>
          <p:nvPicPr>
            <p:cNvPr id="17" name="Рисунок 16"/>
            <p:cNvPicPr>
              <a:picLocks noChangeAspect="1"/>
            </p:cNvPicPr>
            <p:nvPr/>
          </p:nvPicPr>
          <p:blipFill>
            <a:blip r:embed="rId7"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947004">
              <a:off x="92762" y="6036577"/>
              <a:ext cx="501510" cy="695863"/>
            </a:xfrm>
            <a:prstGeom prst="rect">
              <a:avLst/>
            </a:prstGeom>
          </p:spPr>
        </p:pic>
        <p:pic>
          <p:nvPicPr>
            <p:cNvPr id="18" name="Рисунок 17"/>
            <p:cNvPicPr>
              <a:picLocks noChangeAspect="1"/>
            </p:cNvPicPr>
            <p:nvPr/>
          </p:nvPicPr>
          <p:blipFill>
            <a:blip r:embed="rId8"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935938">
              <a:off x="135450" y="5599613"/>
              <a:ext cx="333946" cy="615037"/>
            </a:xfrm>
            <a:prstGeom prst="rect">
              <a:avLst/>
            </a:prstGeom>
          </p:spPr>
        </p:pic>
        <p:pic>
          <p:nvPicPr>
            <p:cNvPr id="19" name="Рисунок 18"/>
            <p:cNvPicPr>
              <a:picLocks noChangeAspect="1"/>
            </p:cNvPicPr>
            <p:nvPr/>
          </p:nvPicPr>
          <p:blipFill>
            <a:blip r:embed="rId7"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906999">
              <a:off x="59849" y="5135013"/>
              <a:ext cx="501510" cy="695863"/>
            </a:xfrm>
            <a:prstGeom prst="rect">
              <a:avLst/>
            </a:prstGeom>
          </p:spPr>
        </p:pic>
      </p:grpSp>
    </p:spTree>
    <p:extLst>
      <p:ext uri="{BB962C8B-B14F-4D97-AF65-F5344CB8AC3E}">
        <p14:creationId xmlns:p14="http://schemas.microsoft.com/office/powerpoint/2010/main" xmlns="" val="41906314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882916" y="0"/>
            <a:ext cx="2816596" cy="646232"/>
          </a:xfrm>
          <a:prstGeom prst="rect">
            <a:avLst/>
          </a:prstGeom>
        </p:spPr>
      </p:pic>
      <p:sp>
        <p:nvSpPr>
          <p:cNvPr id="3" name="Прямоугольник 2"/>
          <p:cNvSpPr/>
          <p:nvPr/>
        </p:nvSpPr>
        <p:spPr>
          <a:xfrm>
            <a:off x="872908" y="646232"/>
            <a:ext cx="4836612" cy="923330"/>
          </a:xfrm>
          <a:prstGeom prst="rect">
            <a:avLst/>
          </a:prstGeom>
        </p:spPr>
        <p:txBody>
          <a:bodyPr wrap="square">
            <a:spAutoFit/>
          </a:bodyPr>
          <a:lstStyle/>
          <a:p>
            <a:pPr algn="just"/>
            <a:r>
              <a:rPr lang="ru-RU" dirty="0" smtClean="0">
                <a:latin typeface="Montserrat" panose="00000500000000000000" pitchFamily="2" charset="-52"/>
              </a:rPr>
              <a:t> 22.12.2023</a:t>
            </a:r>
          </a:p>
          <a:p>
            <a:pPr algn="just"/>
            <a:r>
              <a:rPr lang="ru-RU" dirty="0" smtClean="0">
                <a:latin typeface="Montserrat" panose="00000500000000000000" pitchFamily="2" charset="-52"/>
              </a:rPr>
              <a:t>Новогодний утренник в средней группе.</a:t>
            </a:r>
            <a:endParaRPr lang="ru-RU" dirty="0">
              <a:latin typeface="Montserrat" panose="00000500000000000000" pitchFamily="2" charset="-52"/>
            </a:endParaRPr>
          </a:p>
        </p:txBody>
      </p:sp>
      <p:pic>
        <p:nvPicPr>
          <p:cNvPr id="4" name="Рисунок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98428" y="1689513"/>
            <a:ext cx="4883287" cy="4272876"/>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087929" y="6082340"/>
            <a:ext cx="4793786" cy="3547401"/>
          </a:xfrm>
          <a:prstGeom prst="rect">
            <a:avLst/>
          </a:prstGeom>
        </p:spPr>
      </p:pic>
      <p:grpSp>
        <p:nvGrpSpPr>
          <p:cNvPr id="6" name="Группа 5"/>
          <p:cNvGrpSpPr/>
          <p:nvPr/>
        </p:nvGrpSpPr>
        <p:grpSpPr>
          <a:xfrm>
            <a:off x="209512" y="1892563"/>
            <a:ext cx="485426" cy="3866776"/>
            <a:chOff x="27339" y="5135013"/>
            <a:chExt cx="570054" cy="3908948"/>
          </a:xfrm>
        </p:grpSpPr>
        <p:pic>
          <p:nvPicPr>
            <p:cNvPr id="7" name="Рисунок 6"/>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034600">
              <a:off x="101147" y="8299679"/>
              <a:ext cx="404122" cy="744282"/>
            </a:xfrm>
            <a:prstGeom prst="rect">
              <a:avLst/>
            </a:prstGeom>
          </p:spPr>
        </p:pic>
        <p:pic>
          <p:nvPicPr>
            <p:cNvPr id="8" name="Рисунок 7"/>
            <p:cNvPicPr>
              <a:picLocks noChangeAspect="1"/>
            </p:cNvPicPr>
            <p:nvPr/>
          </p:nvPicPr>
          <p:blipFill>
            <a:blip r:embed="rId6"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102164">
              <a:off x="27339" y="7534940"/>
              <a:ext cx="551738" cy="765556"/>
            </a:xfrm>
            <a:prstGeom prst="rect">
              <a:avLst/>
            </a:prstGeom>
          </p:spPr>
        </p:pic>
        <p:pic>
          <p:nvPicPr>
            <p:cNvPr id="9" name="Рисунок 8"/>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584250">
              <a:off x="193271" y="6795234"/>
              <a:ext cx="404122" cy="744282"/>
            </a:xfrm>
            <a:prstGeom prst="rect">
              <a:avLst/>
            </a:prstGeom>
          </p:spPr>
        </p:pic>
        <p:pic>
          <p:nvPicPr>
            <p:cNvPr id="10" name="Рисунок 9"/>
            <p:cNvPicPr>
              <a:picLocks noChangeAspect="1"/>
            </p:cNvPicPr>
            <p:nvPr/>
          </p:nvPicPr>
          <p:blipFill>
            <a:blip r:embed="rId7"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947004">
              <a:off x="92762" y="6036577"/>
              <a:ext cx="501510" cy="695863"/>
            </a:xfrm>
            <a:prstGeom prst="rect">
              <a:avLst/>
            </a:prstGeom>
          </p:spPr>
        </p:pic>
        <p:pic>
          <p:nvPicPr>
            <p:cNvPr id="11" name="Рисунок 10"/>
            <p:cNvPicPr>
              <a:picLocks noChangeAspect="1"/>
            </p:cNvPicPr>
            <p:nvPr/>
          </p:nvPicPr>
          <p:blipFill>
            <a:blip r:embed="rId8"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935938">
              <a:off x="135450" y="5599613"/>
              <a:ext cx="333946" cy="615037"/>
            </a:xfrm>
            <a:prstGeom prst="rect">
              <a:avLst/>
            </a:prstGeom>
          </p:spPr>
        </p:pic>
        <p:pic>
          <p:nvPicPr>
            <p:cNvPr id="12" name="Рисунок 11"/>
            <p:cNvPicPr>
              <a:picLocks noChangeAspect="1"/>
            </p:cNvPicPr>
            <p:nvPr/>
          </p:nvPicPr>
          <p:blipFill>
            <a:blip r:embed="rId7"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906999">
              <a:off x="59849" y="5135013"/>
              <a:ext cx="501510" cy="695863"/>
            </a:xfrm>
            <a:prstGeom prst="rect">
              <a:avLst/>
            </a:prstGeom>
          </p:spPr>
        </p:pic>
      </p:grpSp>
      <p:grpSp>
        <p:nvGrpSpPr>
          <p:cNvPr id="13" name="Группа 12"/>
          <p:cNvGrpSpPr/>
          <p:nvPr/>
        </p:nvGrpSpPr>
        <p:grpSpPr>
          <a:xfrm>
            <a:off x="6073700" y="1969611"/>
            <a:ext cx="485426" cy="3866776"/>
            <a:chOff x="27339" y="5135013"/>
            <a:chExt cx="570054" cy="3908948"/>
          </a:xfrm>
        </p:grpSpPr>
        <p:pic>
          <p:nvPicPr>
            <p:cNvPr id="14" name="Рисунок 13"/>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034600">
              <a:off x="101147" y="8299679"/>
              <a:ext cx="404122" cy="744282"/>
            </a:xfrm>
            <a:prstGeom prst="rect">
              <a:avLst/>
            </a:prstGeom>
          </p:spPr>
        </p:pic>
        <p:pic>
          <p:nvPicPr>
            <p:cNvPr id="15" name="Рисунок 14"/>
            <p:cNvPicPr>
              <a:picLocks noChangeAspect="1"/>
            </p:cNvPicPr>
            <p:nvPr/>
          </p:nvPicPr>
          <p:blipFill>
            <a:blip r:embed="rId6"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102164">
              <a:off x="27339" y="7534940"/>
              <a:ext cx="551738" cy="765556"/>
            </a:xfrm>
            <a:prstGeom prst="rect">
              <a:avLst/>
            </a:prstGeom>
          </p:spPr>
        </p:pic>
        <p:pic>
          <p:nvPicPr>
            <p:cNvPr id="16" name="Рисунок 15"/>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584250">
              <a:off x="193271" y="6795234"/>
              <a:ext cx="404122" cy="744282"/>
            </a:xfrm>
            <a:prstGeom prst="rect">
              <a:avLst/>
            </a:prstGeom>
          </p:spPr>
        </p:pic>
        <p:pic>
          <p:nvPicPr>
            <p:cNvPr id="17" name="Рисунок 16"/>
            <p:cNvPicPr>
              <a:picLocks noChangeAspect="1"/>
            </p:cNvPicPr>
            <p:nvPr/>
          </p:nvPicPr>
          <p:blipFill>
            <a:blip r:embed="rId7"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947004">
              <a:off x="92762" y="6036577"/>
              <a:ext cx="501510" cy="695863"/>
            </a:xfrm>
            <a:prstGeom prst="rect">
              <a:avLst/>
            </a:prstGeom>
          </p:spPr>
        </p:pic>
        <p:pic>
          <p:nvPicPr>
            <p:cNvPr id="18" name="Рисунок 17"/>
            <p:cNvPicPr>
              <a:picLocks noChangeAspect="1"/>
            </p:cNvPicPr>
            <p:nvPr/>
          </p:nvPicPr>
          <p:blipFill>
            <a:blip r:embed="rId8"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935938">
              <a:off x="135450" y="5599613"/>
              <a:ext cx="333946" cy="615037"/>
            </a:xfrm>
            <a:prstGeom prst="rect">
              <a:avLst/>
            </a:prstGeom>
          </p:spPr>
        </p:pic>
        <p:pic>
          <p:nvPicPr>
            <p:cNvPr id="19" name="Рисунок 18"/>
            <p:cNvPicPr>
              <a:picLocks noChangeAspect="1"/>
            </p:cNvPicPr>
            <p:nvPr/>
          </p:nvPicPr>
          <p:blipFill>
            <a:blip r:embed="rId7"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906999">
              <a:off x="59849" y="5135013"/>
              <a:ext cx="501510" cy="695863"/>
            </a:xfrm>
            <a:prstGeom prst="rect">
              <a:avLst/>
            </a:prstGeom>
          </p:spPr>
        </p:pic>
      </p:grpSp>
      <p:grpSp>
        <p:nvGrpSpPr>
          <p:cNvPr id="20" name="Группа 19"/>
          <p:cNvGrpSpPr/>
          <p:nvPr/>
        </p:nvGrpSpPr>
        <p:grpSpPr>
          <a:xfrm>
            <a:off x="336024" y="6015853"/>
            <a:ext cx="485426" cy="3866776"/>
            <a:chOff x="27339" y="5135013"/>
            <a:chExt cx="570054" cy="3908948"/>
          </a:xfrm>
        </p:grpSpPr>
        <p:pic>
          <p:nvPicPr>
            <p:cNvPr id="21" name="Рисунок 20"/>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034600">
              <a:off x="101147" y="8299679"/>
              <a:ext cx="404122" cy="744282"/>
            </a:xfrm>
            <a:prstGeom prst="rect">
              <a:avLst/>
            </a:prstGeom>
          </p:spPr>
        </p:pic>
        <p:pic>
          <p:nvPicPr>
            <p:cNvPr id="22" name="Рисунок 21"/>
            <p:cNvPicPr>
              <a:picLocks noChangeAspect="1"/>
            </p:cNvPicPr>
            <p:nvPr/>
          </p:nvPicPr>
          <p:blipFill>
            <a:blip r:embed="rId6"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102164">
              <a:off x="27339" y="7534940"/>
              <a:ext cx="551738" cy="765556"/>
            </a:xfrm>
            <a:prstGeom prst="rect">
              <a:avLst/>
            </a:prstGeom>
          </p:spPr>
        </p:pic>
        <p:pic>
          <p:nvPicPr>
            <p:cNvPr id="23" name="Рисунок 22"/>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584250">
              <a:off x="193271" y="6795234"/>
              <a:ext cx="404122" cy="744282"/>
            </a:xfrm>
            <a:prstGeom prst="rect">
              <a:avLst/>
            </a:prstGeom>
          </p:spPr>
        </p:pic>
        <p:pic>
          <p:nvPicPr>
            <p:cNvPr id="24" name="Рисунок 23"/>
            <p:cNvPicPr>
              <a:picLocks noChangeAspect="1"/>
            </p:cNvPicPr>
            <p:nvPr/>
          </p:nvPicPr>
          <p:blipFill>
            <a:blip r:embed="rId7"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947004">
              <a:off x="92762" y="6036577"/>
              <a:ext cx="501510" cy="695863"/>
            </a:xfrm>
            <a:prstGeom prst="rect">
              <a:avLst/>
            </a:prstGeom>
          </p:spPr>
        </p:pic>
        <p:pic>
          <p:nvPicPr>
            <p:cNvPr id="25" name="Рисунок 24"/>
            <p:cNvPicPr>
              <a:picLocks noChangeAspect="1"/>
            </p:cNvPicPr>
            <p:nvPr/>
          </p:nvPicPr>
          <p:blipFill>
            <a:blip r:embed="rId8"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935938">
              <a:off x="135450" y="5599613"/>
              <a:ext cx="333946" cy="615037"/>
            </a:xfrm>
            <a:prstGeom prst="rect">
              <a:avLst/>
            </a:prstGeom>
          </p:spPr>
        </p:pic>
        <p:pic>
          <p:nvPicPr>
            <p:cNvPr id="26" name="Рисунок 25"/>
            <p:cNvPicPr>
              <a:picLocks noChangeAspect="1"/>
            </p:cNvPicPr>
            <p:nvPr/>
          </p:nvPicPr>
          <p:blipFill>
            <a:blip r:embed="rId7"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906999">
              <a:off x="59849" y="5135013"/>
              <a:ext cx="501510" cy="695863"/>
            </a:xfrm>
            <a:prstGeom prst="rect">
              <a:avLst/>
            </a:prstGeom>
          </p:spPr>
        </p:pic>
      </p:grpSp>
      <p:grpSp>
        <p:nvGrpSpPr>
          <p:cNvPr id="27" name="Группа 26"/>
          <p:cNvGrpSpPr/>
          <p:nvPr/>
        </p:nvGrpSpPr>
        <p:grpSpPr>
          <a:xfrm>
            <a:off x="6100227" y="5873376"/>
            <a:ext cx="485426" cy="3866776"/>
            <a:chOff x="27339" y="5135013"/>
            <a:chExt cx="570054" cy="3908948"/>
          </a:xfrm>
        </p:grpSpPr>
        <p:pic>
          <p:nvPicPr>
            <p:cNvPr id="28" name="Рисунок 27"/>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034600">
              <a:off x="101147" y="8299679"/>
              <a:ext cx="404122" cy="744282"/>
            </a:xfrm>
            <a:prstGeom prst="rect">
              <a:avLst/>
            </a:prstGeom>
          </p:spPr>
        </p:pic>
        <p:pic>
          <p:nvPicPr>
            <p:cNvPr id="29" name="Рисунок 28"/>
            <p:cNvPicPr>
              <a:picLocks noChangeAspect="1"/>
            </p:cNvPicPr>
            <p:nvPr/>
          </p:nvPicPr>
          <p:blipFill>
            <a:blip r:embed="rId6"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102164">
              <a:off x="27339" y="7534940"/>
              <a:ext cx="551738" cy="765556"/>
            </a:xfrm>
            <a:prstGeom prst="rect">
              <a:avLst/>
            </a:prstGeom>
          </p:spPr>
        </p:pic>
        <p:pic>
          <p:nvPicPr>
            <p:cNvPr id="30" name="Рисунок 29"/>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584250">
              <a:off x="193271" y="6795234"/>
              <a:ext cx="404122" cy="744282"/>
            </a:xfrm>
            <a:prstGeom prst="rect">
              <a:avLst/>
            </a:prstGeom>
          </p:spPr>
        </p:pic>
        <p:pic>
          <p:nvPicPr>
            <p:cNvPr id="31" name="Рисунок 30"/>
            <p:cNvPicPr>
              <a:picLocks noChangeAspect="1"/>
            </p:cNvPicPr>
            <p:nvPr/>
          </p:nvPicPr>
          <p:blipFill>
            <a:blip r:embed="rId7"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947004">
              <a:off x="92762" y="6036577"/>
              <a:ext cx="501510" cy="695863"/>
            </a:xfrm>
            <a:prstGeom prst="rect">
              <a:avLst/>
            </a:prstGeom>
          </p:spPr>
        </p:pic>
        <p:pic>
          <p:nvPicPr>
            <p:cNvPr id="32" name="Рисунок 31"/>
            <p:cNvPicPr>
              <a:picLocks noChangeAspect="1"/>
            </p:cNvPicPr>
            <p:nvPr/>
          </p:nvPicPr>
          <p:blipFill>
            <a:blip r:embed="rId8"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935938">
              <a:off x="135450" y="5599613"/>
              <a:ext cx="333946" cy="615037"/>
            </a:xfrm>
            <a:prstGeom prst="rect">
              <a:avLst/>
            </a:prstGeom>
          </p:spPr>
        </p:pic>
        <p:pic>
          <p:nvPicPr>
            <p:cNvPr id="33" name="Рисунок 32"/>
            <p:cNvPicPr>
              <a:picLocks noChangeAspect="1"/>
            </p:cNvPicPr>
            <p:nvPr/>
          </p:nvPicPr>
          <p:blipFill>
            <a:blip r:embed="rId7"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906999">
              <a:off x="59849" y="5135013"/>
              <a:ext cx="501510" cy="695863"/>
            </a:xfrm>
            <a:prstGeom prst="rect">
              <a:avLst/>
            </a:prstGeom>
          </p:spPr>
        </p:pic>
      </p:grpSp>
    </p:spTree>
    <p:extLst>
      <p:ext uri="{BB962C8B-B14F-4D97-AF65-F5344CB8AC3E}">
        <p14:creationId xmlns:p14="http://schemas.microsoft.com/office/powerpoint/2010/main" xmlns="" val="22822216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882916" y="0"/>
            <a:ext cx="2816596" cy="646232"/>
          </a:xfrm>
          <a:prstGeom prst="rect">
            <a:avLst/>
          </a:prstGeom>
        </p:spPr>
      </p:pic>
      <p:sp>
        <p:nvSpPr>
          <p:cNvPr id="3" name="Прямоугольник 2"/>
          <p:cNvSpPr/>
          <p:nvPr/>
        </p:nvSpPr>
        <p:spPr>
          <a:xfrm>
            <a:off x="810277" y="646232"/>
            <a:ext cx="4961873" cy="923330"/>
          </a:xfrm>
          <a:prstGeom prst="rect">
            <a:avLst/>
          </a:prstGeom>
        </p:spPr>
        <p:txBody>
          <a:bodyPr wrap="square">
            <a:spAutoFit/>
          </a:bodyPr>
          <a:lstStyle/>
          <a:p>
            <a:pPr algn="just"/>
            <a:r>
              <a:rPr lang="ru-RU" dirty="0" smtClean="0">
                <a:latin typeface="Montserrat" panose="00000500000000000000" pitchFamily="2" charset="-52"/>
              </a:rPr>
              <a:t> 26.12.2023</a:t>
            </a:r>
          </a:p>
          <a:p>
            <a:pPr algn="just"/>
            <a:r>
              <a:rPr lang="ru-RU" dirty="0" smtClean="0">
                <a:latin typeface="Montserrat" panose="00000500000000000000" pitchFamily="2" charset="-52"/>
              </a:rPr>
              <a:t>Новогодний утренник в старшей группе.</a:t>
            </a:r>
            <a:endParaRPr lang="ru-RU" dirty="0">
              <a:latin typeface="Montserrat" panose="00000500000000000000" pitchFamily="2" charset="-52"/>
            </a:endParaRPr>
          </a:p>
        </p:txBody>
      </p:sp>
      <p:pic>
        <p:nvPicPr>
          <p:cNvPr id="4" name="Рисунок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10277" y="1796049"/>
            <a:ext cx="5204391" cy="3903293"/>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50160" y="5925829"/>
            <a:ext cx="5124623" cy="3843468"/>
          </a:xfrm>
          <a:prstGeom prst="rect">
            <a:avLst/>
          </a:prstGeom>
        </p:spPr>
      </p:pic>
      <p:grpSp>
        <p:nvGrpSpPr>
          <p:cNvPr id="6" name="Группа 5"/>
          <p:cNvGrpSpPr/>
          <p:nvPr/>
        </p:nvGrpSpPr>
        <p:grpSpPr>
          <a:xfrm>
            <a:off x="209512" y="1892563"/>
            <a:ext cx="485426" cy="3866776"/>
            <a:chOff x="27339" y="5135013"/>
            <a:chExt cx="570054" cy="3908948"/>
          </a:xfrm>
        </p:grpSpPr>
        <p:pic>
          <p:nvPicPr>
            <p:cNvPr id="7" name="Рисунок 6"/>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034600">
              <a:off x="101147" y="8299679"/>
              <a:ext cx="404122" cy="744282"/>
            </a:xfrm>
            <a:prstGeom prst="rect">
              <a:avLst/>
            </a:prstGeom>
          </p:spPr>
        </p:pic>
        <p:pic>
          <p:nvPicPr>
            <p:cNvPr id="8" name="Рисунок 7"/>
            <p:cNvPicPr>
              <a:picLocks noChangeAspect="1"/>
            </p:cNvPicPr>
            <p:nvPr/>
          </p:nvPicPr>
          <p:blipFill>
            <a:blip r:embed="rId6"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102164">
              <a:off x="27339" y="7534940"/>
              <a:ext cx="551738" cy="765556"/>
            </a:xfrm>
            <a:prstGeom prst="rect">
              <a:avLst/>
            </a:prstGeom>
          </p:spPr>
        </p:pic>
        <p:pic>
          <p:nvPicPr>
            <p:cNvPr id="9" name="Рисунок 8"/>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584250">
              <a:off x="193271" y="6795234"/>
              <a:ext cx="404122" cy="744282"/>
            </a:xfrm>
            <a:prstGeom prst="rect">
              <a:avLst/>
            </a:prstGeom>
          </p:spPr>
        </p:pic>
        <p:pic>
          <p:nvPicPr>
            <p:cNvPr id="10" name="Рисунок 9"/>
            <p:cNvPicPr>
              <a:picLocks noChangeAspect="1"/>
            </p:cNvPicPr>
            <p:nvPr/>
          </p:nvPicPr>
          <p:blipFill>
            <a:blip r:embed="rId7"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947004">
              <a:off x="92762" y="6036577"/>
              <a:ext cx="501510" cy="695863"/>
            </a:xfrm>
            <a:prstGeom prst="rect">
              <a:avLst/>
            </a:prstGeom>
          </p:spPr>
        </p:pic>
        <p:pic>
          <p:nvPicPr>
            <p:cNvPr id="11" name="Рисунок 10"/>
            <p:cNvPicPr>
              <a:picLocks noChangeAspect="1"/>
            </p:cNvPicPr>
            <p:nvPr/>
          </p:nvPicPr>
          <p:blipFill>
            <a:blip r:embed="rId8"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935938">
              <a:off x="135450" y="5599613"/>
              <a:ext cx="333946" cy="615037"/>
            </a:xfrm>
            <a:prstGeom prst="rect">
              <a:avLst/>
            </a:prstGeom>
          </p:spPr>
        </p:pic>
        <p:pic>
          <p:nvPicPr>
            <p:cNvPr id="12" name="Рисунок 11"/>
            <p:cNvPicPr>
              <a:picLocks noChangeAspect="1"/>
            </p:cNvPicPr>
            <p:nvPr/>
          </p:nvPicPr>
          <p:blipFill>
            <a:blip r:embed="rId7"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906999">
              <a:off x="59849" y="5135013"/>
              <a:ext cx="501510" cy="695863"/>
            </a:xfrm>
            <a:prstGeom prst="rect">
              <a:avLst/>
            </a:prstGeom>
          </p:spPr>
        </p:pic>
      </p:grpSp>
      <p:grpSp>
        <p:nvGrpSpPr>
          <p:cNvPr id="13" name="Группа 12"/>
          <p:cNvGrpSpPr/>
          <p:nvPr/>
        </p:nvGrpSpPr>
        <p:grpSpPr>
          <a:xfrm>
            <a:off x="6163496" y="5948864"/>
            <a:ext cx="485426" cy="3866776"/>
            <a:chOff x="27339" y="5135013"/>
            <a:chExt cx="570054" cy="3908948"/>
          </a:xfrm>
        </p:grpSpPr>
        <p:pic>
          <p:nvPicPr>
            <p:cNvPr id="14" name="Рисунок 13"/>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034600">
              <a:off x="101147" y="8299679"/>
              <a:ext cx="404122" cy="744282"/>
            </a:xfrm>
            <a:prstGeom prst="rect">
              <a:avLst/>
            </a:prstGeom>
          </p:spPr>
        </p:pic>
        <p:pic>
          <p:nvPicPr>
            <p:cNvPr id="15" name="Рисунок 14"/>
            <p:cNvPicPr>
              <a:picLocks noChangeAspect="1"/>
            </p:cNvPicPr>
            <p:nvPr/>
          </p:nvPicPr>
          <p:blipFill>
            <a:blip r:embed="rId6"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102164">
              <a:off x="27339" y="7534940"/>
              <a:ext cx="551738" cy="765556"/>
            </a:xfrm>
            <a:prstGeom prst="rect">
              <a:avLst/>
            </a:prstGeom>
          </p:spPr>
        </p:pic>
        <p:pic>
          <p:nvPicPr>
            <p:cNvPr id="16" name="Рисунок 15"/>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584250">
              <a:off x="193271" y="6795234"/>
              <a:ext cx="404122" cy="744282"/>
            </a:xfrm>
            <a:prstGeom prst="rect">
              <a:avLst/>
            </a:prstGeom>
          </p:spPr>
        </p:pic>
        <p:pic>
          <p:nvPicPr>
            <p:cNvPr id="17" name="Рисунок 16"/>
            <p:cNvPicPr>
              <a:picLocks noChangeAspect="1"/>
            </p:cNvPicPr>
            <p:nvPr/>
          </p:nvPicPr>
          <p:blipFill>
            <a:blip r:embed="rId7"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947004">
              <a:off x="92762" y="6036577"/>
              <a:ext cx="501510" cy="695863"/>
            </a:xfrm>
            <a:prstGeom prst="rect">
              <a:avLst/>
            </a:prstGeom>
          </p:spPr>
        </p:pic>
        <p:pic>
          <p:nvPicPr>
            <p:cNvPr id="18" name="Рисунок 17"/>
            <p:cNvPicPr>
              <a:picLocks noChangeAspect="1"/>
            </p:cNvPicPr>
            <p:nvPr/>
          </p:nvPicPr>
          <p:blipFill>
            <a:blip r:embed="rId8"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935938">
              <a:off x="135450" y="5599613"/>
              <a:ext cx="333946" cy="615037"/>
            </a:xfrm>
            <a:prstGeom prst="rect">
              <a:avLst/>
            </a:prstGeom>
          </p:spPr>
        </p:pic>
        <p:pic>
          <p:nvPicPr>
            <p:cNvPr id="19" name="Рисунок 18"/>
            <p:cNvPicPr>
              <a:picLocks noChangeAspect="1"/>
            </p:cNvPicPr>
            <p:nvPr/>
          </p:nvPicPr>
          <p:blipFill>
            <a:blip r:embed="rId7"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906999">
              <a:off x="59849" y="5135013"/>
              <a:ext cx="501510" cy="695863"/>
            </a:xfrm>
            <a:prstGeom prst="rect">
              <a:avLst/>
            </a:prstGeom>
          </p:spPr>
        </p:pic>
      </p:grpSp>
      <p:grpSp>
        <p:nvGrpSpPr>
          <p:cNvPr id="20" name="Группа 19"/>
          <p:cNvGrpSpPr/>
          <p:nvPr/>
        </p:nvGrpSpPr>
        <p:grpSpPr>
          <a:xfrm>
            <a:off x="353445" y="5986592"/>
            <a:ext cx="485426" cy="3866776"/>
            <a:chOff x="27339" y="5135013"/>
            <a:chExt cx="570054" cy="3908948"/>
          </a:xfrm>
        </p:grpSpPr>
        <p:pic>
          <p:nvPicPr>
            <p:cNvPr id="21" name="Рисунок 20"/>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034600">
              <a:off x="101147" y="8299679"/>
              <a:ext cx="404122" cy="744282"/>
            </a:xfrm>
            <a:prstGeom prst="rect">
              <a:avLst/>
            </a:prstGeom>
          </p:spPr>
        </p:pic>
        <p:pic>
          <p:nvPicPr>
            <p:cNvPr id="22" name="Рисунок 21"/>
            <p:cNvPicPr>
              <a:picLocks noChangeAspect="1"/>
            </p:cNvPicPr>
            <p:nvPr/>
          </p:nvPicPr>
          <p:blipFill>
            <a:blip r:embed="rId6"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102164">
              <a:off x="27339" y="7534940"/>
              <a:ext cx="551738" cy="765556"/>
            </a:xfrm>
            <a:prstGeom prst="rect">
              <a:avLst/>
            </a:prstGeom>
          </p:spPr>
        </p:pic>
        <p:pic>
          <p:nvPicPr>
            <p:cNvPr id="23" name="Рисунок 22"/>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584250">
              <a:off x="193271" y="6795234"/>
              <a:ext cx="404122" cy="744282"/>
            </a:xfrm>
            <a:prstGeom prst="rect">
              <a:avLst/>
            </a:prstGeom>
          </p:spPr>
        </p:pic>
        <p:pic>
          <p:nvPicPr>
            <p:cNvPr id="24" name="Рисунок 23"/>
            <p:cNvPicPr>
              <a:picLocks noChangeAspect="1"/>
            </p:cNvPicPr>
            <p:nvPr/>
          </p:nvPicPr>
          <p:blipFill>
            <a:blip r:embed="rId7"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947004">
              <a:off x="92762" y="6036577"/>
              <a:ext cx="501510" cy="695863"/>
            </a:xfrm>
            <a:prstGeom prst="rect">
              <a:avLst/>
            </a:prstGeom>
          </p:spPr>
        </p:pic>
        <p:pic>
          <p:nvPicPr>
            <p:cNvPr id="25" name="Рисунок 24"/>
            <p:cNvPicPr>
              <a:picLocks noChangeAspect="1"/>
            </p:cNvPicPr>
            <p:nvPr/>
          </p:nvPicPr>
          <p:blipFill>
            <a:blip r:embed="rId8"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935938">
              <a:off x="135450" y="5599613"/>
              <a:ext cx="333946" cy="615037"/>
            </a:xfrm>
            <a:prstGeom prst="rect">
              <a:avLst/>
            </a:prstGeom>
          </p:spPr>
        </p:pic>
        <p:pic>
          <p:nvPicPr>
            <p:cNvPr id="26" name="Рисунок 25"/>
            <p:cNvPicPr>
              <a:picLocks noChangeAspect="1"/>
            </p:cNvPicPr>
            <p:nvPr/>
          </p:nvPicPr>
          <p:blipFill>
            <a:blip r:embed="rId7"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906999">
              <a:off x="59849" y="5135013"/>
              <a:ext cx="501510" cy="695863"/>
            </a:xfrm>
            <a:prstGeom prst="rect">
              <a:avLst/>
            </a:prstGeom>
          </p:spPr>
        </p:pic>
      </p:grpSp>
      <p:grpSp>
        <p:nvGrpSpPr>
          <p:cNvPr id="27" name="Группа 26"/>
          <p:cNvGrpSpPr/>
          <p:nvPr/>
        </p:nvGrpSpPr>
        <p:grpSpPr>
          <a:xfrm>
            <a:off x="6286865" y="2026940"/>
            <a:ext cx="485426" cy="3866776"/>
            <a:chOff x="27339" y="5135013"/>
            <a:chExt cx="570054" cy="3908948"/>
          </a:xfrm>
        </p:grpSpPr>
        <p:pic>
          <p:nvPicPr>
            <p:cNvPr id="28" name="Рисунок 27"/>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034600">
              <a:off x="101147" y="8299679"/>
              <a:ext cx="404122" cy="744282"/>
            </a:xfrm>
            <a:prstGeom prst="rect">
              <a:avLst/>
            </a:prstGeom>
          </p:spPr>
        </p:pic>
        <p:pic>
          <p:nvPicPr>
            <p:cNvPr id="29" name="Рисунок 28"/>
            <p:cNvPicPr>
              <a:picLocks noChangeAspect="1"/>
            </p:cNvPicPr>
            <p:nvPr/>
          </p:nvPicPr>
          <p:blipFill>
            <a:blip r:embed="rId6"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102164">
              <a:off x="27339" y="7534940"/>
              <a:ext cx="551738" cy="765556"/>
            </a:xfrm>
            <a:prstGeom prst="rect">
              <a:avLst/>
            </a:prstGeom>
          </p:spPr>
        </p:pic>
        <p:pic>
          <p:nvPicPr>
            <p:cNvPr id="30" name="Рисунок 29"/>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584250">
              <a:off x="193271" y="6795234"/>
              <a:ext cx="404122" cy="744282"/>
            </a:xfrm>
            <a:prstGeom prst="rect">
              <a:avLst/>
            </a:prstGeom>
          </p:spPr>
        </p:pic>
        <p:pic>
          <p:nvPicPr>
            <p:cNvPr id="31" name="Рисунок 30"/>
            <p:cNvPicPr>
              <a:picLocks noChangeAspect="1"/>
            </p:cNvPicPr>
            <p:nvPr/>
          </p:nvPicPr>
          <p:blipFill>
            <a:blip r:embed="rId7"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947004">
              <a:off x="92762" y="6036577"/>
              <a:ext cx="501510" cy="695863"/>
            </a:xfrm>
            <a:prstGeom prst="rect">
              <a:avLst/>
            </a:prstGeom>
          </p:spPr>
        </p:pic>
        <p:pic>
          <p:nvPicPr>
            <p:cNvPr id="32" name="Рисунок 31"/>
            <p:cNvPicPr>
              <a:picLocks noChangeAspect="1"/>
            </p:cNvPicPr>
            <p:nvPr/>
          </p:nvPicPr>
          <p:blipFill>
            <a:blip r:embed="rId8"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935938">
              <a:off x="135450" y="5599613"/>
              <a:ext cx="333946" cy="615037"/>
            </a:xfrm>
            <a:prstGeom prst="rect">
              <a:avLst/>
            </a:prstGeom>
          </p:spPr>
        </p:pic>
        <p:pic>
          <p:nvPicPr>
            <p:cNvPr id="33" name="Рисунок 32"/>
            <p:cNvPicPr>
              <a:picLocks noChangeAspect="1"/>
            </p:cNvPicPr>
            <p:nvPr/>
          </p:nvPicPr>
          <p:blipFill>
            <a:blip r:embed="rId7"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906999">
              <a:off x="59849" y="5135013"/>
              <a:ext cx="501510" cy="695863"/>
            </a:xfrm>
            <a:prstGeom prst="rect">
              <a:avLst/>
            </a:prstGeom>
          </p:spPr>
        </p:pic>
      </p:grpSp>
    </p:spTree>
    <p:extLst>
      <p:ext uri="{BB962C8B-B14F-4D97-AF65-F5344CB8AC3E}">
        <p14:creationId xmlns:p14="http://schemas.microsoft.com/office/powerpoint/2010/main" xmlns="" val="25394063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882916" y="0"/>
            <a:ext cx="2816596" cy="646232"/>
          </a:xfrm>
          <a:prstGeom prst="rect">
            <a:avLst/>
          </a:prstGeom>
        </p:spPr>
      </p:pic>
      <p:sp>
        <p:nvSpPr>
          <p:cNvPr id="3" name="Прямоугольник 2"/>
          <p:cNvSpPr/>
          <p:nvPr/>
        </p:nvSpPr>
        <p:spPr>
          <a:xfrm>
            <a:off x="67327" y="653637"/>
            <a:ext cx="6790673" cy="923330"/>
          </a:xfrm>
          <a:prstGeom prst="rect">
            <a:avLst/>
          </a:prstGeom>
        </p:spPr>
        <p:txBody>
          <a:bodyPr wrap="square">
            <a:spAutoFit/>
          </a:bodyPr>
          <a:lstStyle/>
          <a:p>
            <a:pPr algn="just"/>
            <a:r>
              <a:rPr lang="ru-RU" dirty="0" smtClean="0">
                <a:latin typeface="Montserrat" panose="00000500000000000000" pitchFamily="2" charset="-52"/>
              </a:rPr>
              <a:t> 27.12.2023</a:t>
            </a:r>
          </a:p>
          <a:p>
            <a:pPr algn="just"/>
            <a:r>
              <a:rPr lang="ru-RU" dirty="0" smtClean="0">
                <a:latin typeface="Montserrat" panose="00000500000000000000" pitchFamily="2" charset="-52"/>
              </a:rPr>
              <a:t>Новый Год - это самый волшебный, веселый праздник, которого дети ждут, веря в сказку и чудо…</a:t>
            </a:r>
            <a:endParaRPr lang="ru-RU" dirty="0">
              <a:latin typeface="Montserrat" panose="00000500000000000000" pitchFamily="2" charset="-52"/>
            </a:endParaRPr>
          </a:p>
        </p:txBody>
      </p:sp>
      <p:pic>
        <p:nvPicPr>
          <p:cNvPr id="4" name="Рисунок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04449" y="1731464"/>
            <a:ext cx="5164376" cy="3873282"/>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41819" y="5709139"/>
            <a:ext cx="5452128" cy="4089096"/>
          </a:xfrm>
          <a:prstGeom prst="rect">
            <a:avLst/>
          </a:prstGeom>
        </p:spPr>
      </p:pic>
      <p:grpSp>
        <p:nvGrpSpPr>
          <p:cNvPr id="6" name="Группа 5"/>
          <p:cNvGrpSpPr/>
          <p:nvPr/>
        </p:nvGrpSpPr>
        <p:grpSpPr>
          <a:xfrm>
            <a:off x="159408" y="1892467"/>
            <a:ext cx="485426" cy="3866776"/>
            <a:chOff x="27339" y="5135013"/>
            <a:chExt cx="570054" cy="3908948"/>
          </a:xfrm>
        </p:grpSpPr>
        <p:pic>
          <p:nvPicPr>
            <p:cNvPr id="7" name="Рисунок 6"/>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034600">
              <a:off x="101147" y="8299679"/>
              <a:ext cx="404122" cy="744282"/>
            </a:xfrm>
            <a:prstGeom prst="rect">
              <a:avLst/>
            </a:prstGeom>
          </p:spPr>
        </p:pic>
        <p:pic>
          <p:nvPicPr>
            <p:cNvPr id="8" name="Рисунок 7"/>
            <p:cNvPicPr>
              <a:picLocks noChangeAspect="1"/>
            </p:cNvPicPr>
            <p:nvPr/>
          </p:nvPicPr>
          <p:blipFill>
            <a:blip r:embed="rId6"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102164">
              <a:off x="27339" y="7534940"/>
              <a:ext cx="551738" cy="765556"/>
            </a:xfrm>
            <a:prstGeom prst="rect">
              <a:avLst/>
            </a:prstGeom>
          </p:spPr>
        </p:pic>
        <p:pic>
          <p:nvPicPr>
            <p:cNvPr id="9" name="Рисунок 8"/>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584250">
              <a:off x="193271" y="6795234"/>
              <a:ext cx="404122" cy="744282"/>
            </a:xfrm>
            <a:prstGeom prst="rect">
              <a:avLst/>
            </a:prstGeom>
          </p:spPr>
        </p:pic>
        <p:pic>
          <p:nvPicPr>
            <p:cNvPr id="10" name="Рисунок 9"/>
            <p:cNvPicPr>
              <a:picLocks noChangeAspect="1"/>
            </p:cNvPicPr>
            <p:nvPr/>
          </p:nvPicPr>
          <p:blipFill>
            <a:blip r:embed="rId7"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947004">
              <a:off x="92762" y="6036577"/>
              <a:ext cx="501510" cy="695863"/>
            </a:xfrm>
            <a:prstGeom prst="rect">
              <a:avLst/>
            </a:prstGeom>
          </p:spPr>
        </p:pic>
        <p:pic>
          <p:nvPicPr>
            <p:cNvPr id="11" name="Рисунок 10"/>
            <p:cNvPicPr>
              <a:picLocks noChangeAspect="1"/>
            </p:cNvPicPr>
            <p:nvPr/>
          </p:nvPicPr>
          <p:blipFill>
            <a:blip r:embed="rId8"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935938">
              <a:off x="135450" y="5599613"/>
              <a:ext cx="333946" cy="615037"/>
            </a:xfrm>
            <a:prstGeom prst="rect">
              <a:avLst/>
            </a:prstGeom>
          </p:spPr>
        </p:pic>
        <p:pic>
          <p:nvPicPr>
            <p:cNvPr id="12" name="Рисунок 11"/>
            <p:cNvPicPr>
              <a:picLocks noChangeAspect="1"/>
            </p:cNvPicPr>
            <p:nvPr/>
          </p:nvPicPr>
          <p:blipFill>
            <a:blip r:embed="rId7"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906999">
              <a:off x="59849" y="5135013"/>
              <a:ext cx="501510" cy="695863"/>
            </a:xfrm>
            <a:prstGeom prst="rect">
              <a:avLst/>
            </a:prstGeom>
          </p:spPr>
        </p:pic>
      </p:grpSp>
      <p:grpSp>
        <p:nvGrpSpPr>
          <p:cNvPr id="13" name="Группа 12"/>
          <p:cNvGrpSpPr/>
          <p:nvPr/>
        </p:nvGrpSpPr>
        <p:grpSpPr>
          <a:xfrm>
            <a:off x="150941" y="5823185"/>
            <a:ext cx="485426" cy="3866776"/>
            <a:chOff x="27339" y="5135013"/>
            <a:chExt cx="570054" cy="3908948"/>
          </a:xfrm>
        </p:grpSpPr>
        <p:pic>
          <p:nvPicPr>
            <p:cNvPr id="14" name="Рисунок 13"/>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034600">
              <a:off x="101147" y="8299679"/>
              <a:ext cx="404122" cy="744282"/>
            </a:xfrm>
            <a:prstGeom prst="rect">
              <a:avLst/>
            </a:prstGeom>
          </p:spPr>
        </p:pic>
        <p:pic>
          <p:nvPicPr>
            <p:cNvPr id="15" name="Рисунок 14"/>
            <p:cNvPicPr>
              <a:picLocks noChangeAspect="1"/>
            </p:cNvPicPr>
            <p:nvPr/>
          </p:nvPicPr>
          <p:blipFill>
            <a:blip r:embed="rId6"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102164">
              <a:off x="27339" y="7534940"/>
              <a:ext cx="551738" cy="765556"/>
            </a:xfrm>
            <a:prstGeom prst="rect">
              <a:avLst/>
            </a:prstGeom>
          </p:spPr>
        </p:pic>
        <p:pic>
          <p:nvPicPr>
            <p:cNvPr id="16" name="Рисунок 15"/>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584250">
              <a:off x="193271" y="6795234"/>
              <a:ext cx="404122" cy="744282"/>
            </a:xfrm>
            <a:prstGeom prst="rect">
              <a:avLst/>
            </a:prstGeom>
          </p:spPr>
        </p:pic>
        <p:pic>
          <p:nvPicPr>
            <p:cNvPr id="17" name="Рисунок 16"/>
            <p:cNvPicPr>
              <a:picLocks noChangeAspect="1"/>
            </p:cNvPicPr>
            <p:nvPr/>
          </p:nvPicPr>
          <p:blipFill>
            <a:blip r:embed="rId7"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947004">
              <a:off x="92762" y="6036577"/>
              <a:ext cx="501510" cy="695863"/>
            </a:xfrm>
            <a:prstGeom prst="rect">
              <a:avLst/>
            </a:prstGeom>
          </p:spPr>
        </p:pic>
        <p:pic>
          <p:nvPicPr>
            <p:cNvPr id="18" name="Рисунок 17"/>
            <p:cNvPicPr>
              <a:picLocks noChangeAspect="1"/>
            </p:cNvPicPr>
            <p:nvPr/>
          </p:nvPicPr>
          <p:blipFill>
            <a:blip r:embed="rId8"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935938">
              <a:off x="135450" y="5599613"/>
              <a:ext cx="333946" cy="615037"/>
            </a:xfrm>
            <a:prstGeom prst="rect">
              <a:avLst/>
            </a:prstGeom>
          </p:spPr>
        </p:pic>
        <p:pic>
          <p:nvPicPr>
            <p:cNvPr id="19" name="Рисунок 18"/>
            <p:cNvPicPr>
              <a:picLocks noChangeAspect="1"/>
            </p:cNvPicPr>
            <p:nvPr/>
          </p:nvPicPr>
          <p:blipFill>
            <a:blip r:embed="rId7"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906999">
              <a:off x="59849" y="5135013"/>
              <a:ext cx="501510" cy="695863"/>
            </a:xfrm>
            <a:prstGeom prst="rect">
              <a:avLst/>
            </a:prstGeom>
          </p:spPr>
        </p:pic>
      </p:grpSp>
      <p:grpSp>
        <p:nvGrpSpPr>
          <p:cNvPr id="20" name="Группа 19"/>
          <p:cNvGrpSpPr/>
          <p:nvPr/>
        </p:nvGrpSpPr>
        <p:grpSpPr>
          <a:xfrm>
            <a:off x="6086929" y="1731464"/>
            <a:ext cx="485426" cy="3866776"/>
            <a:chOff x="27339" y="5135013"/>
            <a:chExt cx="570054" cy="3908948"/>
          </a:xfrm>
        </p:grpSpPr>
        <p:pic>
          <p:nvPicPr>
            <p:cNvPr id="21" name="Рисунок 20"/>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034600">
              <a:off x="101147" y="8299679"/>
              <a:ext cx="404122" cy="744282"/>
            </a:xfrm>
            <a:prstGeom prst="rect">
              <a:avLst/>
            </a:prstGeom>
          </p:spPr>
        </p:pic>
        <p:pic>
          <p:nvPicPr>
            <p:cNvPr id="22" name="Рисунок 21"/>
            <p:cNvPicPr>
              <a:picLocks noChangeAspect="1"/>
            </p:cNvPicPr>
            <p:nvPr/>
          </p:nvPicPr>
          <p:blipFill>
            <a:blip r:embed="rId6"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102164">
              <a:off x="27339" y="7534940"/>
              <a:ext cx="551738" cy="765556"/>
            </a:xfrm>
            <a:prstGeom prst="rect">
              <a:avLst/>
            </a:prstGeom>
          </p:spPr>
        </p:pic>
        <p:pic>
          <p:nvPicPr>
            <p:cNvPr id="23" name="Рисунок 22"/>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584250">
              <a:off x="193271" y="6795234"/>
              <a:ext cx="404122" cy="744282"/>
            </a:xfrm>
            <a:prstGeom prst="rect">
              <a:avLst/>
            </a:prstGeom>
          </p:spPr>
        </p:pic>
        <p:pic>
          <p:nvPicPr>
            <p:cNvPr id="24" name="Рисунок 23"/>
            <p:cNvPicPr>
              <a:picLocks noChangeAspect="1"/>
            </p:cNvPicPr>
            <p:nvPr/>
          </p:nvPicPr>
          <p:blipFill>
            <a:blip r:embed="rId7"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947004">
              <a:off x="92762" y="6036577"/>
              <a:ext cx="501510" cy="695863"/>
            </a:xfrm>
            <a:prstGeom prst="rect">
              <a:avLst/>
            </a:prstGeom>
          </p:spPr>
        </p:pic>
        <p:pic>
          <p:nvPicPr>
            <p:cNvPr id="25" name="Рисунок 24"/>
            <p:cNvPicPr>
              <a:picLocks noChangeAspect="1"/>
            </p:cNvPicPr>
            <p:nvPr/>
          </p:nvPicPr>
          <p:blipFill>
            <a:blip r:embed="rId8"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935938">
              <a:off x="135450" y="5599613"/>
              <a:ext cx="333946" cy="615037"/>
            </a:xfrm>
            <a:prstGeom prst="rect">
              <a:avLst/>
            </a:prstGeom>
          </p:spPr>
        </p:pic>
        <p:pic>
          <p:nvPicPr>
            <p:cNvPr id="26" name="Рисунок 25"/>
            <p:cNvPicPr>
              <a:picLocks noChangeAspect="1"/>
            </p:cNvPicPr>
            <p:nvPr/>
          </p:nvPicPr>
          <p:blipFill>
            <a:blip r:embed="rId7"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906999">
              <a:off x="59849" y="5135013"/>
              <a:ext cx="501510" cy="695863"/>
            </a:xfrm>
            <a:prstGeom prst="rect">
              <a:avLst/>
            </a:prstGeom>
          </p:spPr>
        </p:pic>
      </p:grpSp>
      <p:grpSp>
        <p:nvGrpSpPr>
          <p:cNvPr id="27" name="Группа 26"/>
          <p:cNvGrpSpPr/>
          <p:nvPr/>
        </p:nvGrpSpPr>
        <p:grpSpPr>
          <a:xfrm>
            <a:off x="6288552" y="5759243"/>
            <a:ext cx="451892" cy="3866776"/>
            <a:chOff x="27339" y="5135013"/>
            <a:chExt cx="570054" cy="3908948"/>
          </a:xfrm>
        </p:grpSpPr>
        <p:pic>
          <p:nvPicPr>
            <p:cNvPr id="28" name="Рисунок 27"/>
            <p:cNvPicPr>
              <a:picLocks noChangeAspect="1"/>
            </p:cNvPicPr>
            <p:nvPr/>
          </p:nvPicPr>
          <p:blipFill>
            <a:blip r:embed="rId9"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034600">
              <a:off x="101147" y="8299679"/>
              <a:ext cx="404122" cy="744282"/>
            </a:xfrm>
            <a:prstGeom prst="rect">
              <a:avLst/>
            </a:prstGeom>
          </p:spPr>
        </p:pic>
        <p:pic>
          <p:nvPicPr>
            <p:cNvPr id="29" name="Рисунок 28"/>
            <p:cNvPicPr>
              <a:picLocks noChangeAspect="1"/>
            </p:cNvPicPr>
            <p:nvPr/>
          </p:nvPicPr>
          <p:blipFill>
            <a:blip r:embed="rId10"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102164">
              <a:off x="27339" y="7534940"/>
              <a:ext cx="551738" cy="765556"/>
            </a:xfrm>
            <a:prstGeom prst="rect">
              <a:avLst/>
            </a:prstGeom>
          </p:spPr>
        </p:pic>
        <p:pic>
          <p:nvPicPr>
            <p:cNvPr id="30" name="Рисунок 29"/>
            <p:cNvPicPr>
              <a:picLocks noChangeAspect="1"/>
            </p:cNvPicPr>
            <p:nvPr/>
          </p:nvPicPr>
          <p:blipFill>
            <a:blip r:embed="rId9"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584250">
              <a:off x="193271" y="6795234"/>
              <a:ext cx="404122" cy="744282"/>
            </a:xfrm>
            <a:prstGeom prst="rect">
              <a:avLst/>
            </a:prstGeom>
          </p:spPr>
        </p:pic>
        <p:pic>
          <p:nvPicPr>
            <p:cNvPr id="31" name="Рисунок 30"/>
            <p:cNvPicPr>
              <a:picLocks noChangeAspect="1"/>
            </p:cNvPicPr>
            <p:nvPr/>
          </p:nvPicPr>
          <p:blipFill>
            <a:blip r:embed="rId11"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947004">
              <a:off x="92762" y="6036577"/>
              <a:ext cx="501510" cy="695863"/>
            </a:xfrm>
            <a:prstGeom prst="rect">
              <a:avLst/>
            </a:prstGeom>
          </p:spPr>
        </p:pic>
        <p:pic>
          <p:nvPicPr>
            <p:cNvPr id="32" name="Рисунок 31"/>
            <p:cNvPicPr>
              <a:picLocks noChangeAspect="1"/>
            </p:cNvPicPr>
            <p:nvPr/>
          </p:nvPicPr>
          <p:blipFill>
            <a:blip r:embed="rId12"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935938">
              <a:off x="135450" y="5599613"/>
              <a:ext cx="333946" cy="615037"/>
            </a:xfrm>
            <a:prstGeom prst="rect">
              <a:avLst/>
            </a:prstGeom>
          </p:spPr>
        </p:pic>
        <p:pic>
          <p:nvPicPr>
            <p:cNvPr id="33" name="Рисунок 32"/>
            <p:cNvPicPr>
              <a:picLocks noChangeAspect="1"/>
            </p:cNvPicPr>
            <p:nvPr/>
          </p:nvPicPr>
          <p:blipFill>
            <a:blip r:embed="rId11"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906999">
              <a:off x="59849" y="5135013"/>
              <a:ext cx="501510" cy="695863"/>
            </a:xfrm>
            <a:prstGeom prst="rect">
              <a:avLst/>
            </a:prstGeom>
          </p:spPr>
        </p:pic>
      </p:grpSp>
    </p:spTree>
    <p:extLst>
      <p:ext uri="{BB962C8B-B14F-4D97-AF65-F5344CB8AC3E}">
        <p14:creationId xmlns:p14="http://schemas.microsoft.com/office/powerpoint/2010/main" xmlns="" val="27887879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882916" y="0"/>
            <a:ext cx="2816596" cy="646232"/>
          </a:xfrm>
          <a:prstGeom prst="rect">
            <a:avLst/>
          </a:prstGeom>
        </p:spPr>
      </p:pic>
      <p:sp>
        <p:nvSpPr>
          <p:cNvPr id="3" name="Прямоугольник 2"/>
          <p:cNvSpPr/>
          <p:nvPr/>
        </p:nvSpPr>
        <p:spPr>
          <a:xfrm>
            <a:off x="719464" y="646232"/>
            <a:ext cx="5143500" cy="646331"/>
          </a:xfrm>
          <a:prstGeom prst="rect">
            <a:avLst/>
          </a:prstGeom>
        </p:spPr>
        <p:txBody>
          <a:bodyPr wrap="square">
            <a:spAutoFit/>
          </a:bodyPr>
          <a:lstStyle/>
          <a:p>
            <a:pPr algn="just"/>
            <a:r>
              <a:rPr lang="ru-RU" dirty="0" smtClean="0">
                <a:latin typeface="Montserrat" panose="00000500000000000000" pitchFamily="2" charset="-52"/>
              </a:rPr>
              <a:t> 28.12.2023</a:t>
            </a:r>
          </a:p>
          <a:p>
            <a:pPr algn="just"/>
            <a:r>
              <a:rPr lang="ru-RU" dirty="0" smtClean="0">
                <a:latin typeface="Montserrat" panose="00000500000000000000" pitchFamily="2" charset="-52"/>
              </a:rPr>
              <a:t>Рождественский бал - 2023 года.</a:t>
            </a:r>
            <a:endParaRPr lang="ru-RU" dirty="0">
              <a:latin typeface="Montserrat" panose="00000500000000000000" pitchFamily="2" charset="-52"/>
            </a:endParaRPr>
          </a:p>
        </p:txBody>
      </p:sp>
      <p:pic>
        <p:nvPicPr>
          <p:cNvPr id="4" name="Рисунок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57542" y="1482899"/>
            <a:ext cx="3450747" cy="2588060"/>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779289" y="4198665"/>
            <a:ext cx="3865497" cy="2899123"/>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07438" y="7235574"/>
            <a:ext cx="3501807" cy="2626355"/>
          </a:xfrm>
          <a:prstGeom prst="rect">
            <a:avLst/>
          </a:prstGeom>
        </p:spPr>
      </p:pic>
      <p:grpSp>
        <p:nvGrpSpPr>
          <p:cNvPr id="7" name="Группа 6"/>
          <p:cNvGrpSpPr/>
          <p:nvPr/>
        </p:nvGrpSpPr>
        <p:grpSpPr>
          <a:xfrm rot="16200000">
            <a:off x="4675331" y="8495427"/>
            <a:ext cx="485426" cy="2224466"/>
            <a:chOff x="27339" y="6795234"/>
            <a:chExt cx="570054" cy="2248727"/>
          </a:xfrm>
        </p:grpSpPr>
        <p:pic>
          <p:nvPicPr>
            <p:cNvPr id="8" name="Рисунок 7"/>
            <p:cNvPicPr>
              <a:picLocks noChangeAspect="1"/>
            </p:cNvPicPr>
            <p:nvPr/>
          </p:nvPicPr>
          <p:blipFill>
            <a:blip r:embed="rId6"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034600">
              <a:off x="101147" y="8299679"/>
              <a:ext cx="404122" cy="744282"/>
            </a:xfrm>
            <a:prstGeom prst="rect">
              <a:avLst/>
            </a:prstGeom>
          </p:spPr>
        </p:pic>
        <p:pic>
          <p:nvPicPr>
            <p:cNvPr id="9" name="Рисунок 8"/>
            <p:cNvPicPr>
              <a:picLocks noChangeAspect="1"/>
            </p:cNvPicPr>
            <p:nvPr/>
          </p:nvPicPr>
          <p:blipFill>
            <a:blip r:embed="rId7"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102164">
              <a:off x="27339" y="7534940"/>
              <a:ext cx="551738" cy="765556"/>
            </a:xfrm>
            <a:prstGeom prst="rect">
              <a:avLst/>
            </a:prstGeom>
          </p:spPr>
        </p:pic>
        <p:pic>
          <p:nvPicPr>
            <p:cNvPr id="10" name="Рисунок 9"/>
            <p:cNvPicPr>
              <a:picLocks noChangeAspect="1"/>
            </p:cNvPicPr>
            <p:nvPr/>
          </p:nvPicPr>
          <p:blipFill>
            <a:blip r:embed="rId6"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584250">
              <a:off x="193271" y="6795234"/>
              <a:ext cx="404122" cy="744282"/>
            </a:xfrm>
            <a:prstGeom prst="rect">
              <a:avLst/>
            </a:prstGeom>
          </p:spPr>
        </p:pic>
      </p:grpSp>
      <p:grpSp>
        <p:nvGrpSpPr>
          <p:cNvPr id="14" name="Группа 13"/>
          <p:cNvGrpSpPr/>
          <p:nvPr/>
        </p:nvGrpSpPr>
        <p:grpSpPr>
          <a:xfrm>
            <a:off x="6311760" y="346503"/>
            <a:ext cx="485426" cy="3866776"/>
            <a:chOff x="27339" y="5135013"/>
            <a:chExt cx="570054" cy="3908948"/>
          </a:xfrm>
        </p:grpSpPr>
        <p:pic>
          <p:nvPicPr>
            <p:cNvPr id="15" name="Рисунок 14"/>
            <p:cNvPicPr>
              <a:picLocks noChangeAspect="1"/>
            </p:cNvPicPr>
            <p:nvPr/>
          </p:nvPicPr>
          <p:blipFill>
            <a:blip r:embed="rId6"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034600">
              <a:off x="101147" y="8299679"/>
              <a:ext cx="404122" cy="744282"/>
            </a:xfrm>
            <a:prstGeom prst="rect">
              <a:avLst/>
            </a:prstGeom>
          </p:spPr>
        </p:pic>
        <p:pic>
          <p:nvPicPr>
            <p:cNvPr id="16" name="Рисунок 15"/>
            <p:cNvPicPr>
              <a:picLocks noChangeAspect="1"/>
            </p:cNvPicPr>
            <p:nvPr/>
          </p:nvPicPr>
          <p:blipFill>
            <a:blip r:embed="rId7"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102164">
              <a:off x="27339" y="7534940"/>
              <a:ext cx="551738" cy="765556"/>
            </a:xfrm>
            <a:prstGeom prst="rect">
              <a:avLst/>
            </a:prstGeom>
          </p:spPr>
        </p:pic>
        <p:pic>
          <p:nvPicPr>
            <p:cNvPr id="17" name="Рисунок 16"/>
            <p:cNvPicPr>
              <a:picLocks noChangeAspect="1"/>
            </p:cNvPicPr>
            <p:nvPr/>
          </p:nvPicPr>
          <p:blipFill>
            <a:blip r:embed="rId6"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584250">
              <a:off x="193271" y="6795234"/>
              <a:ext cx="404122" cy="744282"/>
            </a:xfrm>
            <a:prstGeom prst="rect">
              <a:avLst/>
            </a:prstGeom>
          </p:spPr>
        </p:pic>
        <p:pic>
          <p:nvPicPr>
            <p:cNvPr id="18" name="Рисунок 17"/>
            <p:cNvPicPr>
              <a:picLocks noChangeAspect="1"/>
            </p:cNvPicPr>
            <p:nvPr/>
          </p:nvPicPr>
          <p:blipFill>
            <a:blip r:embed="rId8"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947004">
              <a:off x="92762" y="6036577"/>
              <a:ext cx="501510" cy="695863"/>
            </a:xfrm>
            <a:prstGeom prst="rect">
              <a:avLst/>
            </a:prstGeom>
          </p:spPr>
        </p:pic>
        <p:pic>
          <p:nvPicPr>
            <p:cNvPr id="19" name="Рисунок 18"/>
            <p:cNvPicPr>
              <a:picLocks noChangeAspect="1"/>
            </p:cNvPicPr>
            <p:nvPr/>
          </p:nvPicPr>
          <p:blipFill>
            <a:blip r:embed="rId9"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935938">
              <a:off x="135450" y="5599613"/>
              <a:ext cx="333946" cy="615037"/>
            </a:xfrm>
            <a:prstGeom prst="rect">
              <a:avLst/>
            </a:prstGeom>
          </p:spPr>
        </p:pic>
        <p:pic>
          <p:nvPicPr>
            <p:cNvPr id="20" name="Рисунок 19"/>
            <p:cNvPicPr>
              <a:picLocks noChangeAspect="1"/>
            </p:cNvPicPr>
            <p:nvPr/>
          </p:nvPicPr>
          <p:blipFill>
            <a:blip r:embed="rId8"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906999">
              <a:off x="59849" y="5135013"/>
              <a:ext cx="501510" cy="695863"/>
            </a:xfrm>
            <a:prstGeom prst="rect">
              <a:avLst/>
            </a:prstGeom>
          </p:spPr>
        </p:pic>
      </p:grpSp>
      <p:grpSp>
        <p:nvGrpSpPr>
          <p:cNvPr id="21" name="Группа 20"/>
          <p:cNvGrpSpPr/>
          <p:nvPr/>
        </p:nvGrpSpPr>
        <p:grpSpPr>
          <a:xfrm rot="16200000">
            <a:off x="1231985" y="5569022"/>
            <a:ext cx="485426" cy="2224466"/>
            <a:chOff x="27339" y="6795234"/>
            <a:chExt cx="570054" cy="2248727"/>
          </a:xfrm>
        </p:grpSpPr>
        <p:pic>
          <p:nvPicPr>
            <p:cNvPr id="22" name="Рисунок 21"/>
            <p:cNvPicPr>
              <a:picLocks noChangeAspect="1"/>
            </p:cNvPicPr>
            <p:nvPr/>
          </p:nvPicPr>
          <p:blipFill>
            <a:blip r:embed="rId6"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034600">
              <a:off x="101147" y="8299679"/>
              <a:ext cx="404122" cy="744282"/>
            </a:xfrm>
            <a:prstGeom prst="rect">
              <a:avLst/>
            </a:prstGeom>
          </p:spPr>
        </p:pic>
        <p:pic>
          <p:nvPicPr>
            <p:cNvPr id="23" name="Рисунок 22"/>
            <p:cNvPicPr>
              <a:picLocks noChangeAspect="1"/>
            </p:cNvPicPr>
            <p:nvPr/>
          </p:nvPicPr>
          <p:blipFill>
            <a:blip r:embed="rId7"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102164">
              <a:off x="27339" y="7534940"/>
              <a:ext cx="551738" cy="765556"/>
            </a:xfrm>
            <a:prstGeom prst="rect">
              <a:avLst/>
            </a:prstGeom>
          </p:spPr>
        </p:pic>
        <p:pic>
          <p:nvPicPr>
            <p:cNvPr id="24" name="Рисунок 23"/>
            <p:cNvPicPr>
              <a:picLocks noChangeAspect="1"/>
            </p:cNvPicPr>
            <p:nvPr/>
          </p:nvPicPr>
          <p:blipFill>
            <a:blip r:embed="rId6"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584250">
              <a:off x="193271" y="6795234"/>
              <a:ext cx="404122" cy="744282"/>
            </a:xfrm>
            <a:prstGeom prst="rect">
              <a:avLst/>
            </a:prstGeom>
          </p:spPr>
        </p:pic>
      </p:grpSp>
      <p:grpSp>
        <p:nvGrpSpPr>
          <p:cNvPr id="25" name="Группа 24"/>
          <p:cNvGrpSpPr/>
          <p:nvPr/>
        </p:nvGrpSpPr>
        <p:grpSpPr>
          <a:xfrm rot="16200000">
            <a:off x="1193871" y="3392220"/>
            <a:ext cx="485426" cy="2224466"/>
            <a:chOff x="27339" y="6795234"/>
            <a:chExt cx="570054" cy="2248727"/>
          </a:xfrm>
        </p:grpSpPr>
        <p:pic>
          <p:nvPicPr>
            <p:cNvPr id="26" name="Рисунок 25"/>
            <p:cNvPicPr>
              <a:picLocks noChangeAspect="1"/>
            </p:cNvPicPr>
            <p:nvPr/>
          </p:nvPicPr>
          <p:blipFill>
            <a:blip r:embed="rId6"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034600">
              <a:off x="101147" y="8299679"/>
              <a:ext cx="404122" cy="744282"/>
            </a:xfrm>
            <a:prstGeom prst="rect">
              <a:avLst/>
            </a:prstGeom>
          </p:spPr>
        </p:pic>
        <p:pic>
          <p:nvPicPr>
            <p:cNvPr id="27" name="Рисунок 26"/>
            <p:cNvPicPr>
              <a:picLocks noChangeAspect="1"/>
            </p:cNvPicPr>
            <p:nvPr/>
          </p:nvPicPr>
          <p:blipFill>
            <a:blip r:embed="rId7"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102164">
              <a:off x="27339" y="7534940"/>
              <a:ext cx="551738" cy="765556"/>
            </a:xfrm>
            <a:prstGeom prst="rect">
              <a:avLst/>
            </a:prstGeom>
          </p:spPr>
        </p:pic>
        <p:pic>
          <p:nvPicPr>
            <p:cNvPr id="28" name="Рисунок 27"/>
            <p:cNvPicPr>
              <a:picLocks noChangeAspect="1"/>
            </p:cNvPicPr>
            <p:nvPr/>
          </p:nvPicPr>
          <p:blipFill>
            <a:blip r:embed="rId6"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584250">
              <a:off x="193271" y="6795234"/>
              <a:ext cx="404122" cy="744282"/>
            </a:xfrm>
            <a:prstGeom prst="rect">
              <a:avLst/>
            </a:prstGeom>
          </p:spPr>
        </p:pic>
      </p:grpSp>
      <p:grpSp>
        <p:nvGrpSpPr>
          <p:cNvPr id="29" name="Группа 28"/>
          <p:cNvGrpSpPr/>
          <p:nvPr/>
        </p:nvGrpSpPr>
        <p:grpSpPr>
          <a:xfrm>
            <a:off x="6282397" y="7588918"/>
            <a:ext cx="485426" cy="2224466"/>
            <a:chOff x="27339" y="6795234"/>
            <a:chExt cx="570054" cy="2248727"/>
          </a:xfrm>
        </p:grpSpPr>
        <p:pic>
          <p:nvPicPr>
            <p:cNvPr id="30" name="Рисунок 29"/>
            <p:cNvPicPr>
              <a:picLocks noChangeAspect="1"/>
            </p:cNvPicPr>
            <p:nvPr/>
          </p:nvPicPr>
          <p:blipFill>
            <a:blip r:embed="rId6"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034600">
              <a:off x="101147" y="8299679"/>
              <a:ext cx="404122" cy="744282"/>
            </a:xfrm>
            <a:prstGeom prst="rect">
              <a:avLst/>
            </a:prstGeom>
          </p:spPr>
        </p:pic>
        <p:pic>
          <p:nvPicPr>
            <p:cNvPr id="31" name="Рисунок 30"/>
            <p:cNvPicPr>
              <a:picLocks noChangeAspect="1"/>
            </p:cNvPicPr>
            <p:nvPr/>
          </p:nvPicPr>
          <p:blipFill>
            <a:blip r:embed="rId7"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102164">
              <a:off x="27339" y="7534940"/>
              <a:ext cx="551738" cy="765556"/>
            </a:xfrm>
            <a:prstGeom prst="rect">
              <a:avLst/>
            </a:prstGeom>
          </p:spPr>
        </p:pic>
        <p:pic>
          <p:nvPicPr>
            <p:cNvPr id="32" name="Рисунок 31"/>
            <p:cNvPicPr>
              <a:picLocks noChangeAspect="1"/>
            </p:cNvPicPr>
            <p:nvPr/>
          </p:nvPicPr>
          <p:blipFill>
            <a:blip r:embed="rId6"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584250">
              <a:off x="193271" y="6795234"/>
              <a:ext cx="404122" cy="744282"/>
            </a:xfrm>
            <a:prstGeom prst="rect">
              <a:avLst/>
            </a:prstGeom>
          </p:spPr>
        </p:pic>
      </p:grpSp>
      <p:grpSp>
        <p:nvGrpSpPr>
          <p:cNvPr id="33" name="Группа 32"/>
          <p:cNvGrpSpPr/>
          <p:nvPr/>
        </p:nvGrpSpPr>
        <p:grpSpPr>
          <a:xfrm rot="16200000">
            <a:off x="4760226" y="6507932"/>
            <a:ext cx="485426" cy="2224466"/>
            <a:chOff x="27339" y="6795234"/>
            <a:chExt cx="570054" cy="2248727"/>
          </a:xfrm>
        </p:grpSpPr>
        <p:pic>
          <p:nvPicPr>
            <p:cNvPr id="34" name="Рисунок 33"/>
            <p:cNvPicPr>
              <a:picLocks noChangeAspect="1"/>
            </p:cNvPicPr>
            <p:nvPr/>
          </p:nvPicPr>
          <p:blipFill>
            <a:blip r:embed="rId6"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034600">
              <a:off x="101147" y="8299679"/>
              <a:ext cx="404122" cy="744282"/>
            </a:xfrm>
            <a:prstGeom prst="rect">
              <a:avLst/>
            </a:prstGeom>
          </p:spPr>
        </p:pic>
        <p:pic>
          <p:nvPicPr>
            <p:cNvPr id="35" name="Рисунок 34"/>
            <p:cNvPicPr>
              <a:picLocks noChangeAspect="1"/>
            </p:cNvPicPr>
            <p:nvPr/>
          </p:nvPicPr>
          <p:blipFill>
            <a:blip r:embed="rId7"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102164">
              <a:off x="27339" y="7534940"/>
              <a:ext cx="551738" cy="765556"/>
            </a:xfrm>
            <a:prstGeom prst="rect">
              <a:avLst/>
            </a:prstGeom>
          </p:spPr>
        </p:pic>
        <p:pic>
          <p:nvPicPr>
            <p:cNvPr id="36" name="Рисунок 35"/>
            <p:cNvPicPr>
              <a:picLocks noChangeAspect="1"/>
            </p:cNvPicPr>
            <p:nvPr/>
          </p:nvPicPr>
          <p:blipFill>
            <a:blip r:embed="rId6"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584250">
              <a:off x="193271" y="6795234"/>
              <a:ext cx="404122" cy="744282"/>
            </a:xfrm>
            <a:prstGeom prst="rect">
              <a:avLst/>
            </a:prstGeom>
          </p:spPr>
        </p:pic>
      </p:grpSp>
      <p:grpSp>
        <p:nvGrpSpPr>
          <p:cNvPr id="37" name="Группа 36"/>
          <p:cNvGrpSpPr/>
          <p:nvPr/>
        </p:nvGrpSpPr>
        <p:grpSpPr>
          <a:xfrm>
            <a:off x="221362" y="4803764"/>
            <a:ext cx="485426" cy="1489022"/>
            <a:chOff x="27339" y="6795234"/>
            <a:chExt cx="570054" cy="1505262"/>
          </a:xfrm>
        </p:grpSpPr>
        <p:pic>
          <p:nvPicPr>
            <p:cNvPr id="39" name="Рисунок 38"/>
            <p:cNvPicPr>
              <a:picLocks noChangeAspect="1"/>
            </p:cNvPicPr>
            <p:nvPr/>
          </p:nvPicPr>
          <p:blipFill>
            <a:blip r:embed="rId7"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102164">
              <a:off x="27339" y="7534940"/>
              <a:ext cx="551738" cy="765556"/>
            </a:xfrm>
            <a:prstGeom prst="rect">
              <a:avLst/>
            </a:prstGeom>
          </p:spPr>
        </p:pic>
        <p:pic>
          <p:nvPicPr>
            <p:cNvPr id="40" name="Рисунок 39"/>
            <p:cNvPicPr>
              <a:picLocks noChangeAspect="1"/>
            </p:cNvPicPr>
            <p:nvPr/>
          </p:nvPicPr>
          <p:blipFill>
            <a:blip r:embed="rId6"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584250">
              <a:off x="193271" y="6795234"/>
              <a:ext cx="404122" cy="744282"/>
            </a:xfrm>
            <a:prstGeom prst="rect">
              <a:avLst/>
            </a:prstGeom>
          </p:spPr>
        </p:pic>
      </p:grpSp>
      <p:grpSp>
        <p:nvGrpSpPr>
          <p:cNvPr id="41" name="Группа 40"/>
          <p:cNvGrpSpPr/>
          <p:nvPr/>
        </p:nvGrpSpPr>
        <p:grpSpPr>
          <a:xfrm rot="16200000">
            <a:off x="4758366" y="2705933"/>
            <a:ext cx="485426" cy="2224466"/>
            <a:chOff x="27339" y="6795234"/>
            <a:chExt cx="570054" cy="2248727"/>
          </a:xfrm>
        </p:grpSpPr>
        <p:pic>
          <p:nvPicPr>
            <p:cNvPr id="42" name="Рисунок 41"/>
            <p:cNvPicPr>
              <a:picLocks noChangeAspect="1"/>
            </p:cNvPicPr>
            <p:nvPr/>
          </p:nvPicPr>
          <p:blipFill>
            <a:blip r:embed="rId6"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034600">
              <a:off x="101147" y="8299679"/>
              <a:ext cx="404122" cy="744282"/>
            </a:xfrm>
            <a:prstGeom prst="rect">
              <a:avLst/>
            </a:prstGeom>
          </p:spPr>
        </p:pic>
        <p:pic>
          <p:nvPicPr>
            <p:cNvPr id="43" name="Рисунок 42"/>
            <p:cNvPicPr>
              <a:picLocks noChangeAspect="1"/>
            </p:cNvPicPr>
            <p:nvPr/>
          </p:nvPicPr>
          <p:blipFill>
            <a:blip r:embed="rId7"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102164">
              <a:off x="27339" y="7534940"/>
              <a:ext cx="551738" cy="765556"/>
            </a:xfrm>
            <a:prstGeom prst="rect">
              <a:avLst/>
            </a:prstGeom>
          </p:spPr>
        </p:pic>
        <p:pic>
          <p:nvPicPr>
            <p:cNvPr id="44" name="Рисунок 43"/>
            <p:cNvPicPr>
              <a:picLocks noChangeAspect="1"/>
            </p:cNvPicPr>
            <p:nvPr/>
          </p:nvPicPr>
          <p:blipFill>
            <a:blip r:embed="rId6"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584250">
              <a:off x="193271" y="6795234"/>
              <a:ext cx="404122" cy="744282"/>
            </a:xfrm>
            <a:prstGeom prst="rect">
              <a:avLst/>
            </a:prstGeom>
          </p:spPr>
        </p:pic>
      </p:grpSp>
      <p:grpSp>
        <p:nvGrpSpPr>
          <p:cNvPr id="45" name="Группа 44"/>
          <p:cNvGrpSpPr/>
          <p:nvPr/>
        </p:nvGrpSpPr>
        <p:grpSpPr>
          <a:xfrm rot="16200000">
            <a:off x="4636637" y="505009"/>
            <a:ext cx="485426" cy="2224466"/>
            <a:chOff x="27339" y="6795234"/>
            <a:chExt cx="570054" cy="2248727"/>
          </a:xfrm>
        </p:grpSpPr>
        <p:pic>
          <p:nvPicPr>
            <p:cNvPr id="46" name="Рисунок 45"/>
            <p:cNvPicPr>
              <a:picLocks noChangeAspect="1"/>
            </p:cNvPicPr>
            <p:nvPr/>
          </p:nvPicPr>
          <p:blipFill>
            <a:blip r:embed="rId6"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034600">
              <a:off x="101147" y="8299679"/>
              <a:ext cx="404122" cy="744282"/>
            </a:xfrm>
            <a:prstGeom prst="rect">
              <a:avLst/>
            </a:prstGeom>
          </p:spPr>
        </p:pic>
        <p:pic>
          <p:nvPicPr>
            <p:cNvPr id="47" name="Рисунок 46"/>
            <p:cNvPicPr>
              <a:picLocks noChangeAspect="1"/>
            </p:cNvPicPr>
            <p:nvPr/>
          </p:nvPicPr>
          <p:blipFill>
            <a:blip r:embed="rId7"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102164">
              <a:off x="27339" y="7534940"/>
              <a:ext cx="551738" cy="765556"/>
            </a:xfrm>
            <a:prstGeom prst="rect">
              <a:avLst/>
            </a:prstGeom>
          </p:spPr>
        </p:pic>
        <p:pic>
          <p:nvPicPr>
            <p:cNvPr id="48" name="Рисунок 47"/>
            <p:cNvPicPr>
              <a:picLocks noChangeAspect="1"/>
            </p:cNvPicPr>
            <p:nvPr/>
          </p:nvPicPr>
          <p:blipFill>
            <a:blip r:embed="rId6"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584250">
              <a:off x="193271" y="6795234"/>
              <a:ext cx="404122" cy="744282"/>
            </a:xfrm>
            <a:prstGeom prst="rect">
              <a:avLst/>
            </a:prstGeom>
          </p:spPr>
        </p:pic>
      </p:grpSp>
    </p:spTree>
    <p:extLst>
      <p:ext uri="{BB962C8B-B14F-4D97-AF65-F5344CB8AC3E}">
        <p14:creationId xmlns:p14="http://schemas.microsoft.com/office/powerpoint/2010/main" xmlns="" val="16509947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882916" y="0"/>
            <a:ext cx="2816596" cy="646232"/>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3048000"/>
            <a:ext cx="6858000" cy="6858000"/>
          </a:xfrm>
          <a:prstGeom prst="rect">
            <a:avLst/>
          </a:prstGeom>
        </p:spPr>
      </p:pic>
      <p:sp>
        <p:nvSpPr>
          <p:cNvPr id="8" name="Прямоугольник 7"/>
          <p:cNvSpPr/>
          <p:nvPr/>
        </p:nvSpPr>
        <p:spPr>
          <a:xfrm>
            <a:off x="217640" y="462677"/>
            <a:ext cx="6640360" cy="2585323"/>
          </a:xfrm>
          <a:prstGeom prst="rect">
            <a:avLst/>
          </a:prstGeom>
        </p:spPr>
        <p:txBody>
          <a:bodyPr wrap="square">
            <a:spAutoFit/>
          </a:bodyPr>
          <a:lstStyle/>
          <a:p>
            <a:r>
              <a:rPr lang="ru-RU" dirty="0" smtClean="0">
                <a:solidFill>
                  <a:srgbClr val="0047E6"/>
                </a:solidFill>
                <a:latin typeface="Montserrat" panose="00000500000000000000" pitchFamily="2" charset="-52"/>
              </a:rPr>
              <a:t>С новым счастьем! С Новым годом!</a:t>
            </a:r>
          </a:p>
          <a:p>
            <a:r>
              <a:rPr lang="ru-RU" i="1" dirty="0" smtClean="0">
                <a:solidFill>
                  <a:schemeClr val="bg2">
                    <a:lumMod val="25000"/>
                  </a:schemeClr>
                </a:solidFill>
                <a:latin typeface="Montserrat" panose="00000500000000000000" pitchFamily="2" charset="-52"/>
              </a:rPr>
              <a:t>Пусть идет он полным ходом,</a:t>
            </a:r>
          </a:p>
          <a:p>
            <a:r>
              <a:rPr lang="ru-RU" i="1" dirty="0" smtClean="0">
                <a:solidFill>
                  <a:schemeClr val="bg2">
                    <a:lumMod val="25000"/>
                  </a:schemeClr>
                </a:solidFill>
                <a:latin typeface="Montserrat" panose="00000500000000000000" pitchFamily="2" charset="-52"/>
              </a:rPr>
              <a:t>Счастье в дом ваш принесет,</a:t>
            </a:r>
          </a:p>
          <a:p>
            <a:r>
              <a:rPr lang="ru-RU" i="1" dirty="0" smtClean="0">
                <a:solidFill>
                  <a:schemeClr val="bg2">
                    <a:lumMod val="25000"/>
                  </a:schemeClr>
                </a:solidFill>
                <a:latin typeface="Montserrat" panose="00000500000000000000" pitchFamily="2" charset="-52"/>
              </a:rPr>
              <a:t>Весело, легко пройдет!</a:t>
            </a:r>
          </a:p>
          <a:p>
            <a:endParaRPr lang="ru-RU" dirty="0" smtClean="0">
              <a:solidFill>
                <a:schemeClr val="bg2">
                  <a:lumMod val="25000"/>
                </a:schemeClr>
              </a:solidFill>
              <a:latin typeface="Montserrat" panose="00000500000000000000" pitchFamily="2" charset="-52"/>
            </a:endParaRPr>
          </a:p>
          <a:p>
            <a:r>
              <a:rPr lang="ru-RU" dirty="0" smtClean="0">
                <a:solidFill>
                  <a:srgbClr val="0047E6"/>
                </a:solidFill>
                <a:latin typeface="Montserrat" panose="00000500000000000000" pitchFamily="2" charset="-52"/>
              </a:rPr>
              <a:t>Пусть вручит всем настроенье,</a:t>
            </a:r>
          </a:p>
          <a:p>
            <a:r>
              <a:rPr lang="ru-RU" i="1" dirty="0" smtClean="0">
                <a:solidFill>
                  <a:schemeClr val="bg2">
                    <a:lumMod val="25000"/>
                  </a:schemeClr>
                </a:solidFill>
                <a:latin typeface="Montserrat" panose="00000500000000000000" pitchFamily="2" charset="-52"/>
              </a:rPr>
              <a:t>Для творений вдохновенье.</a:t>
            </a:r>
          </a:p>
          <a:p>
            <a:r>
              <a:rPr lang="ru-RU" i="1" dirty="0" smtClean="0">
                <a:solidFill>
                  <a:schemeClr val="bg2">
                    <a:lumMod val="25000"/>
                  </a:schemeClr>
                </a:solidFill>
                <a:latin typeface="Montserrat" panose="00000500000000000000" pitchFamily="2" charset="-52"/>
              </a:rPr>
              <a:t>Пусть прогонит прочь всю грусть,</a:t>
            </a:r>
          </a:p>
          <a:p>
            <a:r>
              <a:rPr lang="ru-RU" i="1" dirty="0" smtClean="0">
                <a:solidFill>
                  <a:schemeClr val="bg2">
                    <a:lumMod val="25000"/>
                  </a:schemeClr>
                </a:solidFill>
                <a:latin typeface="Montserrat" panose="00000500000000000000" pitchFamily="2" charset="-52"/>
              </a:rPr>
              <a:t>Смех и шутки дарит пусть!</a:t>
            </a:r>
          </a:p>
        </p:txBody>
      </p:sp>
    </p:spTree>
    <p:extLst>
      <p:ext uri="{BB962C8B-B14F-4D97-AF65-F5344CB8AC3E}">
        <p14:creationId xmlns:p14="http://schemas.microsoft.com/office/powerpoint/2010/main" xmlns="" val="21751781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
            <a:lum/>
          </a:blip>
          <a:srcRect/>
          <a:stretch>
            <a:fillRect l="-78000" r="-78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438494" y="233912"/>
            <a:ext cx="4174541" cy="461665"/>
          </a:xfrm>
          <a:prstGeom prst="rect">
            <a:avLst/>
          </a:prstGeom>
        </p:spPr>
        <p:txBody>
          <a:bodyPr wrap="none">
            <a:spAutoFit/>
          </a:bodyPr>
          <a:lstStyle/>
          <a:p>
            <a:r>
              <a:rPr lang="ru-RU" sz="2400" dirty="0" smtClean="0">
                <a:latin typeface="Montserrat ExtraBold" panose="00000900000000000000" pitchFamily="2" charset="-52"/>
              </a:rPr>
              <a:t>Ах</a:t>
            </a:r>
            <a:r>
              <a:rPr lang="en-US" sz="2400" dirty="0" smtClean="0">
                <a:latin typeface="Montserrat ExtraBold" panose="00000900000000000000" pitchFamily="2" charset="-52"/>
              </a:rPr>
              <a:t>, </a:t>
            </a:r>
            <a:r>
              <a:rPr lang="ru-RU" sz="2400" dirty="0" smtClean="0">
                <a:latin typeface="Montserrat ExtraBold" panose="00000900000000000000" pitchFamily="2" charset="-52"/>
              </a:rPr>
              <a:t>ты Зимушка - Зима!</a:t>
            </a:r>
            <a:endParaRPr lang="ru-RU" sz="2400" dirty="0">
              <a:latin typeface="Montserrat ExtraBold" panose="00000900000000000000" pitchFamily="2" charset="-52"/>
            </a:endParaRPr>
          </a:p>
        </p:txBody>
      </p:sp>
      <p:sp>
        <p:nvSpPr>
          <p:cNvPr id="3" name="Прямоугольник 2"/>
          <p:cNvSpPr/>
          <p:nvPr/>
        </p:nvSpPr>
        <p:spPr>
          <a:xfrm>
            <a:off x="606416" y="941973"/>
            <a:ext cx="5838695" cy="7632859"/>
          </a:xfrm>
          <a:prstGeom prst="rect">
            <a:avLst/>
          </a:prstGeom>
        </p:spPr>
        <p:txBody>
          <a:bodyPr wrap="square">
            <a:spAutoFit/>
          </a:bodyPr>
          <a:lstStyle/>
          <a:p>
            <a:pPr algn="just"/>
            <a:r>
              <a:rPr lang="ru-RU" sz="1400" dirty="0" smtClean="0">
                <a:latin typeface="Montserrat" panose="00000500000000000000" pitchFamily="2" charset="-52"/>
              </a:rPr>
              <a:t>Пришел декабрь – первый зимний месяц. Летят с небес легкие белые снежинки и украшают землю пушистым ковром. Деревья и кустарники в лесу стоят без листьев, на голых ветках лежит снег, только ель и сосна остаются по-прежнему зелеными. Сквозь низкие серые облака редко проглядывает солнышко, поэтому и называют декабрь в народе «</a:t>
            </a:r>
            <a:r>
              <a:rPr lang="ru-RU" sz="1400" dirty="0" err="1" smtClean="0">
                <a:latin typeface="Montserrat" panose="00000500000000000000" pitchFamily="2" charset="-52"/>
              </a:rPr>
              <a:t>хмурень</a:t>
            </a:r>
            <a:r>
              <a:rPr lang="ru-RU" sz="1400" dirty="0" smtClean="0">
                <a:latin typeface="Montserrat" panose="00000500000000000000" pitchFamily="2" charset="-52"/>
              </a:rPr>
              <a:t>» - хмурый, бессолнечный месяц, дни короткие, ночи длинные, смеркается рано.</a:t>
            </a:r>
          </a:p>
          <a:p>
            <a:pPr algn="just"/>
            <a:r>
              <a:rPr lang="ru-RU" sz="1400" dirty="0" smtClean="0">
                <a:latin typeface="Montserrat" panose="00000500000000000000" pitchFamily="2" charset="-52"/>
              </a:rPr>
              <a:t>         Холодно в декабре зверям и птицам. Зайцы, одетые в белоснежные пушистые шубки, чтобы ни волк, ни лиса, ни охотники не заметили их на белом снегу, грызут кору осины и ольхи, прячутся в ямках под кустами.</a:t>
            </a:r>
          </a:p>
          <a:p>
            <a:pPr algn="just"/>
            <a:r>
              <a:rPr lang="ru-RU" sz="1400" dirty="0" smtClean="0">
                <a:latin typeface="Montserrat" panose="00000500000000000000" pitchFamily="2" charset="-52"/>
              </a:rPr>
              <a:t>         Медведи сладко спят в берлогах. Белки прыгают по веткам деревьев, грызут еловые шишки, добывая из них семена, а в сильные морозы прячутся в теплом дупле укрывшись пушистым хвостом. Лиса ищет мышиные норки, выслеживает мышей – «мышкует». Бродит по лесу злой и голодный волк. В декабре все звери попрятались в норы, зарылись в снег – волку трудно отыскать добычу.</a:t>
            </a:r>
          </a:p>
          <a:p>
            <a:pPr algn="just"/>
            <a:r>
              <a:rPr lang="ru-RU" sz="1400" dirty="0" smtClean="0">
                <a:latin typeface="Montserrat" panose="00000500000000000000" pitchFamily="2" charset="-52"/>
              </a:rPr>
              <a:t>        Холодно и голодно зимой птицам. Они перебираются из леса поближе к жилью, прячутся от морозов и метелей под крышами и за ставнями домов.</a:t>
            </a:r>
          </a:p>
          <a:p>
            <a:pPr algn="just"/>
            <a:r>
              <a:rPr lang="ru-RU" sz="1400" dirty="0" smtClean="0">
                <a:latin typeface="Montserrat" panose="00000500000000000000" pitchFamily="2" charset="-52"/>
              </a:rPr>
              <a:t>Побеседуйте с ребенком на тему, какое время года наступило «Пришла зима»;</a:t>
            </a:r>
          </a:p>
          <a:p>
            <a:pPr algn="just"/>
            <a:r>
              <a:rPr lang="ru-RU" sz="1400" dirty="0" smtClean="0">
                <a:latin typeface="Montserrat" panose="00000500000000000000" pitchFamily="2" charset="-52"/>
              </a:rPr>
              <a:t>Закрепляйте признаки зимы (изменение температуры, выпадает снег, солнце светит, но не греет) сравнить позднюю осень и зиму;</a:t>
            </a:r>
          </a:p>
          <a:p>
            <a:pPr algn="just"/>
            <a:r>
              <a:rPr lang="ru-RU" sz="1400" dirty="0" smtClean="0">
                <a:latin typeface="Montserrat" panose="00000500000000000000" pitchFamily="2" charset="-52"/>
              </a:rPr>
              <a:t>Расскажите о том, как готовятся к зиме животные, люди.</a:t>
            </a:r>
          </a:p>
          <a:p>
            <a:pPr algn="just"/>
            <a:r>
              <a:rPr lang="ru-RU" sz="1400" dirty="0" smtClean="0">
                <a:latin typeface="Montserrat" panose="00000500000000000000" pitchFamily="2" charset="-52"/>
              </a:rPr>
              <a:t>Расскажите о зимующих птицах, как люди участвуют в жизни птиц.</a:t>
            </a:r>
          </a:p>
          <a:p>
            <a:pPr algn="just"/>
            <a:r>
              <a:rPr lang="ru-RU" sz="1400" dirty="0" smtClean="0">
                <a:latin typeface="Montserrat" panose="00000500000000000000" pitchFamily="2" charset="-52"/>
              </a:rPr>
              <a:t>Рассмотрите сюжетные картинки о том какие развлечения, игры зимой у детей.</a:t>
            </a:r>
          </a:p>
          <a:p>
            <a:pPr algn="just"/>
            <a:r>
              <a:rPr lang="ru-RU" sz="1400" dirty="0" smtClean="0">
                <a:latin typeface="Montserrat" panose="00000500000000000000" pitchFamily="2" charset="-52"/>
              </a:rPr>
              <a:t>Загадайте загадки о зиме, явлениях природы (снегопад, мороз и т.п.)</a:t>
            </a:r>
          </a:p>
          <a:p>
            <a:pPr algn="just"/>
            <a:r>
              <a:rPr lang="ru-RU" sz="1400" dirty="0" smtClean="0">
                <a:latin typeface="Montserrat" panose="00000500000000000000" pitchFamily="2" charset="-52"/>
              </a:rPr>
              <a:t>Предложите раскрасить сюжетные картинки по теме.</a:t>
            </a:r>
            <a:endParaRPr lang="ru-RU" sz="1400" dirty="0">
              <a:latin typeface="Montserrat" panose="00000500000000000000" pitchFamily="2" charset="-52"/>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20610109">
            <a:off x="5936417" y="8548208"/>
            <a:ext cx="590032" cy="1086678"/>
          </a:xfrm>
          <a:prstGeom prst="rect">
            <a:avLst/>
          </a:prstGeom>
        </p:spPr>
      </p:pic>
      <p:grpSp>
        <p:nvGrpSpPr>
          <p:cNvPr id="21" name="Группа 20"/>
          <p:cNvGrpSpPr/>
          <p:nvPr/>
        </p:nvGrpSpPr>
        <p:grpSpPr>
          <a:xfrm>
            <a:off x="25740" y="342922"/>
            <a:ext cx="705115" cy="8701039"/>
            <a:chOff x="25740" y="342922"/>
            <a:chExt cx="705115" cy="8701039"/>
          </a:xfrm>
        </p:grpSpPr>
        <p:pic>
          <p:nvPicPr>
            <p:cNvPr id="6" name="Рисунок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12034600">
              <a:off x="101147" y="8299679"/>
              <a:ext cx="404122" cy="744282"/>
            </a:xfrm>
            <a:prstGeom prst="rect">
              <a:avLst/>
            </a:prstGeom>
          </p:spPr>
        </p:pic>
        <p:pic>
          <p:nvPicPr>
            <p:cNvPr id="7" name="Рисунок 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rot="12102164">
              <a:off x="27339" y="7534940"/>
              <a:ext cx="551738" cy="765556"/>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1584250">
              <a:off x="193271" y="6795234"/>
              <a:ext cx="404122" cy="744282"/>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1947004">
              <a:off x="92762" y="6036577"/>
              <a:ext cx="501510" cy="695863"/>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rot="12935938">
              <a:off x="135450" y="5599613"/>
              <a:ext cx="333946" cy="615037"/>
            </a:xfrm>
            <a:prstGeom prst="rect">
              <a:avLst/>
            </a:prstGeom>
          </p:spPr>
        </p:pic>
        <p:pic>
          <p:nvPicPr>
            <p:cNvPr id="11" name="Рисунок 10"/>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12906999">
              <a:off x="59849" y="5135013"/>
              <a:ext cx="501510" cy="695863"/>
            </a:xfrm>
            <a:prstGeom prst="rect">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rot="1676044">
              <a:off x="136236" y="4514104"/>
              <a:ext cx="333946" cy="615037"/>
            </a:xfrm>
            <a:prstGeom prst="rect">
              <a:avLst/>
            </a:prstGeom>
          </p:spPr>
        </p:pic>
        <p:pic>
          <p:nvPicPr>
            <p:cNvPr id="13" name="Рисунок 12"/>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2215161">
              <a:off x="103946" y="3773088"/>
              <a:ext cx="501510" cy="695863"/>
            </a:xfrm>
            <a:prstGeom prst="rect">
              <a:avLst/>
            </a:prstGeom>
          </p:spPr>
        </p:pic>
        <p:pic>
          <p:nvPicPr>
            <p:cNvPr id="14" name="Рисунок 13"/>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rot="13347827">
              <a:off x="137309" y="3362426"/>
              <a:ext cx="333946" cy="615037"/>
            </a:xfrm>
            <a:prstGeom prst="rect">
              <a:avLst/>
            </a:prstGeom>
          </p:spPr>
        </p:pic>
        <p:pic>
          <p:nvPicPr>
            <p:cNvPr id="15" name="Рисунок 14"/>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13096735">
              <a:off x="66974" y="2911248"/>
              <a:ext cx="501510" cy="695863"/>
            </a:xfrm>
            <a:prstGeom prst="rect">
              <a:avLst/>
            </a:prstGeom>
          </p:spPr>
        </p:pic>
        <p:pic>
          <p:nvPicPr>
            <p:cNvPr id="16" name="Рисунок 15"/>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rot="2322916">
              <a:off x="201358" y="2328652"/>
              <a:ext cx="333946" cy="615037"/>
            </a:xfrm>
            <a:prstGeom prst="rect">
              <a:avLst/>
            </a:prstGeom>
          </p:spPr>
        </p:pic>
        <p:pic>
          <p:nvPicPr>
            <p:cNvPr id="17" name="Рисунок 16"/>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2999728">
              <a:off x="132169" y="1637908"/>
              <a:ext cx="501510" cy="695863"/>
            </a:xfrm>
            <a:prstGeom prst="rect">
              <a:avLst/>
            </a:prstGeom>
          </p:spPr>
        </p:pic>
        <p:pic>
          <p:nvPicPr>
            <p:cNvPr id="18" name="Рисунок 17"/>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rot="13500310">
              <a:off x="166286" y="1252593"/>
              <a:ext cx="333946" cy="615037"/>
            </a:xfrm>
            <a:prstGeom prst="rect">
              <a:avLst/>
            </a:prstGeom>
          </p:spPr>
        </p:pic>
        <p:pic>
          <p:nvPicPr>
            <p:cNvPr id="19" name="Рисунок 18"/>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12703940">
              <a:off x="59849" y="788137"/>
              <a:ext cx="501510" cy="695863"/>
            </a:xfrm>
            <a:prstGeom prst="rect">
              <a:avLst/>
            </a:prstGeom>
          </p:spPr>
        </p:pic>
        <p:pic>
          <p:nvPicPr>
            <p:cNvPr id="20" name="Рисунок 19"/>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rot="2779121">
              <a:off x="216451" y="202376"/>
              <a:ext cx="333946" cy="615037"/>
            </a:xfrm>
            <a:prstGeom prst="rect">
              <a:avLst/>
            </a:prstGeom>
          </p:spPr>
        </p:pic>
      </p:grpSp>
      <p:sp>
        <p:nvSpPr>
          <p:cNvPr id="22" name="TextBox 21"/>
          <p:cNvSpPr txBox="1"/>
          <p:nvPr/>
        </p:nvSpPr>
        <p:spPr>
          <a:xfrm>
            <a:off x="4252845" y="603419"/>
            <a:ext cx="2555508" cy="338554"/>
          </a:xfrm>
          <a:prstGeom prst="rect">
            <a:avLst/>
          </a:prstGeom>
          <a:noFill/>
        </p:spPr>
        <p:txBody>
          <a:bodyPr wrap="none" rtlCol="0">
            <a:spAutoFit/>
          </a:bodyPr>
          <a:lstStyle/>
          <a:p>
            <a:r>
              <a:rPr lang="ru-RU" sz="1600" spc="300" dirty="0" smtClean="0">
                <a:solidFill>
                  <a:schemeClr val="tx1">
                    <a:lumMod val="85000"/>
                    <a:lumOff val="15000"/>
                  </a:schemeClr>
                </a:solidFill>
                <a:latin typeface="Montserrat" panose="00000500000000000000" pitchFamily="2" charset="-52"/>
              </a:rPr>
              <a:t>Диалог с семьей</a:t>
            </a:r>
            <a:endParaRPr lang="ru-RU" sz="1600" spc="300" dirty="0">
              <a:solidFill>
                <a:schemeClr val="tx1">
                  <a:lumMod val="85000"/>
                  <a:lumOff val="15000"/>
                </a:schemeClr>
              </a:solidFill>
              <a:latin typeface="Montserrat" panose="00000500000000000000" pitchFamily="2" charset="-52"/>
            </a:endParaRPr>
          </a:p>
        </p:txBody>
      </p:sp>
    </p:spTree>
    <p:extLst>
      <p:ext uri="{BB962C8B-B14F-4D97-AF65-F5344CB8AC3E}">
        <p14:creationId xmlns:p14="http://schemas.microsoft.com/office/powerpoint/2010/main" xmlns="" val="13817746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48689" y="144803"/>
            <a:ext cx="4360623" cy="923330"/>
          </a:xfrm>
          <a:prstGeom prst="rect">
            <a:avLst/>
          </a:prstGeom>
        </p:spPr>
        <p:txBody>
          <a:bodyPr wrap="square">
            <a:spAutoFit/>
          </a:bodyPr>
          <a:lstStyle/>
          <a:p>
            <a:r>
              <a:rPr lang="ru-RU" spc="300" dirty="0" smtClean="0">
                <a:latin typeface="Montserrat ExtraBold" panose="00000900000000000000" pitchFamily="2" charset="-52"/>
              </a:rPr>
              <a:t>Рубрика «ПОИГРАЙТЕ С ДЕТЬМИ В </a:t>
            </a:r>
          </a:p>
          <a:p>
            <a:r>
              <a:rPr lang="ru-RU" spc="300" dirty="0" smtClean="0">
                <a:latin typeface="Montserrat ExtraBold" panose="00000900000000000000" pitchFamily="2" charset="-52"/>
              </a:rPr>
              <a:t>ДИДАКТИЧЕСКИЕ ИГРЫ»</a:t>
            </a:r>
            <a:endParaRPr lang="ru-RU" spc="300" dirty="0">
              <a:latin typeface="Montserrat ExtraBold" panose="00000900000000000000" pitchFamily="2" charset="-52"/>
            </a:endParaRPr>
          </a:p>
        </p:txBody>
      </p:sp>
      <p:grpSp>
        <p:nvGrpSpPr>
          <p:cNvPr id="3" name="Группа 2"/>
          <p:cNvGrpSpPr/>
          <p:nvPr/>
        </p:nvGrpSpPr>
        <p:grpSpPr>
          <a:xfrm>
            <a:off x="38266" y="342922"/>
            <a:ext cx="705115" cy="8701039"/>
            <a:chOff x="25740" y="342922"/>
            <a:chExt cx="705115" cy="8701039"/>
          </a:xfrm>
        </p:grpSpPr>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12034600">
              <a:off x="101147" y="8299679"/>
              <a:ext cx="404122" cy="744282"/>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12102164">
              <a:off x="27339" y="7534940"/>
              <a:ext cx="551738" cy="765556"/>
            </a:xfrm>
            <a:prstGeom prst="rect">
              <a:avLst/>
            </a:prstGeom>
          </p:spPr>
        </p:pic>
        <p:pic>
          <p:nvPicPr>
            <p:cNvPr id="6" name="Рисунок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1584250">
              <a:off x="193271" y="6795234"/>
              <a:ext cx="404122" cy="744282"/>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1947004">
              <a:off x="92762" y="6036577"/>
              <a:ext cx="501510" cy="695863"/>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12935938">
              <a:off x="135450" y="5599613"/>
              <a:ext cx="333946" cy="615037"/>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12906999">
              <a:off x="59849" y="5135013"/>
              <a:ext cx="501510" cy="695863"/>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1676044">
              <a:off x="136236" y="4514104"/>
              <a:ext cx="333946" cy="615037"/>
            </a:xfrm>
            <a:prstGeom prst="rect">
              <a:avLst/>
            </a:prstGeom>
          </p:spPr>
        </p:pic>
        <p:pic>
          <p:nvPicPr>
            <p:cNvPr id="11" name="Рисунок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2215161">
              <a:off x="103946" y="3773088"/>
              <a:ext cx="501510" cy="695863"/>
            </a:xfrm>
            <a:prstGeom prst="rect">
              <a:avLst/>
            </a:prstGeom>
          </p:spPr>
        </p:pic>
        <p:pic>
          <p:nvPicPr>
            <p:cNvPr id="12" name="Рисунок 1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13347827">
              <a:off x="137309" y="3362426"/>
              <a:ext cx="333946" cy="615037"/>
            </a:xfrm>
            <a:prstGeom prst="rect">
              <a:avLst/>
            </a:prstGeom>
          </p:spPr>
        </p:pic>
        <p:pic>
          <p:nvPicPr>
            <p:cNvPr id="13" name="Рисунок 1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13096735">
              <a:off x="66974" y="2911248"/>
              <a:ext cx="501510" cy="695863"/>
            </a:xfrm>
            <a:prstGeom prst="rect">
              <a:avLst/>
            </a:prstGeom>
          </p:spPr>
        </p:pic>
        <p:pic>
          <p:nvPicPr>
            <p:cNvPr id="14" name="Рисунок 1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2322916">
              <a:off x="201358" y="2328652"/>
              <a:ext cx="333946" cy="615037"/>
            </a:xfrm>
            <a:prstGeom prst="rect">
              <a:avLst/>
            </a:prstGeom>
          </p:spPr>
        </p:pic>
        <p:pic>
          <p:nvPicPr>
            <p:cNvPr id="15" name="Рисунок 1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2999728">
              <a:off x="132169" y="1637908"/>
              <a:ext cx="501510" cy="695863"/>
            </a:xfrm>
            <a:prstGeom prst="rect">
              <a:avLst/>
            </a:prstGeom>
          </p:spPr>
        </p:pic>
        <p:pic>
          <p:nvPicPr>
            <p:cNvPr id="16" name="Рисунок 1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13500310">
              <a:off x="166286" y="1252593"/>
              <a:ext cx="333946" cy="615037"/>
            </a:xfrm>
            <a:prstGeom prst="rect">
              <a:avLst/>
            </a:prstGeom>
          </p:spPr>
        </p:pic>
        <p:pic>
          <p:nvPicPr>
            <p:cNvPr id="17" name="Рисунок 1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12703940">
              <a:off x="59849" y="788137"/>
              <a:ext cx="501510" cy="695863"/>
            </a:xfrm>
            <a:prstGeom prst="rect">
              <a:avLst/>
            </a:prstGeom>
          </p:spPr>
        </p:pic>
        <p:pic>
          <p:nvPicPr>
            <p:cNvPr id="18" name="Рисунок 1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2779121">
              <a:off x="216451" y="202376"/>
              <a:ext cx="333946" cy="615037"/>
            </a:xfrm>
            <a:prstGeom prst="rect">
              <a:avLst/>
            </a:prstGeom>
          </p:spPr>
        </p:pic>
      </p:grpSp>
      <p:sp>
        <p:nvSpPr>
          <p:cNvPr id="19" name="Прямоугольник 18"/>
          <p:cNvSpPr/>
          <p:nvPr/>
        </p:nvSpPr>
        <p:spPr>
          <a:xfrm>
            <a:off x="1142217" y="1080659"/>
            <a:ext cx="4573566" cy="8063746"/>
          </a:xfrm>
          <a:prstGeom prst="rect">
            <a:avLst/>
          </a:prstGeom>
        </p:spPr>
        <p:txBody>
          <a:bodyPr wrap="square">
            <a:spAutoFit/>
          </a:bodyPr>
          <a:lstStyle/>
          <a:p>
            <a:pPr algn="just"/>
            <a:r>
              <a:rPr lang="ru-RU" sz="1400" dirty="0" smtClean="0">
                <a:latin typeface="Montserrat" panose="00000500000000000000" pitchFamily="2" charset="-52"/>
              </a:rPr>
              <a:t>«Один -много»</a:t>
            </a:r>
          </a:p>
          <a:p>
            <a:pPr algn="just"/>
            <a:r>
              <a:rPr lang="ru-RU" sz="1400" dirty="0" smtClean="0">
                <a:latin typeface="Montserrat" panose="00000500000000000000" pitchFamily="2" charset="-52"/>
              </a:rPr>
              <a:t>Снежинка-снежинки, снеговик -снеговики, мороз-морозы…</a:t>
            </a:r>
          </a:p>
          <a:p>
            <a:pPr algn="just"/>
            <a:r>
              <a:rPr lang="ru-RU" sz="1400" dirty="0" smtClean="0">
                <a:latin typeface="Montserrat" panose="00000500000000000000" pitchFamily="2" charset="-52"/>
              </a:rPr>
              <a:t>«Назови ласково»</a:t>
            </a:r>
          </a:p>
          <a:p>
            <a:pPr algn="just"/>
            <a:r>
              <a:rPr lang="ru-RU" sz="1400" dirty="0" smtClean="0">
                <a:latin typeface="Montserrat" panose="00000500000000000000" pitchFamily="2" charset="-52"/>
              </a:rPr>
              <a:t>Снег-снежок, снеговик- </a:t>
            </a:r>
            <a:r>
              <a:rPr lang="ru-RU" sz="1400" dirty="0" err="1" smtClean="0">
                <a:latin typeface="Montserrat" panose="00000500000000000000" pitchFamily="2" charset="-52"/>
              </a:rPr>
              <a:t>снеговичок</a:t>
            </a:r>
            <a:r>
              <a:rPr lang="ru-RU" sz="1400" dirty="0" smtClean="0">
                <a:latin typeface="Montserrat" panose="00000500000000000000" pitchFamily="2" charset="-52"/>
              </a:rPr>
              <a:t>, санки-саночки, горка — горочка и т.д.</a:t>
            </a:r>
          </a:p>
          <a:p>
            <a:pPr algn="just"/>
            <a:r>
              <a:rPr lang="ru-RU" sz="1400" dirty="0" smtClean="0">
                <a:latin typeface="Montserrat" panose="00000500000000000000" pitchFamily="2" charset="-52"/>
              </a:rPr>
              <a:t>Забавы</a:t>
            </a:r>
          </a:p>
          <a:p>
            <a:pPr algn="just"/>
            <a:r>
              <a:rPr lang="ru-RU" sz="1400" dirty="0" smtClean="0">
                <a:latin typeface="Montserrat" panose="00000500000000000000" pitchFamily="2" charset="-52"/>
              </a:rPr>
              <a:t>- Раз, два, три, четыре, пять (Загибаем пальчики по одному)</a:t>
            </a:r>
          </a:p>
          <a:p>
            <a:pPr algn="just"/>
            <a:r>
              <a:rPr lang="ru-RU" sz="1400" dirty="0" smtClean="0">
                <a:latin typeface="Montserrat" panose="00000500000000000000" pitchFamily="2" charset="-52"/>
              </a:rPr>
              <a:t>- Мы во двор пришли гулять. («Идём» по столу указательным и средним пальчиками)</a:t>
            </a:r>
          </a:p>
          <a:p>
            <a:pPr algn="just"/>
            <a:r>
              <a:rPr lang="ru-RU" sz="1400" dirty="0" smtClean="0">
                <a:latin typeface="Montserrat" panose="00000500000000000000" pitchFamily="2" charset="-52"/>
              </a:rPr>
              <a:t>- Бабу снежную лепили, («Лепим» комочек двумя ладонями)</a:t>
            </a:r>
          </a:p>
          <a:p>
            <a:pPr algn="just"/>
            <a:r>
              <a:rPr lang="ru-RU" sz="1400" dirty="0" smtClean="0">
                <a:latin typeface="Montserrat" panose="00000500000000000000" pitchFamily="2" charset="-52"/>
              </a:rPr>
              <a:t>- Птичек крошками кормили, (Крошащие движения всеми пальцами)</a:t>
            </a:r>
          </a:p>
          <a:p>
            <a:pPr algn="just"/>
            <a:r>
              <a:rPr lang="ru-RU" sz="1400" dirty="0" smtClean="0">
                <a:latin typeface="Montserrat" panose="00000500000000000000" pitchFamily="2" charset="-52"/>
              </a:rPr>
              <a:t>- С горки мы потом катались, (Проводим указательным пальцем правой руки по ладони левой руки)</a:t>
            </a:r>
          </a:p>
          <a:p>
            <a:pPr algn="just"/>
            <a:r>
              <a:rPr lang="ru-RU" sz="1400" dirty="0" smtClean="0">
                <a:latin typeface="Montserrat" panose="00000500000000000000" pitchFamily="2" charset="-52"/>
              </a:rPr>
              <a:t>- А ещё в снегу валялись. (Кладём ладошки на стол то одной стороной, то другой)</a:t>
            </a:r>
          </a:p>
          <a:p>
            <a:pPr algn="just"/>
            <a:r>
              <a:rPr lang="ru-RU" sz="1400" dirty="0" smtClean="0">
                <a:latin typeface="Montserrat" panose="00000500000000000000" pitchFamily="2" charset="-52"/>
              </a:rPr>
              <a:t>- Все в снегу домой пришли. (Отряхиваем ладошки)</a:t>
            </a:r>
          </a:p>
          <a:p>
            <a:pPr algn="just"/>
            <a:r>
              <a:rPr lang="ru-RU" sz="1400" dirty="0" smtClean="0">
                <a:latin typeface="Montserrat" panose="00000500000000000000" pitchFamily="2" charset="-52"/>
              </a:rPr>
              <a:t>- Съели суп и спать легли. (Движения воображаемой ложкой, руки под щёки)</a:t>
            </a:r>
          </a:p>
          <a:p>
            <a:pPr algn="just"/>
            <a:r>
              <a:rPr lang="ru-RU" sz="1400" dirty="0" smtClean="0">
                <a:latin typeface="Montserrat" panose="00000500000000000000" pitchFamily="2" charset="-52"/>
              </a:rPr>
              <a:t>Строитель</a:t>
            </a:r>
          </a:p>
          <a:p>
            <a:pPr algn="just"/>
            <a:r>
              <a:rPr lang="ru-RU" sz="1400" dirty="0" smtClean="0">
                <a:latin typeface="Montserrat" panose="00000500000000000000" pitchFamily="2" charset="-52"/>
              </a:rPr>
              <a:t>- Копаю, копаю лопаткой снежок. (Имитируем движения) </a:t>
            </a:r>
          </a:p>
          <a:p>
            <a:pPr algn="just"/>
            <a:r>
              <a:rPr lang="ru-RU" sz="1400" dirty="0" smtClean="0">
                <a:latin typeface="Montserrat" panose="00000500000000000000" pitchFamily="2" charset="-52"/>
              </a:rPr>
              <a:t>- Построю из снега домок-теремок. (Над головой из ладошек делаем крышу)</a:t>
            </a:r>
          </a:p>
          <a:p>
            <a:pPr algn="just"/>
            <a:r>
              <a:rPr lang="ru-RU" sz="1400" dirty="0" smtClean="0">
                <a:latin typeface="Montserrat" panose="00000500000000000000" pitchFamily="2" charset="-52"/>
              </a:rPr>
              <a:t>- И окна, и двери я вырублю в нем, (Ребром ладоней «вырубаем»)</a:t>
            </a:r>
          </a:p>
          <a:p>
            <a:pPr algn="just"/>
            <a:r>
              <a:rPr lang="ru-RU" sz="1400" dirty="0" smtClean="0">
                <a:latin typeface="Montserrat" panose="00000500000000000000" pitchFamily="2" charset="-52"/>
              </a:rPr>
              <a:t>- Почищу дорожки, посыплю песком. (Имитируем движения) </a:t>
            </a:r>
          </a:p>
          <a:p>
            <a:pPr algn="just"/>
            <a:r>
              <a:rPr lang="ru-RU" sz="1400" dirty="0" smtClean="0">
                <a:latin typeface="Montserrat" panose="00000500000000000000" pitchFamily="2" charset="-52"/>
              </a:rPr>
              <a:t>- А зайке скажу: «Приходи ко мне жить! (Изображаем зайчика) </a:t>
            </a:r>
          </a:p>
          <a:p>
            <a:pPr algn="just"/>
            <a:r>
              <a:rPr lang="ru-RU" sz="1400" dirty="0" smtClean="0">
                <a:latin typeface="Montserrat" panose="00000500000000000000" pitchFamily="2" charset="-52"/>
              </a:rPr>
              <a:t>- Мы будем, зайчишка, с тобою дружить!» (Пожимаем свои руки)</a:t>
            </a:r>
            <a:endParaRPr lang="ru-RU" sz="1400" dirty="0">
              <a:latin typeface="Montserrat" panose="00000500000000000000" pitchFamily="2" charset="-52"/>
            </a:endParaRPr>
          </a:p>
        </p:txBody>
      </p:sp>
    </p:spTree>
    <p:extLst>
      <p:ext uri="{BB962C8B-B14F-4D97-AF65-F5344CB8AC3E}">
        <p14:creationId xmlns:p14="http://schemas.microsoft.com/office/powerpoint/2010/main" xmlns="" val="21382206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Группа 24"/>
          <p:cNvGrpSpPr/>
          <p:nvPr/>
        </p:nvGrpSpPr>
        <p:grpSpPr>
          <a:xfrm>
            <a:off x="44998" y="683051"/>
            <a:ext cx="600437" cy="8607167"/>
            <a:chOff x="25740" y="342922"/>
            <a:chExt cx="705115" cy="8701039"/>
          </a:xfrm>
        </p:grpSpPr>
        <p:pic>
          <p:nvPicPr>
            <p:cNvPr id="26" name="Рисунок 25"/>
            <p:cNvPicPr>
              <a:picLocks noChangeAspect="1"/>
            </p:cNvPicPr>
            <p:nvPr/>
          </p:nvPicPr>
          <p:blipFill>
            <a:blip r:embed="rId2"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034600">
              <a:off x="101147" y="8299679"/>
              <a:ext cx="404122" cy="744282"/>
            </a:xfrm>
            <a:prstGeom prst="rect">
              <a:avLst/>
            </a:prstGeom>
          </p:spPr>
        </p:pic>
        <p:pic>
          <p:nvPicPr>
            <p:cNvPr id="27" name="Рисунок 26"/>
            <p:cNvPicPr>
              <a:picLocks noChangeAspect="1"/>
            </p:cNvPicPr>
            <p:nvPr/>
          </p:nvPicPr>
          <p:blipFill>
            <a:blip r:embed="rId3"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102164">
              <a:off x="27339" y="7534940"/>
              <a:ext cx="551738" cy="765556"/>
            </a:xfrm>
            <a:prstGeom prst="rect">
              <a:avLst/>
            </a:prstGeom>
          </p:spPr>
        </p:pic>
        <p:pic>
          <p:nvPicPr>
            <p:cNvPr id="28" name="Рисунок 27"/>
            <p:cNvPicPr>
              <a:picLocks noChangeAspect="1"/>
            </p:cNvPicPr>
            <p:nvPr/>
          </p:nvPicPr>
          <p:blipFill>
            <a:blip r:embed="rId2"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584250">
              <a:off x="193271" y="6795234"/>
              <a:ext cx="404122" cy="744282"/>
            </a:xfrm>
            <a:prstGeom prst="rect">
              <a:avLst/>
            </a:prstGeom>
          </p:spPr>
        </p:pic>
        <p:pic>
          <p:nvPicPr>
            <p:cNvPr id="29" name="Рисунок 28"/>
            <p:cNvPicPr>
              <a:picLocks noChangeAspect="1"/>
            </p:cNvPicPr>
            <p:nvPr/>
          </p:nvPicPr>
          <p:blipFill>
            <a:blip r:embed="rId4"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947004">
              <a:off x="92762" y="6036577"/>
              <a:ext cx="501510" cy="695863"/>
            </a:xfrm>
            <a:prstGeom prst="rect">
              <a:avLst/>
            </a:prstGeom>
          </p:spPr>
        </p:pic>
        <p:pic>
          <p:nvPicPr>
            <p:cNvPr id="30" name="Рисунок 29"/>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935938">
              <a:off x="135450" y="5599613"/>
              <a:ext cx="333946" cy="615037"/>
            </a:xfrm>
            <a:prstGeom prst="rect">
              <a:avLst/>
            </a:prstGeom>
          </p:spPr>
        </p:pic>
        <p:pic>
          <p:nvPicPr>
            <p:cNvPr id="31" name="Рисунок 30"/>
            <p:cNvPicPr>
              <a:picLocks noChangeAspect="1"/>
            </p:cNvPicPr>
            <p:nvPr/>
          </p:nvPicPr>
          <p:blipFill>
            <a:blip r:embed="rId4"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906999">
              <a:off x="59849" y="5135013"/>
              <a:ext cx="501510" cy="695863"/>
            </a:xfrm>
            <a:prstGeom prst="rect">
              <a:avLst/>
            </a:prstGeom>
          </p:spPr>
        </p:pic>
        <p:pic>
          <p:nvPicPr>
            <p:cNvPr id="32" name="Рисунок 31"/>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676044">
              <a:off x="136236" y="4514104"/>
              <a:ext cx="333946" cy="615037"/>
            </a:xfrm>
            <a:prstGeom prst="rect">
              <a:avLst/>
            </a:prstGeom>
          </p:spPr>
        </p:pic>
        <p:pic>
          <p:nvPicPr>
            <p:cNvPr id="33" name="Рисунок 32"/>
            <p:cNvPicPr>
              <a:picLocks noChangeAspect="1"/>
            </p:cNvPicPr>
            <p:nvPr/>
          </p:nvPicPr>
          <p:blipFill>
            <a:blip r:embed="rId4"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2215161">
              <a:off x="103946" y="3773088"/>
              <a:ext cx="501510" cy="695863"/>
            </a:xfrm>
            <a:prstGeom prst="rect">
              <a:avLst/>
            </a:prstGeom>
          </p:spPr>
        </p:pic>
        <p:pic>
          <p:nvPicPr>
            <p:cNvPr id="34" name="Рисунок 33"/>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3347827">
              <a:off x="137309" y="3362426"/>
              <a:ext cx="333946" cy="615037"/>
            </a:xfrm>
            <a:prstGeom prst="rect">
              <a:avLst/>
            </a:prstGeom>
          </p:spPr>
        </p:pic>
        <p:pic>
          <p:nvPicPr>
            <p:cNvPr id="35" name="Рисунок 34"/>
            <p:cNvPicPr>
              <a:picLocks noChangeAspect="1"/>
            </p:cNvPicPr>
            <p:nvPr/>
          </p:nvPicPr>
          <p:blipFill>
            <a:blip r:embed="rId4"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3096735">
              <a:off x="66974" y="2911248"/>
              <a:ext cx="501510" cy="695863"/>
            </a:xfrm>
            <a:prstGeom prst="rect">
              <a:avLst/>
            </a:prstGeom>
          </p:spPr>
        </p:pic>
        <p:pic>
          <p:nvPicPr>
            <p:cNvPr id="36" name="Рисунок 35"/>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2322916">
              <a:off x="201358" y="2328652"/>
              <a:ext cx="333946" cy="615037"/>
            </a:xfrm>
            <a:prstGeom prst="rect">
              <a:avLst/>
            </a:prstGeom>
          </p:spPr>
        </p:pic>
        <p:pic>
          <p:nvPicPr>
            <p:cNvPr id="37" name="Рисунок 36"/>
            <p:cNvPicPr>
              <a:picLocks noChangeAspect="1"/>
            </p:cNvPicPr>
            <p:nvPr/>
          </p:nvPicPr>
          <p:blipFill>
            <a:blip r:embed="rId6"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2999728">
              <a:off x="132169" y="1637908"/>
              <a:ext cx="501510" cy="695863"/>
            </a:xfrm>
            <a:prstGeom prst="rect">
              <a:avLst/>
            </a:prstGeom>
          </p:spPr>
        </p:pic>
        <p:pic>
          <p:nvPicPr>
            <p:cNvPr id="38" name="Рисунок 37"/>
            <p:cNvPicPr>
              <a:picLocks noChangeAspect="1"/>
            </p:cNvPicPr>
            <p:nvPr/>
          </p:nvPicPr>
          <p:blipFill>
            <a:blip r:embed="rId7"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3500310">
              <a:off x="166286" y="1252593"/>
              <a:ext cx="333946" cy="615037"/>
            </a:xfrm>
            <a:prstGeom prst="rect">
              <a:avLst/>
            </a:prstGeom>
          </p:spPr>
        </p:pic>
        <p:pic>
          <p:nvPicPr>
            <p:cNvPr id="39" name="Рисунок 38"/>
            <p:cNvPicPr>
              <a:picLocks noChangeAspect="1"/>
            </p:cNvPicPr>
            <p:nvPr/>
          </p:nvPicPr>
          <p:blipFill>
            <a:blip r:embed="rId4"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703940">
              <a:off x="59849" y="788137"/>
              <a:ext cx="501510" cy="695863"/>
            </a:xfrm>
            <a:prstGeom prst="rect">
              <a:avLst/>
            </a:prstGeom>
          </p:spPr>
        </p:pic>
        <p:pic>
          <p:nvPicPr>
            <p:cNvPr id="40" name="Рисунок 39"/>
            <p:cNvPicPr>
              <a:picLocks noChangeAspect="1"/>
            </p:cNvPicPr>
            <p:nvPr/>
          </p:nvPicPr>
          <p:blipFill>
            <a:blip r:embed="rId7"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2779121">
              <a:off x="216451" y="202376"/>
              <a:ext cx="333946" cy="615037"/>
            </a:xfrm>
            <a:prstGeom prst="rect">
              <a:avLst/>
            </a:prstGeom>
          </p:spPr>
        </p:pic>
      </p:grpSp>
      <p:sp>
        <p:nvSpPr>
          <p:cNvPr id="2" name="Прямоугольник 1"/>
          <p:cNvSpPr/>
          <p:nvPr/>
        </p:nvSpPr>
        <p:spPr>
          <a:xfrm>
            <a:off x="1714500" y="82887"/>
            <a:ext cx="3429000" cy="1200329"/>
          </a:xfrm>
          <a:prstGeom prst="rect">
            <a:avLst/>
          </a:prstGeom>
        </p:spPr>
        <p:txBody>
          <a:bodyPr>
            <a:spAutoFit/>
          </a:bodyPr>
          <a:lstStyle/>
          <a:p>
            <a:r>
              <a:rPr lang="ru-RU" sz="2400" dirty="0" smtClean="0">
                <a:solidFill>
                  <a:srgbClr val="0047E6"/>
                </a:solidFill>
                <a:latin typeface="Montserrat ExtraBold" panose="00000900000000000000" pitchFamily="2" charset="-52"/>
              </a:rPr>
              <a:t>Памятка для родителей: </a:t>
            </a:r>
          </a:p>
          <a:p>
            <a:r>
              <a:rPr lang="ru-RU" sz="2400" dirty="0" smtClean="0">
                <a:solidFill>
                  <a:srgbClr val="0047E6"/>
                </a:solidFill>
                <a:latin typeface="Montserrat ExtraBold" panose="00000900000000000000" pitchFamily="2" charset="-52"/>
              </a:rPr>
              <a:t>"ЗИМУШКА-ЗИМА! </a:t>
            </a:r>
            <a:endParaRPr lang="ru-RU" sz="2400" dirty="0">
              <a:solidFill>
                <a:srgbClr val="0047E6"/>
              </a:solidFill>
              <a:latin typeface="Montserrat ExtraBold" panose="00000900000000000000" pitchFamily="2" charset="-52"/>
            </a:endParaRPr>
          </a:p>
        </p:txBody>
      </p:sp>
      <p:sp>
        <p:nvSpPr>
          <p:cNvPr id="3" name="Прямоугольник 2"/>
          <p:cNvSpPr/>
          <p:nvPr/>
        </p:nvSpPr>
        <p:spPr>
          <a:xfrm>
            <a:off x="598549" y="1411597"/>
            <a:ext cx="3429000" cy="4185761"/>
          </a:xfrm>
          <a:prstGeom prst="rect">
            <a:avLst/>
          </a:prstGeom>
        </p:spPr>
        <p:txBody>
          <a:bodyPr>
            <a:spAutoFit/>
          </a:bodyPr>
          <a:lstStyle/>
          <a:p>
            <a:pPr algn="just"/>
            <a:r>
              <a:rPr lang="ru-RU" sz="1400" dirty="0" smtClean="0">
                <a:latin typeface="Montserrat" panose="00000500000000000000" pitchFamily="2" charset="-52"/>
              </a:rPr>
              <a:t>Зима – особое время для любого ребенка: каникулы, новогодние подарки, елка, Рождество. С приходом зимы в жизни ребенка и его родителей становится намного больше положительных эмоций. </a:t>
            </a:r>
          </a:p>
          <a:p>
            <a:pPr algn="just"/>
            <a:r>
              <a:rPr lang="ru-RU" sz="1400" dirty="0" smtClean="0">
                <a:latin typeface="Montserrat" panose="00000500000000000000" pitchFamily="2" charset="-52"/>
              </a:rPr>
              <a:t>Дети с удовольствием катаются</a:t>
            </a:r>
          </a:p>
          <a:p>
            <a:pPr algn="just"/>
            <a:r>
              <a:rPr lang="ru-RU" sz="1400" dirty="0" smtClean="0">
                <a:latin typeface="Montserrat" panose="00000500000000000000" pitchFamily="2" charset="-52"/>
              </a:rPr>
              <a:t> на санках, кидают снежки, </a:t>
            </a:r>
          </a:p>
          <a:p>
            <a:pPr algn="just"/>
            <a:r>
              <a:rPr lang="ru-RU" sz="1400" dirty="0" smtClean="0">
                <a:latin typeface="Montserrat" panose="00000500000000000000" pitchFamily="2" charset="-52"/>
              </a:rPr>
              <a:t>лепят снеговика или «снежную</a:t>
            </a:r>
          </a:p>
          <a:p>
            <a:pPr algn="just"/>
            <a:r>
              <a:rPr lang="ru-RU" sz="1400" dirty="0" smtClean="0">
                <a:latin typeface="Montserrat" panose="00000500000000000000" pitchFamily="2" charset="-52"/>
              </a:rPr>
              <a:t> бабу», строят снежные замки и </a:t>
            </a:r>
          </a:p>
          <a:p>
            <a:pPr algn="just"/>
            <a:r>
              <a:rPr lang="ru-RU" sz="1400" dirty="0" smtClean="0">
                <a:latin typeface="Montserrat" panose="00000500000000000000" pitchFamily="2" charset="-52"/>
              </a:rPr>
              <a:t>крепости. Даже игра в догонялки</a:t>
            </a:r>
          </a:p>
          <a:p>
            <a:pPr algn="just"/>
            <a:r>
              <a:rPr lang="ru-RU" sz="1400" dirty="0" smtClean="0">
                <a:latin typeface="Montserrat" panose="00000500000000000000" pitchFamily="2" charset="-52"/>
              </a:rPr>
              <a:t> становится более интересной </a:t>
            </a:r>
          </a:p>
          <a:p>
            <a:pPr algn="just"/>
            <a:r>
              <a:rPr lang="ru-RU" sz="1400" dirty="0" smtClean="0">
                <a:latin typeface="Montserrat" panose="00000500000000000000" pitchFamily="2" charset="-52"/>
              </a:rPr>
              <a:t>в случае наличия снега и </a:t>
            </a:r>
          </a:p>
          <a:p>
            <a:pPr algn="just"/>
            <a:r>
              <a:rPr lang="ru-RU" sz="1400" dirty="0" smtClean="0">
                <a:latin typeface="Montserrat" panose="00000500000000000000" pitchFamily="2" charset="-52"/>
              </a:rPr>
              <a:t>труднопроходимых заснеженных </a:t>
            </a:r>
          </a:p>
          <a:p>
            <a:pPr algn="just"/>
            <a:r>
              <a:rPr lang="ru-RU" sz="1400" dirty="0" smtClean="0">
                <a:latin typeface="Montserrat" panose="00000500000000000000" pitchFamily="2" charset="-52"/>
              </a:rPr>
              <a:t>мест. Зимой малышу интересно</a:t>
            </a:r>
          </a:p>
          <a:p>
            <a:pPr algn="just"/>
            <a:r>
              <a:rPr lang="ru-RU" sz="1400" dirty="0" smtClean="0">
                <a:latin typeface="Montserrat" panose="00000500000000000000" pitchFamily="2" charset="-52"/>
              </a:rPr>
              <a:t>играть на улице даже одному, но гораздо больше радости приносят совместные занятия. </a:t>
            </a:r>
            <a:endParaRPr lang="ru-RU" sz="1400" dirty="0">
              <a:latin typeface="Montserrat" panose="00000500000000000000" pitchFamily="2" charset="-52"/>
            </a:endParaRPr>
          </a:p>
        </p:txBody>
      </p:sp>
      <p:pic>
        <p:nvPicPr>
          <p:cNvPr id="4" name="Рисунок 3"/>
          <p:cNvPicPr>
            <a:picLocks noChangeAspect="1"/>
          </p:cNvPicPr>
          <p:nvPr/>
        </p:nvPicPr>
        <p:blipFill rotWithShape="1">
          <a:blip r:embed="rId8" cstate="print">
            <a:extLst>
              <a:ext uri="{28A0092B-C50C-407E-A947-70E740481C1C}">
                <a14:useLocalDpi xmlns:a14="http://schemas.microsoft.com/office/drawing/2010/main" xmlns="" val="0"/>
              </a:ext>
            </a:extLst>
          </a:blip>
          <a:srcRect t="25909"/>
          <a:stretch/>
        </p:blipFill>
        <p:spPr>
          <a:xfrm>
            <a:off x="3803214" y="1940514"/>
            <a:ext cx="2999984" cy="2987570"/>
          </a:xfrm>
          <a:prstGeom prst="ellipse">
            <a:avLst/>
          </a:prstGeom>
        </p:spPr>
      </p:pic>
      <p:sp>
        <p:nvSpPr>
          <p:cNvPr id="5" name="Прямоугольник 4"/>
          <p:cNvSpPr/>
          <p:nvPr/>
        </p:nvSpPr>
        <p:spPr>
          <a:xfrm>
            <a:off x="2587263" y="5571044"/>
            <a:ext cx="2157963" cy="369332"/>
          </a:xfrm>
          <a:prstGeom prst="rect">
            <a:avLst/>
          </a:prstGeom>
        </p:spPr>
        <p:txBody>
          <a:bodyPr wrap="none">
            <a:spAutoFit/>
          </a:bodyPr>
          <a:lstStyle/>
          <a:p>
            <a:r>
              <a:rPr lang="ru-RU" dirty="0" smtClean="0">
                <a:solidFill>
                  <a:srgbClr val="0047E6"/>
                </a:solidFill>
                <a:latin typeface="Montserrat ExtraBold" panose="00000900000000000000" pitchFamily="2" charset="-52"/>
              </a:rPr>
              <a:t>Зимние опыты </a:t>
            </a:r>
            <a:endParaRPr lang="ru-RU" dirty="0">
              <a:solidFill>
                <a:srgbClr val="0047E6"/>
              </a:solidFill>
              <a:latin typeface="Montserrat ExtraBold" panose="00000900000000000000" pitchFamily="2" charset="-52"/>
            </a:endParaRPr>
          </a:p>
        </p:txBody>
      </p:sp>
      <p:sp>
        <p:nvSpPr>
          <p:cNvPr id="6" name="Прямоугольник 5"/>
          <p:cNvSpPr/>
          <p:nvPr/>
        </p:nvSpPr>
        <p:spPr>
          <a:xfrm>
            <a:off x="628032" y="5861280"/>
            <a:ext cx="3429000" cy="3539430"/>
          </a:xfrm>
          <a:prstGeom prst="rect">
            <a:avLst/>
          </a:prstGeom>
        </p:spPr>
        <p:txBody>
          <a:bodyPr>
            <a:spAutoFit/>
          </a:bodyPr>
          <a:lstStyle/>
          <a:p>
            <a:r>
              <a:rPr lang="ru-RU" sz="1400" dirty="0" smtClean="0">
                <a:latin typeface="Montserrat" panose="00000500000000000000" pitchFamily="2" charset="-52"/>
              </a:rPr>
              <a:t>Зимняя прогулка может быть очень познавательной. Во время прогулки удобно рассказать детям о природных явлениях, свойствах живой и неживой природы. Рассмотрев снег в лупу, ребенок увидит, что все снежинки разные. Обратите внимание ребенка, как легко дышится в морозный день. Объясните, что это происходит потому, что падающий снег забирает из воздуха мельчайшие частицы пыли, которая есть и зимой, и воздух становится чистым, свежим. </a:t>
            </a:r>
            <a:endParaRPr lang="ru-RU" sz="1400" dirty="0">
              <a:latin typeface="Montserrat" panose="00000500000000000000" pitchFamily="2" charset="-52"/>
            </a:endParaRPr>
          </a:p>
        </p:txBody>
      </p:sp>
      <p:pic>
        <p:nvPicPr>
          <p:cNvPr id="7" name="Рисунок 6"/>
          <p:cNvPicPr>
            <a:picLocks noChangeAspect="1"/>
          </p:cNvPicPr>
          <p:nvPr/>
        </p:nvPicPr>
        <p:blipFill rotWithShape="1">
          <a:blip r:embed="rId9">
            <a:extLst>
              <a:ext uri="{28A0092B-C50C-407E-A947-70E740481C1C}">
                <a14:useLocalDpi xmlns:a14="http://schemas.microsoft.com/office/drawing/2010/main" xmlns="" val="0"/>
              </a:ext>
            </a:extLst>
          </a:blip>
          <a:srcRect l="2598" t="23635" r="4762" b="30045"/>
          <a:stretch/>
        </p:blipFill>
        <p:spPr>
          <a:xfrm>
            <a:off x="3911251" y="6323967"/>
            <a:ext cx="2891947" cy="2891945"/>
          </a:xfrm>
          <a:prstGeom prst="ellipse">
            <a:avLst/>
          </a:prstGeom>
        </p:spPr>
      </p:pic>
    </p:spTree>
    <p:extLst>
      <p:ext uri="{BB962C8B-B14F-4D97-AF65-F5344CB8AC3E}">
        <p14:creationId xmlns:p14="http://schemas.microsoft.com/office/powerpoint/2010/main" xmlns="" val="23834186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22387" y="86546"/>
            <a:ext cx="5613226" cy="5262979"/>
          </a:xfrm>
          <a:prstGeom prst="rect">
            <a:avLst/>
          </a:prstGeom>
        </p:spPr>
        <p:txBody>
          <a:bodyPr wrap="square">
            <a:spAutoFit/>
          </a:bodyPr>
          <a:lstStyle/>
          <a:p>
            <a:pPr algn="just"/>
            <a:r>
              <a:rPr lang="ru-RU" sz="1600" b="1" i="1" dirty="0" smtClean="0">
                <a:solidFill>
                  <a:srgbClr val="0047E6"/>
                </a:solidFill>
                <a:latin typeface="Montserrat ExtraBold" panose="00000900000000000000" pitchFamily="2" charset="-52"/>
              </a:rPr>
              <a:t>Как снег согревает землю? </a:t>
            </a:r>
          </a:p>
          <a:p>
            <a:pPr algn="just"/>
            <a:r>
              <a:rPr lang="ru-RU" sz="1600" dirty="0" smtClean="0">
                <a:latin typeface="Montserrat" panose="00000500000000000000" pitchFamily="2" charset="-52"/>
              </a:rPr>
              <a:t>Перед прогулкой налейте в две одинаковые бутылки теплую воду. Затем одну из бутылок надо поставить на открытое место, а другую закопать в снег, не утрамбовывая его. Через некоторое время можно сравнить, в какой бутылке вода остыла меньше (в той, что была под снегом, и ребенок выяснит, что снег сохраняет тепло. </a:t>
            </a:r>
          </a:p>
          <a:p>
            <a:pPr algn="just"/>
            <a:r>
              <a:rPr lang="ru-RU" sz="1600" b="1" i="1" dirty="0" smtClean="0">
                <a:solidFill>
                  <a:srgbClr val="0047E6"/>
                </a:solidFill>
                <a:latin typeface="Montserrat ExtraBold" panose="00000900000000000000" pitchFamily="2" charset="-52"/>
              </a:rPr>
              <a:t>Мыльные пузыри на морозе. </a:t>
            </a:r>
          </a:p>
          <a:p>
            <a:pPr algn="just"/>
            <a:r>
              <a:rPr lang="ru-RU" sz="1600" dirty="0" smtClean="0">
                <a:latin typeface="Montserrat" panose="00000500000000000000" pitchFamily="2" charset="-52"/>
              </a:rPr>
              <a:t>Возьмите на прогулку жидкость для мыльных пузырей: разведенный в снеговой воде шампунь или мыло, в который добавлено небольшое количество чистого глицерина, и пластмассовую трубку от шариковой ручки. Выдувая мыльные пузыри на морозе, ребенок рассмотрит мелкие кристаллики, возникающие на поверхности пузырей, которые быстро разрастаются. Если дать возможность закристаллизовавшемуся пузырю упасть, он не разобьется, на нем появятся вмятины. Пластичность пленки – следствие малости ее толщины. </a:t>
            </a:r>
            <a:endParaRPr lang="ru-RU" sz="1600" dirty="0">
              <a:latin typeface="Montserrat" panose="00000500000000000000" pitchFamily="2" charset="-52"/>
            </a:endParaRPr>
          </a:p>
        </p:txBody>
      </p:sp>
      <p:pic>
        <p:nvPicPr>
          <p:cNvPr id="4" name="Рисунок 3"/>
          <p:cNvPicPr>
            <a:picLocks noChangeAspect="1"/>
          </p:cNvPicPr>
          <p:nvPr/>
        </p:nvPicPr>
        <p:blipFill>
          <a:blip r:embed="rId2">
            <a:duotone>
              <a:prstClr val="black"/>
              <a:schemeClr val="tx1">
                <a:lumMod val="50000"/>
                <a:lumOff val="50000"/>
                <a:tint val="45000"/>
                <a:satMod val="400000"/>
              </a:schemeClr>
            </a:duotone>
            <a:extLst>
              <a:ext uri="{28A0092B-C50C-407E-A947-70E740481C1C}">
                <a14:useLocalDpi xmlns:a14="http://schemas.microsoft.com/office/drawing/2010/main" xmlns="" val="0"/>
              </a:ext>
            </a:extLst>
          </a:blip>
          <a:stretch>
            <a:fillRect/>
          </a:stretch>
        </p:blipFill>
        <p:spPr>
          <a:xfrm>
            <a:off x="1393521" y="5546943"/>
            <a:ext cx="4070958" cy="4070958"/>
          </a:xfrm>
          <a:prstGeom prst="ellipse">
            <a:avLst/>
          </a:prstGeom>
        </p:spPr>
      </p:pic>
      <p:grpSp>
        <p:nvGrpSpPr>
          <p:cNvPr id="5" name="Группа 4"/>
          <p:cNvGrpSpPr/>
          <p:nvPr/>
        </p:nvGrpSpPr>
        <p:grpSpPr>
          <a:xfrm>
            <a:off x="6192360" y="527868"/>
            <a:ext cx="600437" cy="8607167"/>
            <a:chOff x="25740" y="342922"/>
            <a:chExt cx="705115" cy="8701039"/>
          </a:xfrm>
        </p:grpSpPr>
        <p:pic>
          <p:nvPicPr>
            <p:cNvPr id="6" name="Рисунок 5"/>
            <p:cNvPicPr>
              <a:picLocks noChangeAspect="1"/>
            </p:cNvPicPr>
            <p:nvPr/>
          </p:nvPicPr>
          <p:blipFill>
            <a:blip r:embed="rId3"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034600">
              <a:off x="101147" y="8299679"/>
              <a:ext cx="404122" cy="744282"/>
            </a:xfrm>
            <a:prstGeom prst="rect">
              <a:avLst/>
            </a:prstGeom>
          </p:spPr>
        </p:pic>
        <p:pic>
          <p:nvPicPr>
            <p:cNvPr id="7" name="Рисунок 6"/>
            <p:cNvPicPr>
              <a:picLocks noChangeAspect="1"/>
            </p:cNvPicPr>
            <p:nvPr/>
          </p:nvPicPr>
          <p:blipFill>
            <a:blip r:embed="rId4"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102164">
              <a:off x="27339" y="7534940"/>
              <a:ext cx="551738" cy="765556"/>
            </a:xfrm>
            <a:prstGeom prst="rect">
              <a:avLst/>
            </a:prstGeom>
          </p:spPr>
        </p:pic>
        <p:pic>
          <p:nvPicPr>
            <p:cNvPr id="8" name="Рисунок 7"/>
            <p:cNvPicPr>
              <a:picLocks noChangeAspect="1"/>
            </p:cNvPicPr>
            <p:nvPr/>
          </p:nvPicPr>
          <p:blipFill>
            <a:blip r:embed="rId3"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584250">
              <a:off x="193271" y="6795234"/>
              <a:ext cx="404122" cy="744282"/>
            </a:xfrm>
            <a:prstGeom prst="rect">
              <a:avLst/>
            </a:prstGeom>
          </p:spPr>
        </p:pic>
        <p:pic>
          <p:nvPicPr>
            <p:cNvPr id="9" name="Рисунок 8"/>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947004">
              <a:off x="92762" y="6036577"/>
              <a:ext cx="501510" cy="695863"/>
            </a:xfrm>
            <a:prstGeom prst="rect">
              <a:avLst/>
            </a:prstGeom>
          </p:spPr>
        </p:pic>
        <p:pic>
          <p:nvPicPr>
            <p:cNvPr id="10" name="Рисунок 9"/>
            <p:cNvPicPr>
              <a:picLocks noChangeAspect="1"/>
            </p:cNvPicPr>
            <p:nvPr/>
          </p:nvPicPr>
          <p:blipFill>
            <a:blip r:embed="rId6"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935938">
              <a:off x="135450" y="5599613"/>
              <a:ext cx="333946" cy="615037"/>
            </a:xfrm>
            <a:prstGeom prst="rect">
              <a:avLst/>
            </a:prstGeom>
          </p:spPr>
        </p:pic>
        <p:pic>
          <p:nvPicPr>
            <p:cNvPr id="11" name="Рисунок 10"/>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906999">
              <a:off x="59849" y="5135013"/>
              <a:ext cx="501510" cy="695863"/>
            </a:xfrm>
            <a:prstGeom prst="rect">
              <a:avLst/>
            </a:prstGeom>
          </p:spPr>
        </p:pic>
        <p:pic>
          <p:nvPicPr>
            <p:cNvPr id="12" name="Рисунок 11"/>
            <p:cNvPicPr>
              <a:picLocks noChangeAspect="1"/>
            </p:cNvPicPr>
            <p:nvPr/>
          </p:nvPicPr>
          <p:blipFill>
            <a:blip r:embed="rId6"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676044">
              <a:off x="136236" y="4514104"/>
              <a:ext cx="333946" cy="615037"/>
            </a:xfrm>
            <a:prstGeom prst="rect">
              <a:avLst/>
            </a:prstGeom>
          </p:spPr>
        </p:pic>
        <p:pic>
          <p:nvPicPr>
            <p:cNvPr id="13" name="Рисунок 12"/>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2215161">
              <a:off x="103946" y="3773088"/>
              <a:ext cx="501510" cy="695863"/>
            </a:xfrm>
            <a:prstGeom prst="rect">
              <a:avLst/>
            </a:prstGeom>
          </p:spPr>
        </p:pic>
        <p:pic>
          <p:nvPicPr>
            <p:cNvPr id="14" name="Рисунок 13"/>
            <p:cNvPicPr>
              <a:picLocks noChangeAspect="1"/>
            </p:cNvPicPr>
            <p:nvPr/>
          </p:nvPicPr>
          <p:blipFill>
            <a:blip r:embed="rId6"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3347827">
              <a:off x="137309" y="3362426"/>
              <a:ext cx="333946" cy="615037"/>
            </a:xfrm>
            <a:prstGeom prst="rect">
              <a:avLst/>
            </a:prstGeom>
          </p:spPr>
        </p:pic>
        <p:pic>
          <p:nvPicPr>
            <p:cNvPr id="15" name="Рисунок 14"/>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3096735">
              <a:off x="66974" y="2911248"/>
              <a:ext cx="501510" cy="695863"/>
            </a:xfrm>
            <a:prstGeom prst="rect">
              <a:avLst/>
            </a:prstGeom>
          </p:spPr>
        </p:pic>
        <p:pic>
          <p:nvPicPr>
            <p:cNvPr id="16" name="Рисунок 15"/>
            <p:cNvPicPr>
              <a:picLocks noChangeAspect="1"/>
            </p:cNvPicPr>
            <p:nvPr/>
          </p:nvPicPr>
          <p:blipFill>
            <a:blip r:embed="rId6"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2322916">
              <a:off x="201358" y="2328652"/>
              <a:ext cx="333946" cy="615037"/>
            </a:xfrm>
            <a:prstGeom prst="rect">
              <a:avLst/>
            </a:prstGeom>
          </p:spPr>
        </p:pic>
        <p:pic>
          <p:nvPicPr>
            <p:cNvPr id="17" name="Рисунок 16"/>
            <p:cNvPicPr>
              <a:picLocks noChangeAspect="1"/>
            </p:cNvPicPr>
            <p:nvPr/>
          </p:nvPicPr>
          <p:blipFill>
            <a:blip r:embed="rId7"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2999728">
              <a:off x="132169" y="1637908"/>
              <a:ext cx="501510" cy="695863"/>
            </a:xfrm>
            <a:prstGeom prst="rect">
              <a:avLst/>
            </a:prstGeom>
          </p:spPr>
        </p:pic>
        <p:pic>
          <p:nvPicPr>
            <p:cNvPr id="18" name="Рисунок 17"/>
            <p:cNvPicPr>
              <a:picLocks noChangeAspect="1"/>
            </p:cNvPicPr>
            <p:nvPr/>
          </p:nvPicPr>
          <p:blipFill>
            <a:blip r:embed="rId8"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3500310">
              <a:off x="166286" y="1252593"/>
              <a:ext cx="333946" cy="615037"/>
            </a:xfrm>
            <a:prstGeom prst="rect">
              <a:avLst/>
            </a:prstGeom>
          </p:spPr>
        </p:pic>
        <p:pic>
          <p:nvPicPr>
            <p:cNvPr id="19" name="Рисунок 18"/>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703940">
              <a:off x="59849" y="788137"/>
              <a:ext cx="501510" cy="695863"/>
            </a:xfrm>
            <a:prstGeom prst="rect">
              <a:avLst/>
            </a:prstGeom>
          </p:spPr>
        </p:pic>
        <p:pic>
          <p:nvPicPr>
            <p:cNvPr id="20" name="Рисунок 19"/>
            <p:cNvPicPr>
              <a:picLocks noChangeAspect="1"/>
            </p:cNvPicPr>
            <p:nvPr/>
          </p:nvPicPr>
          <p:blipFill>
            <a:blip r:embed="rId8"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2779121">
              <a:off x="216451" y="202376"/>
              <a:ext cx="333946" cy="615037"/>
            </a:xfrm>
            <a:prstGeom prst="rect">
              <a:avLst/>
            </a:prstGeom>
          </p:spPr>
        </p:pic>
      </p:grpSp>
      <p:grpSp>
        <p:nvGrpSpPr>
          <p:cNvPr id="21" name="Группа 20"/>
          <p:cNvGrpSpPr/>
          <p:nvPr/>
        </p:nvGrpSpPr>
        <p:grpSpPr>
          <a:xfrm>
            <a:off x="101806" y="455248"/>
            <a:ext cx="600437" cy="8607167"/>
            <a:chOff x="25740" y="342922"/>
            <a:chExt cx="705115" cy="8701039"/>
          </a:xfrm>
        </p:grpSpPr>
        <p:pic>
          <p:nvPicPr>
            <p:cNvPr id="22" name="Рисунок 21"/>
            <p:cNvPicPr>
              <a:picLocks noChangeAspect="1"/>
            </p:cNvPicPr>
            <p:nvPr/>
          </p:nvPicPr>
          <p:blipFill>
            <a:blip r:embed="rId3"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034600">
              <a:off x="101147" y="8299679"/>
              <a:ext cx="404122" cy="744282"/>
            </a:xfrm>
            <a:prstGeom prst="rect">
              <a:avLst/>
            </a:prstGeom>
          </p:spPr>
        </p:pic>
        <p:pic>
          <p:nvPicPr>
            <p:cNvPr id="23" name="Рисунок 22"/>
            <p:cNvPicPr>
              <a:picLocks noChangeAspect="1"/>
            </p:cNvPicPr>
            <p:nvPr/>
          </p:nvPicPr>
          <p:blipFill>
            <a:blip r:embed="rId4"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102164">
              <a:off x="27339" y="7534940"/>
              <a:ext cx="551738" cy="765556"/>
            </a:xfrm>
            <a:prstGeom prst="rect">
              <a:avLst/>
            </a:prstGeom>
          </p:spPr>
        </p:pic>
        <p:pic>
          <p:nvPicPr>
            <p:cNvPr id="24" name="Рисунок 23"/>
            <p:cNvPicPr>
              <a:picLocks noChangeAspect="1"/>
            </p:cNvPicPr>
            <p:nvPr/>
          </p:nvPicPr>
          <p:blipFill>
            <a:blip r:embed="rId3"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584250">
              <a:off x="193271" y="6795234"/>
              <a:ext cx="404122" cy="744282"/>
            </a:xfrm>
            <a:prstGeom prst="rect">
              <a:avLst/>
            </a:prstGeom>
          </p:spPr>
        </p:pic>
        <p:pic>
          <p:nvPicPr>
            <p:cNvPr id="25" name="Рисунок 24"/>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947004">
              <a:off x="92762" y="6036577"/>
              <a:ext cx="501510" cy="695863"/>
            </a:xfrm>
            <a:prstGeom prst="rect">
              <a:avLst/>
            </a:prstGeom>
          </p:spPr>
        </p:pic>
        <p:pic>
          <p:nvPicPr>
            <p:cNvPr id="26" name="Рисунок 25"/>
            <p:cNvPicPr>
              <a:picLocks noChangeAspect="1"/>
            </p:cNvPicPr>
            <p:nvPr/>
          </p:nvPicPr>
          <p:blipFill>
            <a:blip r:embed="rId6"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935938">
              <a:off x="135450" y="5599613"/>
              <a:ext cx="333946" cy="615037"/>
            </a:xfrm>
            <a:prstGeom prst="rect">
              <a:avLst/>
            </a:prstGeom>
          </p:spPr>
        </p:pic>
        <p:pic>
          <p:nvPicPr>
            <p:cNvPr id="27" name="Рисунок 26"/>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906999">
              <a:off x="59849" y="5135013"/>
              <a:ext cx="501510" cy="695863"/>
            </a:xfrm>
            <a:prstGeom prst="rect">
              <a:avLst/>
            </a:prstGeom>
          </p:spPr>
        </p:pic>
        <p:pic>
          <p:nvPicPr>
            <p:cNvPr id="28" name="Рисунок 27"/>
            <p:cNvPicPr>
              <a:picLocks noChangeAspect="1"/>
            </p:cNvPicPr>
            <p:nvPr/>
          </p:nvPicPr>
          <p:blipFill>
            <a:blip r:embed="rId6"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676044">
              <a:off x="136236" y="4514104"/>
              <a:ext cx="333946" cy="615037"/>
            </a:xfrm>
            <a:prstGeom prst="rect">
              <a:avLst/>
            </a:prstGeom>
          </p:spPr>
        </p:pic>
        <p:pic>
          <p:nvPicPr>
            <p:cNvPr id="29" name="Рисунок 28"/>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2215161">
              <a:off x="103946" y="3773088"/>
              <a:ext cx="501510" cy="695863"/>
            </a:xfrm>
            <a:prstGeom prst="rect">
              <a:avLst/>
            </a:prstGeom>
          </p:spPr>
        </p:pic>
        <p:pic>
          <p:nvPicPr>
            <p:cNvPr id="30" name="Рисунок 29"/>
            <p:cNvPicPr>
              <a:picLocks noChangeAspect="1"/>
            </p:cNvPicPr>
            <p:nvPr/>
          </p:nvPicPr>
          <p:blipFill>
            <a:blip r:embed="rId6"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3347827">
              <a:off x="137309" y="3362426"/>
              <a:ext cx="333946" cy="615037"/>
            </a:xfrm>
            <a:prstGeom prst="rect">
              <a:avLst/>
            </a:prstGeom>
          </p:spPr>
        </p:pic>
        <p:pic>
          <p:nvPicPr>
            <p:cNvPr id="31" name="Рисунок 30"/>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3096735">
              <a:off x="66974" y="2911248"/>
              <a:ext cx="501510" cy="695863"/>
            </a:xfrm>
            <a:prstGeom prst="rect">
              <a:avLst/>
            </a:prstGeom>
          </p:spPr>
        </p:pic>
        <p:pic>
          <p:nvPicPr>
            <p:cNvPr id="32" name="Рисунок 31"/>
            <p:cNvPicPr>
              <a:picLocks noChangeAspect="1"/>
            </p:cNvPicPr>
            <p:nvPr/>
          </p:nvPicPr>
          <p:blipFill>
            <a:blip r:embed="rId6"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2322916">
              <a:off x="201358" y="2328652"/>
              <a:ext cx="333946" cy="615037"/>
            </a:xfrm>
            <a:prstGeom prst="rect">
              <a:avLst/>
            </a:prstGeom>
          </p:spPr>
        </p:pic>
        <p:pic>
          <p:nvPicPr>
            <p:cNvPr id="33" name="Рисунок 32"/>
            <p:cNvPicPr>
              <a:picLocks noChangeAspect="1"/>
            </p:cNvPicPr>
            <p:nvPr/>
          </p:nvPicPr>
          <p:blipFill>
            <a:blip r:embed="rId7"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2999728">
              <a:off x="132169" y="1637908"/>
              <a:ext cx="501510" cy="695863"/>
            </a:xfrm>
            <a:prstGeom prst="rect">
              <a:avLst/>
            </a:prstGeom>
          </p:spPr>
        </p:pic>
        <p:pic>
          <p:nvPicPr>
            <p:cNvPr id="34" name="Рисунок 33"/>
            <p:cNvPicPr>
              <a:picLocks noChangeAspect="1"/>
            </p:cNvPicPr>
            <p:nvPr/>
          </p:nvPicPr>
          <p:blipFill>
            <a:blip r:embed="rId8"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3500310">
              <a:off x="166286" y="1252593"/>
              <a:ext cx="333946" cy="615037"/>
            </a:xfrm>
            <a:prstGeom prst="rect">
              <a:avLst/>
            </a:prstGeom>
          </p:spPr>
        </p:pic>
        <p:pic>
          <p:nvPicPr>
            <p:cNvPr id="35" name="Рисунок 34"/>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703940">
              <a:off x="59849" y="788137"/>
              <a:ext cx="501510" cy="695863"/>
            </a:xfrm>
            <a:prstGeom prst="rect">
              <a:avLst/>
            </a:prstGeom>
          </p:spPr>
        </p:pic>
        <p:pic>
          <p:nvPicPr>
            <p:cNvPr id="36" name="Рисунок 35"/>
            <p:cNvPicPr>
              <a:picLocks noChangeAspect="1"/>
            </p:cNvPicPr>
            <p:nvPr/>
          </p:nvPicPr>
          <p:blipFill>
            <a:blip r:embed="rId8"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2779121">
              <a:off x="216451" y="202376"/>
              <a:ext cx="333946" cy="615037"/>
            </a:xfrm>
            <a:prstGeom prst="rect">
              <a:avLst/>
            </a:prstGeom>
          </p:spPr>
        </p:pic>
      </p:grpSp>
    </p:spTree>
    <p:extLst>
      <p:ext uri="{BB962C8B-B14F-4D97-AF65-F5344CB8AC3E}">
        <p14:creationId xmlns:p14="http://schemas.microsoft.com/office/powerpoint/2010/main" xmlns="" val="24593361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22595" y="295829"/>
            <a:ext cx="5412810" cy="461665"/>
          </a:xfrm>
          <a:prstGeom prst="rect">
            <a:avLst/>
          </a:prstGeom>
        </p:spPr>
        <p:txBody>
          <a:bodyPr wrap="square">
            <a:spAutoFit/>
          </a:bodyPr>
          <a:lstStyle/>
          <a:p>
            <a:r>
              <a:rPr lang="ru-RU" sz="2400" dirty="0" smtClean="0">
                <a:solidFill>
                  <a:srgbClr val="0047E6"/>
                </a:solidFill>
                <a:latin typeface="Montserrat ExtraBold" panose="00000900000000000000" pitchFamily="2" charset="-52"/>
              </a:rPr>
              <a:t>«Литературная страничка»</a:t>
            </a:r>
            <a:endParaRPr lang="ru-RU" sz="2400" dirty="0">
              <a:solidFill>
                <a:srgbClr val="0047E6"/>
              </a:solidFill>
              <a:latin typeface="Montserrat ExtraBold" panose="00000900000000000000" pitchFamily="2" charset="-52"/>
            </a:endParaRPr>
          </a:p>
        </p:txBody>
      </p:sp>
      <p:graphicFrame>
        <p:nvGraphicFramePr>
          <p:cNvPr id="3" name="Таблица 2"/>
          <p:cNvGraphicFramePr>
            <a:graphicFrameLocks noGrp="1"/>
          </p:cNvGraphicFramePr>
          <p:nvPr>
            <p:extLst>
              <p:ext uri="{D42A27DB-BD31-4B8C-83A1-F6EECF244321}">
                <p14:modId xmlns:p14="http://schemas.microsoft.com/office/powerpoint/2010/main" xmlns="" val="2719441147"/>
              </p:ext>
            </p:extLst>
          </p:nvPr>
        </p:nvGraphicFramePr>
        <p:xfrm>
          <a:off x="202332" y="970876"/>
          <a:ext cx="6453336" cy="1958658"/>
        </p:xfrm>
        <a:graphic>
          <a:graphicData uri="http://schemas.openxmlformats.org/drawingml/2006/table">
            <a:tbl>
              <a:tblPr firstRow="1" bandRow="1">
                <a:tableStyleId>{35758FB7-9AC5-4552-8A53-C91805E547FA}</a:tableStyleId>
              </a:tblPr>
              <a:tblGrid>
                <a:gridCol w="3226668"/>
                <a:gridCol w="3226668"/>
              </a:tblGrid>
              <a:tr h="370840">
                <a:tc>
                  <a:txBody>
                    <a:bodyPr/>
                    <a:lstStyle/>
                    <a:p>
                      <a:pPr algn="ctr">
                        <a:lnSpc>
                          <a:spcPct val="107000"/>
                        </a:lnSpc>
                        <a:spcAft>
                          <a:spcPts val="0"/>
                        </a:spcAft>
                      </a:pPr>
                      <a:r>
                        <a:rPr lang="ru-RU" sz="2000" dirty="0"/>
                        <a:t>Снег</a:t>
                      </a:r>
                    </a:p>
                    <a:p>
                      <a:pPr>
                        <a:lnSpc>
                          <a:spcPct val="107000"/>
                        </a:lnSpc>
                        <a:spcAft>
                          <a:spcPts val="0"/>
                        </a:spcAft>
                      </a:pPr>
                      <a:r>
                        <a:rPr lang="ru-RU" dirty="0"/>
                        <a:t>Закружился первый снег — </a:t>
                      </a:r>
                      <a:endParaRPr lang="ru-RU" sz="1400" dirty="0"/>
                    </a:p>
                    <a:p>
                      <a:pPr>
                        <a:lnSpc>
                          <a:spcPct val="107000"/>
                        </a:lnSpc>
                        <a:spcAft>
                          <a:spcPts val="0"/>
                        </a:spcAft>
                      </a:pPr>
                      <a:r>
                        <a:rPr lang="ru-RU" dirty="0"/>
                        <a:t>Заметает снегом всех!</a:t>
                      </a:r>
                      <a:endParaRPr lang="ru-RU" sz="1400" dirty="0"/>
                    </a:p>
                    <a:p>
                      <a:pPr>
                        <a:lnSpc>
                          <a:spcPct val="107000"/>
                        </a:lnSpc>
                        <a:spcAft>
                          <a:spcPts val="0"/>
                        </a:spcAft>
                      </a:pPr>
                      <a:r>
                        <a:rPr lang="ru-RU" dirty="0"/>
                        <a:t>Падают снежинки</a:t>
                      </a:r>
                      <a:endParaRPr lang="ru-RU" sz="1400" dirty="0"/>
                    </a:p>
                    <a:p>
                      <a:pPr>
                        <a:lnSpc>
                          <a:spcPct val="107000"/>
                        </a:lnSpc>
                        <a:spcAft>
                          <a:spcPts val="0"/>
                        </a:spcAft>
                      </a:pPr>
                      <a:r>
                        <a:rPr lang="ru-RU" dirty="0"/>
                        <a:t>Прямо на тропинку,</a:t>
                      </a:r>
                      <a:endParaRPr lang="ru-RU" sz="1400" dirty="0"/>
                    </a:p>
                    <a:p>
                      <a:pPr>
                        <a:lnSpc>
                          <a:spcPct val="107000"/>
                        </a:lnSpc>
                        <a:spcAft>
                          <a:spcPts val="0"/>
                        </a:spcAft>
                      </a:pPr>
                      <a:r>
                        <a:rPr lang="ru-RU" dirty="0"/>
                        <a:t>На собачку, и на кошку,</a:t>
                      </a:r>
                      <a:endParaRPr lang="ru-RU" sz="1400" dirty="0"/>
                    </a:p>
                    <a:p>
                      <a:pPr>
                        <a:lnSpc>
                          <a:spcPct val="107000"/>
                        </a:lnSpc>
                        <a:spcAft>
                          <a:spcPts val="0"/>
                        </a:spcAft>
                      </a:pPr>
                      <a:r>
                        <a:rPr lang="ru-RU" dirty="0"/>
                        <a:t>И на Дашину ладошку!</a:t>
                      </a:r>
                      <a:endParaRPr lang="ru-RU" sz="1400" dirty="0"/>
                    </a:p>
                    <a:p>
                      <a:pPr>
                        <a:lnSpc>
                          <a:spcPct val="107000"/>
                        </a:lnSpc>
                        <a:spcAft>
                          <a:spcPts val="0"/>
                        </a:spcAft>
                      </a:pPr>
                      <a:r>
                        <a:rPr lang="ru-RU" dirty="0"/>
                        <a:t>                        (О. Теплякова)</a:t>
                      </a:r>
                      <a:endParaRPr lang="ru-RU" sz="1400" dirty="0">
                        <a:latin typeface="Calibri" panose="020F0502020204030204" pitchFamily="34" charset="0"/>
                        <a:ea typeface="Calibri" panose="020F0502020204030204" pitchFamily="34" charset="0"/>
                        <a:cs typeface="Times New Roman" panose="02020603050405020304" pitchFamily="18" charset="0"/>
                      </a:endParaRPr>
                    </a:p>
                  </a:txBody>
                  <a:tcPr/>
                </a:tc>
                <a:tc>
                  <a:txBody>
                    <a:bodyPr/>
                    <a:lstStyle/>
                    <a:p>
                      <a:pPr algn="ctr">
                        <a:lnSpc>
                          <a:spcPct val="107000"/>
                        </a:lnSpc>
                        <a:spcAft>
                          <a:spcPts val="0"/>
                        </a:spcAft>
                      </a:pPr>
                      <a:r>
                        <a:rPr lang="ru-RU" sz="2000" dirty="0"/>
                        <a:t>Снежинки</a:t>
                      </a:r>
                    </a:p>
                    <a:p>
                      <a:pPr>
                        <a:lnSpc>
                          <a:spcPct val="107000"/>
                        </a:lnSpc>
                        <a:spcAft>
                          <a:spcPts val="0"/>
                        </a:spcAft>
                      </a:pPr>
                      <a:r>
                        <a:rPr lang="ru-RU" dirty="0"/>
                        <a:t>У сестренки, у Маринки,</a:t>
                      </a:r>
                      <a:endParaRPr lang="ru-RU" sz="1400" dirty="0"/>
                    </a:p>
                    <a:p>
                      <a:pPr>
                        <a:lnSpc>
                          <a:spcPct val="107000"/>
                        </a:lnSpc>
                        <a:spcAft>
                          <a:spcPts val="0"/>
                        </a:spcAft>
                      </a:pPr>
                      <a:r>
                        <a:rPr lang="ru-RU" dirty="0"/>
                        <a:t>На ладошке две снежинки.</a:t>
                      </a:r>
                      <a:endParaRPr lang="ru-RU" sz="1400" dirty="0"/>
                    </a:p>
                    <a:p>
                      <a:pPr>
                        <a:lnSpc>
                          <a:spcPct val="107000"/>
                        </a:lnSpc>
                        <a:spcAft>
                          <a:spcPts val="0"/>
                        </a:spcAft>
                      </a:pPr>
                      <a:r>
                        <a:rPr lang="ru-RU" dirty="0"/>
                        <a:t>Всем хотела показать, </a:t>
                      </a:r>
                      <a:endParaRPr lang="ru-RU" sz="1400" dirty="0"/>
                    </a:p>
                    <a:p>
                      <a:pPr>
                        <a:lnSpc>
                          <a:spcPct val="107000"/>
                        </a:lnSpc>
                        <a:spcAft>
                          <a:spcPts val="0"/>
                        </a:spcAft>
                      </a:pPr>
                      <a:r>
                        <a:rPr lang="ru-RU" dirty="0"/>
                        <a:t>Глядь – снежинок не видать!</a:t>
                      </a:r>
                      <a:endParaRPr lang="ru-RU" sz="1400" dirty="0"/>
                    </a:p>
                    <a:p>
                      <a:pPr>
                        <a:lnSpc>
                          <a:spcPct val="107000"/>
                        </a:lnSpc>
                        <a:spcAft>
                          <a:spcPts val="0"/>
                        </a:spcAft>
                      </a:pPr>
                      <a:r>
                        <a:rPr lang="ru-RU" dirty="0"/>
                        <a:t>Кто же взял снежинки</a:t>
                      </a:r>
                      <a:endParaRPr lang="ru-RU" sz="1400" dirty="0"/>
                    </a:p>
                    <a:p>
                      <a:pPr>
                        <a:lnSpc>
                          <a:spcPct val="107000"/>
                        </a:lnSpc>
                        <a:spcAft>
                          <a:spcPts val="0"/>
                        </a:spcAft>
                      </a:pPr>
                      <a:r>
                        <a:rPr lang="ru-RU" dirty="0"/>
                        <a:t>У моей Маринки?</a:t>
                      </a:r>
                      <a:endParaRPr lang="ru-RU" sz="1400" dirty="0"/>
                    </a:p>
                    <a:p>
                      <a:pPr>
                        <a:lnSpc>
                          <a:spcPct val="107000"/>
                        </a:lnSpc>
                        <a:spcAft>
                          <a:spcPts val="0"/>
                        </a:spcAft>
                      </a:pPr>
                      <a:r>
                        <a:rPr lang="ru-RU" dirty="0"/>
                        <a:t>                      (</a:t>
                      </a:r>
                      <a:r>
                        <a:rPr lang="ru-RU" dirty="0" err="1"/>
                        <a:t>М.Родионова</a:t>
                      </a:r>
                      <a:r>
                        <a:rPr lang="ru-RU" dirty="0"/>
                        <a:t>)</a:t>
                      </a:r>
                      <a:endParaRPr lang="ru-RU" sz="1400" dirty="0">
                        <a:latin typeface="Calibri" panose="020F0502020204030204" pitchFamily="34" charset="0"/>
                        <a:ea typeface="Calibri" panose="020F0502020204030204" pitchFamily="34" charset="0"/>
                        <a:cs typeface="Times New Roman" panose="02020603050405020304" pitchFamily="18" charset="0"/>
                      </a:endParaRPr>
                    </a:p>
                  </a:txBody>
                  <a:tcPr/>
                </a:tc>
              </a:tr>
            </a:tbl>
          </a:graphicData>
        </a:graphic>
      </p:graphicFrame>
      <p:sp>
        <p:nvSpPr>
          <p:cNvPr id="4" name="Прямоугольник 3"/>
          <p:cNvSpPr/>
          <p:nvPr/>
        </p:nvSpPr>
        <p:spPr>
          <a:xfrm>
            <a:off x="202332" y="3026914"/>
            <a:ext cx="3429000" cy="3139321"/>
          </a:xfrm>
          <a:prstGeom prst="rect">
            <a:avLst/>
          </a:prstGeom>
        </p:spPr>
        <p:txBody>
          <a:bodyPr>
            <a:spAutoFit/>
          </a:bodyPr>
          <a:lstStyle/>
          <a:p>
            <a:pPr algn="just"/>
            <a:r>
              <a:rPr lang="ru-RU" dirty="0" smtClean="0">
                <a:latin typeface="Montserrat" panose="00000500000000000000" pitchFamily="2" charset="-52"/>
              </a:rPr>
              <a:t>Встали девочки в кружок</a:t>
            </a:r>
          </a:p>
          <a:p>
            <a:pPr algn="just"/>
            <a:r>
              <a:rPr lang="ru-RU" dirty="0" smtClean="0">
                <a:latin typeface="Montserrat" panose="00000500000000000000" pitchFamily="2" charset="-52"/>
              </a:rPr>
              <a:t>Встали девочки в кружок,</a:t>
            </a:r>
          </a:p>
          <a:p>
            <a:pPr algn="just"/>
            <a:r>
              <a:rPr lang="ru-RU" dirty="0" smtClean="0">
                <a:latin typeface="Montserrat" panose="00000500000000000000" pitchFamily="2" charset="-52"/>
              </a:rPr>
              <a:t>Встали и примолкли.</a:t>
            </a:r>
          </a:p>
          <a:p>
            <a:pPr algn="just"/>
            <a:r>
              <a:rPr lang="ru-RU" dirty="0" smtClean="0">
                <a:latin typeface="Montserrat" panose="00000500000000000000" pitchFamily="2" charset="-52"/>
              </a:rPr>
              <a:t>Дед-Мороз огни зажёг</a:t>
            </a:r>
          </a:p>
          <a:p>
            <a:pPr algn="just"/>
            <a:r>
              <a:rPr lang="ru-RU" dirty="0" smtClean="0">
                <a:latin typeface="Montserrat" panose="00000500000000000000" pitchFamily="2" charset="-52"/>
              </a:rPr>
              <a:t>На высокой ёлке.</a:t>
            </a:r>
          </a:p>
          <a:p>
            <a:pPr algn="just"/>
            <a:r>
              <a:rPr lang="ru-RU" dirty="0" smtClean="0">
                <a:latin typeface="Montserrat" panose="00000500000000000000" pitchFamily="2" charset="-52"/>
              </a:rPr>
              <a:t>Наверху звезда,</a:t>
            </a:r>
          </a:p>
          <a:p>
            <a:pPr algn="just"/>
            <a:r>
              <a:rPr lang="ru-RU" dirty="0" smtClean="0">
                <a:latin typeface="Montserrat" panose="00000500000000000000" pitchFamily="2" charset="-52"/>
              </a:rPr>
              <a:t>Бусы в два ряда.</a:t>
            </a:r>
          </a:p>
          <a:p>
            <a:pPr algn="just"/>
            <a:r>
              <a:rPr lang="ru-RU" dirty="0" smtClean="0">
                <a:latin typeface="Montserrat" panose="00000500000000000000" pitchFamily="2" charset="-52"/>
              </a:rPr>
              <a:t>Пусть не гаснет ёлка,</a:t>
            </a:r>
          </a:p>
          <a:p>
            <a:pPr algn="just"/>
            <a:r>
              <a:rPr lang="ru-RU" dirty="0" smtClean="0">
                <a:latin typeface="Montserrat" panose="00000500000000000000" pitchFamily="2" charset="-52"/>
              </a:rPr>
              <a:t>Пусть горит всегда!</a:t>
            </a:r>
          </a:p>
          <a:p>
            <a:pPr algn="just"/>
            <a:r>
              <a:rPr lang="ru-RU" dirty="0" smtClean="0">
                <a:latin typeface="Montserrat" panose="00000500000000000000" pitchFamily="2" charset="-52"/>
              </a:rPr>
              <a:t>                  (А. </a:t>
            </a:r>
            <a:r>
              <a:rPr lang="ru-RU" dirty="0" err="1" smtClean="0">
                <a:latin typeface="Montserrat" panose="00000500000000000000" pitchFamily="2" charset="-52"/>
              </a:rPr>
              <a:t>Барто</a:t>
            </a:r>
            <a:r>
              <a:rPr lang="ru-RU" dirty="0" smtClean="0">
                <a:latin typeface="Montserrat" panose="00000500000000000000" pitchFamily="2" charset="-52"/>
              </a:rPr>
              <a:t>)</a:t>
            </a:r>
          </a:p>
          <a:p>
            <a:pPr algn="just"/>
            <a:endParaRPr lang="ru-RU" dirty="0">
              <a:latin typeface="Montserrat" panose="00000500000000000000" pitchFamily="2" charset="-52"/>
            </a:endParaRPr>
          </a:p>
        </p:txBody>
      </p:sp>
      <p:sp>
        <p:nvSpPr>
          <p:cNvPr id="5" name="Прямоугольник 4"/>
          <p:cNvSpPr/>
          <p:nvPr/>
        </p:nvSpPr>
        <p:spPr>
          <a:xfrm>
            <a:off x="90464" y="7203779"/>
            <a:ext cx="6565204" cy="2585323"/>
          </a:xfrm>
          <a:prstGeom prst="rect">
            <a:avLst/>
          </a:prstGeom>
        </p:spPr>
        <p:txBody>
          <a:bodyPr wrap="square">
            <a:spAutoFit/>
          </a:bodyPr>
          <a:lstStyle/>
          <a:p>
            <a:pPr algn="just"/>
            <a:r>
              <a:rPr lang="ru-RU" dirty="0" smtClean="0">
                <a:latin typeface="Montserrat" panose="00000500000000000000" pitchFamily="2" charset="-52"/>
              </a:rPr>
              <a:t>Снеговик</a:t>
            </a:r>
          </a:p>
          <a:p>
            <a:pPr algn="just"/>
            <a:r>
              <a:rPr lang="ru-RU" dirty="0" smtClean="0">
                <a:latin typeface="Montserrat" panose="00000500000000000000" pitchFamily="2" charset="-52"/>
              </a:rPr>
              <a:t>- Мы слепили снежный ком (Лепим двумя руками комок,) </a:t>
            </a:r>
          </a:p>
          <a:p>
            <a:pPr algn="just"/>
            <a:r>
              <a:rPr lang="ru-RU" dirty="0" smtClean="0">
                <a:latin typeface="Montserrat" panose="00000500000000000000" pitchFamily="2" charset="-52"/>
              </a:rPr>
              <a:t>- Шляпу сделали на нем (Соединяем руки в кольцо и кладем на голову,) </a:t>
            </a:r>
          </a:p>
          <a:p>
            <a:pPr algn="just"/>
            <a:r>
              <a:rPr lang="ru-RU" dirty="0" smtClean="0">
                <a:latin typeface="Montserrat" panose="00000500000000000000" pitchFamily="2" charset="-52"/>
              </a:rPr>
              <a:t>- Нос приделали и вмиг (Приставляем кулачки к носу,) </a:t>
            </a:r>
          </a:p>
          <a:p>
            <a:pPr algn="just"/>
            <a:r>
              <a:rPr lang="ru-RU" dirty="0" smtClean="0">
                <a:latin typeface="Montserrat" panose="00000500000000000000" pitchFamily="2" charset="-52"/>
              </a:rPr>
              <a:t>- Получился снеговик (Обрисовываем двумя руками фигуру снеговика.)</a:t>
            </a:r>
            <a:endParaRPr lang="ru-RU" dirty="0">
              <a:latin typeface="Montserrat" panose="00000500000000000000" pitchFamily="2" charset="-52"/>
            </a:endParaRPr>
          </a:p>
        </p:txBody>
      </p:sp>
      <p:pic>
        <p:nvPicPr>
          <p:cNvPr id="6" name="Рисунок 5"/>
          <p:cNvPicPr>
            <a:picLocks noChangeAspect="1"/>
          </p:cNvPicPr>
          <p:nvPr/>
        </p:nvPicPr>
        <p:blipFill rotWithShape="1">
          <a:blip r:embed="rId2" cstate="print">
            <a:extLst>
              <a:ext uri="{28A0092B-C50C-407E-A947-70E740481C1C}">
                <a14:useLocalDpi xmlns:a14="http://schemas.microsoft.com/office/drawing/2010/main" xmlns="" val="0"/>
              </a:ext>
            </a:extLst>
          </a:blip>
          <a:srcRect l="506" t="4050" r="10380" b="46258"/>
          <a:stretch/>
        </p:blipFill>
        <p:spPr>
          <a:xfrm>
            <a:off x="2973440" y="3276834"/>
            <a:ext cx="3834456" cy="3741814"/>
          </a:xfrm>
          <a:prstGeom prst="ellipse">
            <a:avLst/>
          </a:prstGeom>
        </p:spPr>
      </p:pic>
    </p:spTree>
    <p:extLst>
      <p:ext uri="{BB962C8B-B14F-4D97-AF65-F5344CB8AC3E}">
        <p14:creationId xmlns:p14="http://schemas.microsoft.com/office/powerpoint/2010/main" xmlns="" val="15794403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7108" y="198968"/>
            <a:ext cx="6483785" cy="7232749"/>
          </a:xfrm>
          <a:prstGeom prst="rect">
            <a:avLst/>
          </a:prstGeom>
        </p:spPr>
        <p:txBody>
          <a:bodyPr wrap="square">
            <a:spAutoFit/>
          </a:bodyPr>
          <a:lstStyle/>
          <a:p>
            <a:pPr algn="just"/>
            <a:r>
              <a:rPr lang="ru-RU" sz="1600" dirty="0" smtClean="0">
                <a:latin typeface="Montserrat" panose="00000500000000000000" pitchFamily="2" charset="-52"/>
              </a:rPr>
              <a:t>Зимние прогулки всегда приносят огромную радость детям. Многие дети с осени начинают с нетерпением ждать снега, чтобы покататься на санках, скатиться с горки на ледянке, покидаться снежками и построить снежные башни и лабиринты.</a:t>
            </a:r>
          </a:p>
          <a:p>
            <a:pPr algn="just"/>
            <a:r>
              <a:rPr lang="ru-RU" sz="1600" dirty="0" smtClean="0">
                <a:latin typeface="Montserrat" panose="00000500000000000000" pitchFamily="2" charset="-52"/>
              </a:rPr>
              <a:t>Но зимнее время омрачает радость детей и родителей очень распространенными травмами. Обезопасить себя от неприятных последствий зимних прогулок помогут простые и, казалось бы, само собой разумеющиеся правила.</a:t>
            </a:r>
          </a:p>
          <a:p>
            <a:pPr algn="just"/>
            <a:r>
              <a:rPr lang="ru-RU" sz="1600" i="1" dirty="0" smtClean="0">
                <a:solidFill>
                  <a:srgbClr val="0047E6"/>
                </a:solidFill>
                <a:latin typeface="Montserrat ExtraBold" panose="00000900000000000000" pitchFamily="2" charset="-52"/>
              </a:rPr>
              <a:t>ОДЕЖДА ДЛЯ ЗИМНЕЙ ПРОГУЛКИ</a:t>
            </a:r>
          </a:p>
          <a:p>
            <a:pPr algn="just"/>
            <a:r>
              <a:rPr lang="ru-RU" sz="1600" dirty="0" smtClean="0">
                <a:latin typeface="Montserrat" panose="00000500000000000000" pitchFamily="2" charset="-52"/>
              </a:rPr>
              <a:t>         Собираясь на прогулку, заботливых родителей всегда мучает вопрос: как одеть ребенка, чтоб он и не замерз, и не перегрелся?</a:t>
            </a:r>
          </a:p>
          <a:p>
            <a:pPr algn="just"/>
            <a:r>
              <a:rPr lang="ru-RU" sz="1600" dirty="0" smtClean="0">
                <a:latin typeface="Montserrat" panose="00000500000000000000" pitchFamily="2" charset="-52"/>
              </a:rPr>
              <a:t>Надо помнить главное: ребенка не надо кутать! Перегрев не лучше, чем охлаждение. Найдите золотую середину! Кроме того, одежда не должна сковывать движения, она должна быть удобной, легкой и теплой одновременно. Зимняя обувь, как и любая другая, должна быть удобной. Даже теплым, но все равно собирающим снег, ботинкам лучше предпочесть сапожки, в которые можно</a:t>
            </a:r>
          </a:p>
          <a:p>
            <a:pPr algn="just"/>
            <a:r>
              <a:rPr lang="ru-RU" sz="1600" dirty="0" smtClean="0">
                <a:latin typeface="Montserrat" panose="00000500000000000000" pitchFamily="2" charset="-52"/>
              </a:rPr>
              <a:t>заправить штаны, изолировав от попадания снега. Проследите, чтобы подошвы были</a:t>
            </a:r>
          </a:p>
          <a:p>
            <a:pPr algn="just"/>
            <a:r>
              <a:rPr lang="ru-RU" sz="1600" dirty="0" smtClean="0">
                <a:latin typeface="Montserrat" panose="00000500000000000000" pitchFamily="2" charset="-52"/>
              </a:rPr>
              <a:t> рельефными - ребенок меньше будет </a:t>
            </a:r>
          </a:p>
          <a:p>
            <a:pPr algn="just"/>
            <a:r>
              <a:rPr lang="ru-RU" sz="1600" dirty="0" smtClean="0">
                <a:latin typeface="Montserrat" panose="00000500000000000000" pitchFamily="2" charset="-52"/>
              </a:rPr>
              <a:t>скользить по снегу и льду. </a:t>
            </a:r>
          </a:p>
          <a:p>
            <a:pPr algn="just"/>
            <a:r>
              <a:rPr lang="ru-RU" sz="1600" dirty="0" smtClean="0">
                <a:latin typeface="Montserrat" panose="00000500000000000000" pitchFamily="2" charset="-52"/>
              </a:rPr>
              <a:t>Чтобы застраховаться от</a:t>
            </a:r>
          </a:p>
          <a:p>
            <a:pPr algn="just"/>
            <a:r>
              <a:rPr lang="ru-RU" sz="1600" dirty="0" smtClean="0">
                <a:latin typeface="Montserrat" panose="00000500000000000000" pitchFamily="2" charset="-52"/>
              </a:rPr>
              <a:t> потери варежек или</a:t>
            </a:r>
          </a:p>
          <a:p>
            <a:pPr algn="just"/>
            <a:r>
              <a:rPr lang="ru-RU" sz="1600" dirty="0" smtClean="0">
                <a:latin typeface="Montserrat" panose="00000500000000000000" pitchFamily="2" charset="-52"/>
              </a:rPr>
              <a:t> перчаток, пришейте </a:t>
            </a:r>
          </a:p>
          <a:p>
            <a:pPr algn="just"/>
            <a:r>
              <a:rPr lang="ru-RU" sz="1600" dirty="0" smtClean="0">
                <a:latin typeface="Montserrat" panose="00000500000000000000" pitchFamily="2" charset="-52"/>
              </a:rPr>
              <a:t>к ним резинку.</a:t>
            </a:r>
            <a:endParaRPr lang="ru-RU" sz="1600" dirty="0">
              <a:latin typeface="Montserrat" panose="00000500000000000000" pitchFamily="2" charset="-52"/>
            </a:endParaRPr>
          </a:p>
        </p:txBody>
      </p:sp>
      <p:pic>
        <p:nvPicPr>
          <p:cNvPr id="3" name="Рисунок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7348342"/>
            <a:ext cx="4546948" cy="2557658"/>
          </a:xfrm>
          <a:prstGeom prst="rect">
            <a:avLst/>
          </a:prstGeom>
        </p:spPr>
      </p:pic>
      <p:grpSp>
        <p:nvGrpSpPr>
          <p:cNvPr id="4" name="Группа 3"/>
          <p:cNvGrpSpPr/>
          <p:nvPr/>
        </p:nvGrpSpPr>
        <p:grpSpPr>
          <a:xfrm>
            <a:off x="6185467" y="5796165"/>
            <a:ext cx="485426" cy="3866776"/>
            <a:chOff x="27339" y="5135013"/>
            <a:chExt cx="570054" cy="3908948"/>
          </a:xfrm>
        </p:grpSpPr>
        <p:pic>
          <p:nvPicPr>
            <p:cNvPr id="5" name="Рисунок 4"/>
            <p:cNvPicPr>
              <a:picLocks noChangeAspect="1"/>
            </p:cNvPicPr>
            <p:nvPr/>
          </p:nvPicPr>
          <p:blipFill>
            <a:blip r:embed="rId3"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034600">
              <a:off x="101147" y="8299679"/>
              <a:ext cx="404122" cy="744282"/>
            </a:xfrm>
            <a:prstGeom prst="rect">
              <a:avLst/>
            </a:prstGeom>
          </p:spPr>
        </p:pic>
        <p:pic>
          <p:nvPicPr>
            <p:cNvPr id="6" name="Рисунок 5"/>
            <p:cNvPicPr>
              <a:picLocks noChangeAspect="1"/>
            </p:cNvPicPr>
            <p:nvPr/>
          </p:nvPicPr>
          <p:blipFill>
            <a:blip r:embed="rId4"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102164">
              <a:off x="27339" y="7534940"/>
              <a:ext cx="551738" cy="765556"/>
            </a:xfrm>
            <a:prstGeom prst="rect">
              <a:avLst/>
            </a:prstGeom>
          </p:spPr>
        </p:pic>
        <p:pic>
          <p:nvPicPr>
            <p:cNvPr id="7" name="Рисунок 6"/>
            <p:cNvPicPr>
              <a:picLocks noChangeAspect="1"/>
            </p:cNvPicPr>
            <p:nvPr/>
          </p:nvPicPr>
          <p:blipFill>
            <a:blip r:embed="rId3"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584250">
              <a:off x="193271" y="6795234"/>
              <a:ext cx="404122" cy="744282"/>
            </a:xfrm>
            <a:prstGeom prst="rect">
              <a:avLst/>
            </a:prstGeom>
          </p:spPr>
        </p:pic>
        <p:pic>
          <p:nvPicPr>
            <p:cNvPr id="8" name="Рисунок 7"/>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947004">
              <a:off x="92762" y="6036577"/>
              <a:ext cx="501510" cy="695863"/>
            </a:xfrm>
            <a:prstGeom prst="rect">
              <a:avLst/>
            </a:prstGeom>
          </p:spPr>
        </p:pic>
        <p:pic>
          <p:nvPicPr>
            <p:cNvPr id="9" name="Рисунок 8"/>
            <p:cNvPicPr>
              <a:picLocks noChangeAspect="1"/>
            </p:cNvPicPr>
            <p:nvPr/>
          </p:nvPicPr>
          <p:blipFill>
            <a:blip r:embed="rId6"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935938">
              <a:off x="135450" y="5599613"/>
              <a:ext cx="333946" cy="615037"/>
            </a:xfrm>
            <a:prstGeom prst="rect">
              <a:avLst/>
            </a:prstGeom>
          </p:spPr>
        </p:pic>
        <p:pic>
          <p:nvPicPr>
            <p:cNvPr id="10" name="Рисунок 9"/>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906999">
              <a:off x="59849" y="5135013"/>
              <a:ext cx="501510" cy="695863"/>
            </a:xfrm>
            <a:prstGeom prst="rect">
              <a:avLst/>
            </a:prstGeom>
          </p:spPr>
        </p:pic>
      </p:grpSp>
    </p:spTree>
    <p:extLst>
      <p:ext uri="{BB962C8B-B14F-4D97-AF65-F5344CB8AC3E}">
        <p14:creationId xmlns:p14="http://schemas.microsoft.com/office/powerpoint/2010/main" xmlns="" val="30786906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759227" y="7573176"/>
            <a:ext cx="3954722" cy="2222177"/>
          </a:xfrm>
          <a:prstGeom prst="rect">
            <a:avLst/>
          </a:prstGeom>
        </p:spPr>
      </p:pic>
      <p:sp>
        <p:nvSpPr>
          <p:cNvPr id="2" name="Прямоугольник 1"/>
          <p:cNvSpPr/>
          <p:nvPr/>
        </p:nvSpPr>
        <p:spPr>
          <a:xfrm>
            <a:off x="98641" y="142043"/>
            <a:ext cx="6615308" cy="6340197"/>
          </a:xfrm>
          <a:prstGeom prst="rect">
            <a:avLst/>
          </a:prstGeom>
        </p:spPr>
        <p:txBody>
          <a:bodyPr wrap="square">
            <a:spAutoFit/>
          </a:bodyPr>
          <a:lstStyle/>
          <a:p>
            <a:pPr algn="just"/>
            <a:r>
              <a:rPr lang="ru-RU" sz="1600" i="1" dirty="0" smtClean="0">
                <a:solidFill>
                  <a:srgbClr val="0047E6"/>
                </a:solidFill>
                <a:latin typeface="Montserrat ExtraBold" panose="00000900000000000000" pitchFamily="2" charset="-52"/>
              </a:rPr>
              <a:t>ОПАСНОСТИ, ПОДСТЕРЕГАЮЩИЕ НАС ЗИМОЙ</a:t>
            </a:r>
          </a:p>
          <a:p>
            <a:pPr algn="just"/>
            <a:endParaRPr lang="ru-RU" sz="1600" dirty="0" smtClean="0">
              <a:latin typeface="Montserrat" panose="00000500000000000000" pitchFamily="2" charset="-52"/>
            </a:endParaRPr>
          </a:p>
          <a:p>
            <a:pPr algn="just"/>
            <a:r>
              <a:rPr lang="ru-RU" sz="1600" dirty="0" smtClean="0">
                <a:latin typeface="Montserrat" panose="00000500000000000000" pitchFamily="2" charset="-52"/>
              </a:rPr>
              <a:t>Обратите внимание ребёнка на сосульки и горы снега, свешивающиеся с крыш домов. Расскажите, чем они опасны и почему такие места надо обходить стороной. Объясните ребенку, что ни в коем случае нельзя заходить в огражденные зоны.</a:t>
            </a:r>
          </a:p>
          <a:p>
            <a:pPr algn="just"/>
            <a:r>
              <a:rPr lang="ru-RU" sz="1600" dirty="0" smtClean="0">
                <a:latin typeface="Montserrat" panose="00000500000000000000" pitchFamily="2" charset="-52"/>
              </a:rPr>
              <a:t>Осторожно, гололед!</a:t>
            </a:r>
          </a:p>
          <a:p>
            <a:pPr algn="just"/>
            <a:r>
              <a:rPr lang="ru-RU" sz="1600" dirty="0" smtClean="0">
                <a:latin typeface="Montserrat" panose="00000500000000000000" pitchFamily="2" charset="-52"/>
              </a:rPr>
              <a:t>Учите детей, что ходить по обледеневшему тротуару нужно маленькими шажками, наступая на всю подошву. Старайтесь по возможности обходить скользкие места.</a:t>
            </a:r>
          </a:p>
          <a:p>
            <a:pPr algn="just"/>
            <a:r>
              <a:rPr lang="ru-RU" sz="1600" dirty="0" smtClean="0">
                <a:latin typeface="Montserrat" panose="00000500000000000000" pitchFamily="2" charset="-52"/>
              </a:rPr>
              <a:t>Особенно внимательно нужно зимой переходить дорогу - машина на скользкой дороге не сможет остановиться сразу!</a:t>
            </a:r>
          </a:p>
          <a:p>
            <a:pPr algn="just"/>
            <a:r>
              <a:rPr lang="ru-RU" sz="1600" dirty="0" smtClean="0">
                <a:latin typeface="Montserrat" panose="00000500000000000000" pitchFamily="2" charset="-52"/>
              </a:rPr>
              <a:t>Сократите или вовсе исключите прогулку с детьми в морозные дни: высока вероятность обморожения.</a:t>
            </a:r>
          </a:p>
          <a:p>
            <a:pPr algn="just"/>
            <a:r>
              <a:rPr lang="ru-RU" sz="1600" dirty="0" smtClean="0">
                <a:latin typeface="Montserrat" panose="00000500000000000000" pitchFamily="2" charset="-52"/>
              </a:rPr>
              <a:t>Зимой на водоеме.</a:t>
            </a:r>
          </a:p>
          <a:p>
            <a:pPr algn="just"/>
            <a:r>
              <a:rPr lang="ru-RU" sz="1600" dirty="0" smtClean="0">
                <a:latin typeface="Montserrat" panose="00000500000000000000" pitchFamily="2" charset="-52"/>
              </a:rPr>
              <a:t>Не выходите с ребенком на заледеневшие водоемы! Если лед провалился - нужно громко звать на помощь и пытаться выбраться, наползая или накатываясь на край! Барахтаться нельзя! Если получилось выбраться, надо отползти или откатиться от края.</a:t>
            </a:r>
          </a:p>
          <a:p>
            <a:pPr algn="just"/>
            <a:r>
              <a:rPr lang="ru-RU" sz="1600" dirty="0" smtClean="0">
                <a:latin typeface="Montserrat" panose="00000500000000000000" pitchFamily="2" charset="-52"/>
              </a:rPr>
              <a:t>Вот основные правила безопасного поведения в зимнее время года, которые следует помнить взрослым и учить детей соблюдать их.</a:t>
            </a:r>
            <a:endParaRPr lang="ru-RU" sz="1600" dirty="0">
              <a:latin typeface="Montserrat" panose="00000500000000000000" pitchFamily="2" charset="-52"/>
            </a:endParaRPr>
          </a:p>
        </p:txBody>
      </p:sp>
      <p:pic>
        <p:nvPicPr>
          <p:cNvPr id="3" name="Рисунок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87106" y="6370679"/>
            <a:ext cx="3219189" cy="1808878"/>
          </a:xfrm>
          <a:prstGeom prst="rect">
            <a:avLst/>
          </a:prstGeom>
        </p:spPr>
      </p:pic>
      <p:grpSp>
        <p:nvGrpSpPr>
          <p:cNvPr id="5" name="Группа 4"/>
          <p:cNvGrpSpPr/>
          <p:nvPr/>
        </p:nvGrpSpPr>
        <p:grpSpPr>
          <a:xfrm rot="16200000">
            <a:off x="4905570" y="5522519"/>
            <a:ext cx="485426" cy="3131332"/>
            <a:chOff x="27339" y="5135013"/>
            <a:chExt cx="570054" cy="3165483"/>
          </a:xfrm>
        </p:grpSpPr>
        <p:pic>
          <p:nvPicPr>
            <p:cNvPr id="7" name="Рисунок 6"/>
            <p:cNvPicPr>
              <a:picLocks noChangeAspect="1"/>
            </p:cNvPicPr>
            <p:nvPr/>
          </p:nvPicPr>
          <p:blipFill>
            <a:blip r:embed="rId4"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102164">
              <a:off x="27339" y="7534940"/>
              <a:ext cx="551738" cy="765556"/>
            </a:xfrm>
            <a:prstGeom prst="rect">
              <a:avLst/>
            </a:prstGeom>
          </p:spPr>
        </p:pic>
        <p:pic>
          <p:nvPicPr>
            <p:cNvPr id="8" name="Рисунок 7"/>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584250">
              <a:off x="193271" y="6795234"/>
              <a:ext cx="404122" cy="744282"/>
            </a:xfrm>
            <a:prstGeom prst="rect">
              <a:avLst/>
            </a:prstGeom>
          </p:spPr>
        </p:pic>
        <p:pic>
          <p:nvPicPr>
            <p:cNvPr id="9" name="Рисунок 8"/>
            <p:cNvPicPr>
              <a:picLocks noChangeAspect="1"/>
            </p:cNvPicPr>
            <p:nvPr/>
          </p:nvPicPr>
          <p:blipFill>
            <a:blip r:embed="rId6"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947004">
              <a:off x="92762" y="6036577"/>
              <a:ext cx="501510" cy="695863"/>
            </a:xfrm>
            <a:prstGeom prst="rect">
              <a:avLst/>
            </a:prstGeom>
          </p:spPr>
        </p:pic>
        <p:pic>
          <p:nvPicPr>
            <p:cNvPr id="10" name="Рисунок 9"/>
            <p:cNvPicPr>
              <a:picLocks noChangeAspect="1"/>
            </p:cNvPicPr>
            <p:nvPr/>
          </p:nvPicPr>
          <p:blipFill>
            <a:blip r:embed="rId7"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935938">
              <a:off x="135450" y="5599613"/>
              <a:ext cx="333946" cy="615037"/>
            </a:xfrm>
            <a:prstGeom prst="rect">
              <a:avLst/>
            </a:prstGeom>
          </p:spPr>
        </p:pic>
        <p:pic>
          <p:nvPicPr>
            <p:cNvPr id="11" name="Рисунок 10"/>
            <p:cNvPicPr>
              <a:picLocks noChangeAspect="1"/>
            </p:cNvPicPr>
            <p:nvPr/>
          </p:nvPicPr>
          <p:blipFill>
            <a:blip r:embed="rId6"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906999">
              <a:off x="59849" y="5135013"/>
              <a:ext cx="501510" cy="695863"/>
            </a:xfrm>
            <a:prstGeom prst="rect">
              <a:avLst/>
            </a:prstGeom>
          </p:spPr>
        </p:pic>
      </p:grpSp>
      <p:grpSp>
        <p:nvGrpSpPr>
          <p:cNvPr id="12" name="Группа 11"/>
          <p:cNvGrpSpPr/>
          <p:nvPr/>
        </p:nvGrpSpPr>
        <p:grpSpPr>
          <a:xfrm rot="16200000">
            <a:off x="1147516" y="7798174"/>
            <a:ext cx="457742" cy="2378562"/>
            <a:chOff x="59849" y="5135013"/>
            <a:chExt cx="537544" cy="2404503"/>
          </a:xfrm>
        </p:grpSpPr>
        <p:pic>
          <p:nvPicPr>
            <p:cNvPr id="14" name="Рисунок 13"/>
            <p:cNvPicPr>
              <a:picLocks noChangeAspect="1"/>
            </p:cNvPicPr>
            <p:nvPr/>
          </p:nvPicPr>
          <p:blipFill>
            <a:blip r:embed="rId5"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584250">
              <a:off x="193271" y="6795234"/>
              <a:ext cx="404122" cy="744282"/>
            </a:xfrm>
            <a:prstGeom prst="rect">
              <a:avLst/>
            </a:prstGeom>
          </p:spPr>
        </p:pic>
        <p:pic>
          <p:nvPicPr>
            <p:cNvPr id="15" name="Рисунок 14"/>
            <p:cNvPicPr>
              <a:picLocks noChangeAspect="1"/>
            </p:cNvPicPr>
            <p:nvPr/>
          </p:nvPicPr>
          <p:blipFill>
            <a:blip r:embed="rId6"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947004">
              <a:off x="92762" y="6036577"/>
              <a:ext cx="501510" cy="695863"/>
            </a:xfrm>
            <a:prstGeom prst="rect">
              <a:avLst/>
            </a:prstGeom>
          </p:spPr>
        </p:pic>
        <p:pic>
          <p:nvPicPr>
            <p:cNvPr id="16" name="Рисунок 15"/>
            <p:cNvPicPr>
              <a:picLocks noChangeAspect="1"/>
            </p:cNvPicPr>
            <p:nvPr/>
          </p:nvPicPr>
          <p:blipFill>
            <a:blip r:embed="rId7"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935938">
              <a:off x="135450" y="5599613"/>
              <a:ext cx="333946" cy="615037"/>
            </a:xfrm>
            <a:prstGeom prst="rect">
              <a:avLst/>
            </a:prstGeom>
          </p:spPr>
        </p:pic>
        <p:pic>
          <p:nvPicPr>
            <p:cNvPr id="17" name="Рисунок 16"/>
            <p:cNvPicPr>
              <a:picLocks noChangeAspect="1"/>
            </p:cNvPicPr>
            <p:nvPr/>
          </p:nvPicPr>
          <p:blipFill>
            <a:blip r:embed="rId6" cstate="print">
              <a:duotone>
                <a:prstClr val="black"/>
                <a:srgbClr val="0047E6">
                  <a:tint val="45000"/>
                  <a:satMod val="400000"/>
                </a:srgbClr>
              </a:duotone>
              <a:extLst>
                <a:ext uri="{28A0092B-C50C-407E-A947-70E740481C1C}">
                  <a14:useLocalDpi xmlns:a14="http://schemas.microsoft.com/office/drawing/2010/main" xmlns="" val="0"/>
                </a:ext>
              </a:extLst>
            </a:blip>
            <a:stretch>
              <a:fillRect/>
            </a:stretch>
          </p:blipFill>
          <p:spPr>
            <a:xfrm rot="12906999">
              <a:off x="59849" y="5135013"/>
              <a:ext cx="501510" cy="695863"/>
            </a:xfrm>
            <a:prstGeom prst="rect">
              <a:avLst/>
            </a:prstGeom>
          </p:spPr>
        </p:pic>
      </p:grpSp>
    </p:spTree>
    <p:extLst>
      <p:ext uri="{BB962C8B-B14F-4D97-AF65-F5344CB8AC3E}">
        <p14:creationId xmlns:p14="http://schemas.microsoft.com/office/powerpoint/2010/main" xmlns="" val="66119990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257</TotalTime>
  <Words>2515</Words>
  <Application>Microsoft Office PowerPoint</Application>
  <PresentationFormat>Лист A4 (210x297 мм)</PresentationFormat>
  <Paragraphs>211</Paragraphs>
  <Slides>25</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25</vt:i4>
      </vt:variant>
    </vt:vector>
  </HeadingPairs>
  <TitlesOfParts>
    <vt:vector size="33" baseType="lpstr">
      <vt:lpstr>Arial</vt:lpstr>
      <vt:lpstr>Calibri</vt:lpstr>
      <vt:lpstr>Montserrat</vt:lpstr>
      <vt:lpstr>Montserrat ExtraBold</vt:lpstr>
      <vt:lpstr>Montserrat Light</vt:lpstr>
      <vt:lpstr>Times New Roman</vt:lpstr>
      <vt:lpstr>Calibri Light</vt: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BrutalKnight</dc:creator>
  <cp:lastModifiedBy>User</cp:lastModifiedBy>
  <cp:revision>13</cp:revision>
  <dcterms:created xsi:type="dcterms:W3CDTF">2024-01-08T13:50:18Z</dcterms:created>
  <dcterms:modified xsi:type="dcterms:W3CDTF">2024-01-09T11:16:08Z</dcterms:modified>
</cp:coreProperties>
</file>